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6"/>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9" r:id="rId23"/>
    <p:sldId id="277" r:id="rId24"/>
    <p:sldId id="278" r:id="rId25"/>
  </p:sldIdLst>
  <p:sldSz cx="25603200" cy="20116800"/>
  <p:notesSz cx="10071100" cy="7924800"/>
  <p:defaultTextStyle>
    <a:defPPr>
      <a:defRPr kern="0"/>
    </a:defPPr>
  </p:defaultTextStyle>
  <p:extLst>
    <p:ext uri="{EFAFB233-063F-42B5-8137-9DF3F51BA10A}">
      <p15:sldGuideLst xmlns:p15="http://schemas.microsoft.com/office/powerpoint/2012/main">
        <p15:guide id="1" orient="horz" pos="7311" userDrawn="1">
          <p15:clr>
            <a:srgbClr val="A4A3A4"/>
          </p15:clr>
        </p15:guide>
        <p15:guide id="2" pos="5491"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BA539"/>
    <a:srgbClr val="007681"/>
    <a:srgbClr val="DC6B2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36" d="100"/>
          <a:sy n="36" d="100"/>
        </p:scale>
        <p:origin x="1938" y="150"/>
      </p:cViewPr>
      <p:guideLst>
        <p:guide orient="horz" pos="7311"/>
        <p:guide pos="5491"/>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oleObject" Target="Book1" TargetMode="External"/></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oleObject" Target="Book1"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lgn="l">
              <a:defRPr sz="1400" b="0" i="0" u="none" strike="noStrike" kern="1200" spc="0" baseline="0">
                <a:solidFill>
                  <a:schemeClr val="tx1">
                    <a:lumMod val="65000"/>
                    <a:lumOff val="35000"/>
                  </a:schemeClr>
                </a:solidFill>
                <a:latin typeface="Montserrat" panose="00000500000000000000" pitchFamily="2" charset="0"/>
                <a:ea typeface="+mn-ea"/>
                <a:cs typeface="+mn-cs"/>
              </a:defRPr>
            </a:pPr>
            <a:r>
              <a:rPr lang="en-CA" sz="2400" dirty="0">
                <a:latin typeface="Arial" panose="020B0604020202020204" pitchFamily="34" charset="0"/>
                <a:cs typeface="Arial" panose="020B0604020202020204" pitchFamily="34" charset="0"/>
              </a:rPr>
              <a:t>The City is considering relocating the Downtown Bus Terminal to 111 Huron Street. This will enhance security for transit users, improve operations by having staff and mechanics on site, and realize cost savings. What is your preferred location?</a:t>
            </a:r>
          </a:p>
        </c:rich>
      </c:tx>
      <c:layout>
        <c:manualLayout>
          <c:xMode val="edge"/>
          <c:yMode val="edge"/>
          <c:x val="0.13937973895199046"/>
          <c:y val="1.9852287225334976E-2"/>
        </c:manualLayout>
      </c:layout>
      <c:overlay val="0"/>
      <c:spPr>
        <a:noFill/>
        <a:ln>
          <a:noFill/>
        </a:ln>
        <a:effectLst/>
      </c:spPr>
      <c:txPr>
        <a:bodyPr rot="0" spcFirstLastPara="1" vertOverflow="ellipsis" vert="horz" wrap="square" anchor="ctr" anchorCtr="1"/>
        <a:lstStyle/>
        <a:p>
          <a:pPr algn="l">
            <a:defRPr sz="1400" b="0" i="0" u="none" strike="noStrike" kern="1200" spc="0" baseline="0">
              <a:solidFill>
                <a:schemeClr val="tx1">
                  <a:lumMod val="65000"/>
                  <a:lumOff val="35000"/>
                </a:schemeClr>
              </a:solidFill>
              <a:latin typeface="Montserrat" panose="00000500000000000000" pitchFamily="2" charset="0"/>
              <a:ea typeface="+mn-ea"/>
              <a:cs typeface="+mn-cs"/>
            </a:defRPr>
          </a:pPr>
          <a:endParaRPr lang="en-CA"/>
        </a:p>
      </c:txPr>
    </c:title>
    <c:autoTitleDeleted val="0"/>
    <c:plotArea>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93FE-42EA-8C6B-22E4DB9726CE}"/>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93FE-42EA-8C6B-22E4DB9726CE}"/>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93FE-42EA-8C6B-22E4DB9726CE}"/>
              </c:ext>
            </c:extLst>
          </c:dPt>
          <c:dLbls>
            <c:dLbl>
              <c:idx val="0"/>
              <c:layout>
                <c:manualLayout>
                  <c:x val="3.7975614565542666E-2"/>
                  <c:y val="-3.4455347768405802E-2"/>
                </c:manualLayout>
              </c:layout>
              <c:dLblPos val="bestFit"/>
              <c:showLegendKey val="0"/>
              <c:showVal val="1"/>
              <c:showCatName val="1"/>
              <c:showSerName val="0"/>
              <c:showPercent val="0"/>
              <c:showBubbleSize val="0"/>
              <c:extLst>
                <c:ext xmlns:c15="http://schemas.microsoft.com/office/drawing/2012/chart" uri="{CE6537A1-D6FC-4f65-9D91-7224C49458BB}">
                  <c15:layout>
                    <c:manualLayout>
                      <c:w val="0.24666189563229407"/>
                      <c:h val="0.45371950453029042"/>
                    </c:manualLayout>
                  </c15:layout>
                </c:ext>
                <c:ext xmlns:c16="http://schemas.microsoft.com/office/drawing/2014/chart" uri="{C3380CC4-5D6E-409C-BE32-E72D297353CC}">
                  <c16:uniqueId val="{00000001-93FE-42EA-8C6B-22E4DB9726CE}"/>
                </c:ext>
              </c:extLst>
            </c:dLbl>
            <c:dLbl>
              <c:idx val="1"/>
              <c:layout>
                <c:manualLayout>
                  <c:x val="-2.637192571871598E-2"/>
                  <c:y val="-1.7227673884202831E-2"/>
                </c:manualLayout>
              </c:layout>
              <c:dLblPos val="bestFit"/>
              <c:showLegendKey val="0"/>
              <c:showVal val="1"/>
              <c:showCatName val="1"/>
              <c:showSerName val="0"/>
              <c:showPercent val="0"/>
              <c:showBubbleSize val="0"/>
              <c:extLst>
                <c:ext xmlns:c15="http://schemas.microsoft.com/office/drawing/2012/chart" uri="{CE6537A1-D6FC-4f65-9D91-7224C49458BB}">
                  <c15:layout>
                    <c:manualLayout>
                      <c:w val="0.22122881046916446"/>
                      <c:h val="0.37905675546379519"/>
                    </c:manualLayout>
                  </c15:layout>
                </c:ext>
                <c:ext xmlns:c16="http://schemas.microsoft.com/office/drawing/2014/chart" uri="{C3380CC4-5D6E-409C-BE32-E72D297353CC}">
                  <c16:uniqueId val="{00000003-93FE-42EA-8C6B-22E4DB9726CE}"/>
                </c:ext>
              </c:extLst>
            </c:dLbl>
            <c:dLbl>
              <c:idx val="2"/>
              <c:layout>
                <c:manualLayout>
                  <c:x val="-7.589399997574614E-2"/>
                  <c:y val="0.20981113766855763"/>
                </c:manualLayout>
              </c:layout>
              <c:tx>
                <c:rich>
                  <a:bodyPr rot="0" spcFirstLastPara="1" vertOverflow="ellipsis" vert="horz" wrap="square" lIns="38100" tIns="19050" rIns="38100" bIns="19050" anchor="ctr" anchorCtr="1">
                    <a:noAutofit/>
                  </a:bodyPr>
                  <a:lstStyle/>
                  <a:p>
                    <a:pPr>
                      <a:defRPr sz="3200" b="0" i="0" u="none" strike="noStrike" kern="1200" baseline="0">
                        <a:solidFill>
                          <a:schemeClr val="tx1">
                            <a:lumMod val="75000"/>
                            <a:lumOff val="25000"/>
                          </a:schemeClr>
                        </a:solidFill>
                        <a:latin typeface="Montserrat" panose="00000500000000000000" pitchFamily="2" charset="0"/>
                        <a:ea typeface="+mn-ea"/>
                        <a:cs typeface="+mn-cs"/>
                      </a:defRPr>
                    </a:pPr>
                    <a:fld id="{53E7385A-C456-4E28-8DBA-C61F3EDB883D}" type="CATEGORYNAME">
                      <a:rPr lang="en-US" sz="3200" smtClean="0">
                        <a:latin typeface="Arial" panose="020B0604020202020204" pitchFamily="34" charset="0"/>
                        <a:cs typeface="Arial" panose="020B0604020202020204" pitchFamily="34" charset="0"/>
                      </a:rPr>
                      <a:pPr>
                        <a:defRPr sz="3200">
                          <a:latin typeface="Montserrat" panose="00000500000000000000" pitchFamily="2" charset="0"/>
                        </a:defRPr>
                      </a:pPr>
                      <a:t>[CATEGORY NAME]</a:t>
                    </a:fld>
                    <a:r>
                      <a:rPr lang="en-US" sz="3200" baseline="0" dirty="0">
                        <a:latin typeface="Montserrat" panose="00000500000000000000" pitchFamily="2" charset="0"/>
                        <a:cs typeface="+mn-cs"/>
                      </a:rPr>
                      <a:t>  21%</a:t>
                    </a:r>
                  </a:p>
                </c:rich>
              </c:tx>
              <c:spPr>
                <a:noFill/>
                <a:ln>
                  <a:noFill/>
                </a:ln>
                <a:effectLst/>
              </c:spPr>
              <c:txPr>
                <a:bodyPr rot="0" spcFirstLastPara="1" vertOverflow="ellipsis" vert="horz" wrap="square" lIns="38100" tIns="19050" rIns="38100" bIns="19050" anchor="ctr" anchorCtr="1">
                  <a:noAutofit/>
                </a:bodyPr>
                <a:lstStyle/>
                <a:p>
                  <a:pPr>
                    <a:defRPr sz="3200" b="0" i="0" u="none" strike="noStrike" kern="1200" baseline="0">
                      <a:solidFill>
                        <a:schemeClr val="tx1">
                          <a:lumMod val="75000"/>
                          <a:lumOff val="25000"/>
                        </a:schemeClr>
                      </a:solidFill>
                      <a:latin typeface="Montserrat" panose="00000500000000000000" pitchFamily="2" charset="0"/>
                      <a:ea typeface="+mn-ea"/>
                      <a:cs typeface="+mn-cs"/>
                    </a:defRPr>
                  </a:pPr>
                  <a:endParaRPr lang="en-US"/>
                </a:p>
              </c:txPr>
              <c:dLblPos val="bestFit"/>
              <c:showLegendKey val="0"/>
              <c:showVal val="1"/>
              <c:showCatName val="1"/>
              <c:showSerName val="0"/>
              <c:showPercent val="0"/>
              <c:showBubbleSize val="0"/>
              <c:extLst>
                <c:ext xmlns:c15="http://schemas.microsoft.com/office/drawing/2012/chart" uri="{CE6537A1-D6FC-4f65-9D91-7224C49458BB}">
                  <c15:layout>
                    <c:manualLayout>
                      <c:w val="0.26388803751175938"/>
                      <c:h val="0.28787443060503043"/>
                    </c:manualLayout>
                  </c15:layout>
                  <c15:dlblFieldTable/>
                  <c15:showDataLabelsRange val="0"/>
                </c:ext>
                <c:ext xmlns:c16="http://schemas.microsoft.com/office/drawing/2014/chart" uri="{C3380CC4-5D6E-409C-BE32-E72D297353CC}">
                  <c16:uniqueId val="{00000005-93FE-42EA-8C6B-22E4DB9726CE}"/>
                </c:ext>
              </c:extLst>
            </c:dLbl>
            <c:spPr>
              <a:noFill/>
              <a:ln>
                <a:noFill/>
              </a:ln>
              <a:effectLst/>
            </c:spPr>
            <c:txPr>
              <a:bodyPr rot="0" spcFirstLastPara="1" vertOverflow="ellipsis" vert="horz" wrap="square" lIns="38100" tIns="19050" rIns="38100" bIns="19050" anchor="ctr" anchorCtr="1">
                <a:spAutoFit/>
              </a:bodyPr>
              <a:lstStyle/>
              <a:p>
                <a:pPr>
                  <a:defRPr sz="3200" b="0" i="0" u="none" strike="noStrike" kern="1200" baseline="0">
                    <a:solidFill>
                      <a:schemeClr val="tx1">
                        <a:lumMod val="75000"/>
                        <a:lumOff val="25000"/>
                      </a:schemeClr>
                    </a:solidFill>
                    <a:latin typeface="Montserrat" panose="00000500000000000000" pitchFamily="2" charset="0"/>
                    <a:ea typeface="+mn-ea"/>
                    <a:cs typeface="+mn-cs"/>
                  </a:defRPr>
                </a:pPr>
                <a:endParaRPr lang="en-US"/>
              </a:p>
            </c:txPr>
            <c:dLblPos val="outEnd"/>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Sheet1!$A$12:$C$12</c:f>
              <c:strCache>
                <c:ptCount val="3"/>
                <c:pt idx="0">
                  <c:v>Dennis Street (keep it at its current location)</c:v>
                </c:pt>
                <c:pt idx="1">
                  <c:v>I don't have a preferred location</c:v>
                </c:pt>
                <c:pt idx="2">
                  <c:v>111 Huron Street (move it to the bus depot)</c:v>
                </c:pt>
              </c:strCache>
            </c:strRef>
          </c:cat>
          <c:val>
            <c:numRef>
              <c:f>Sheet1!$A$13:$C$13</c:f>
              <c:numCache>
                <c:formatCode>0%</c:formatCode>
                <c:ptCount val="3"/>
                <c:pt idx="0">
                  <c:v>0.49</c:v>
                </c:pt>
                <c:pt idx="1">
                  <c:v>0.3</c:v>
                </c:pt>
                <c:pt idx="2">
                  <c:v>0.21</c:v>
                </c:pt>
              </c:numCache>
            </c:numRef>
          </c:val>
          <c:extLst>
            <c:ext xmlns:c16="http://schemas.microsoft.com/office/drawing/2014/chart" uri="{C3380CC4-5D6E-409C-BE32-E72D297353CC}">
              <c16:uniqueId val="{00000006-93FE-42EA-8C6B-22E4DB9726CE}"/>
            </c:ext>
          </c:extLst>
        </c:ser>
        <c:dLbls>
          <c:dLblPos val="outEnd"/>
          <c:showLegendKey val="0"/>
          <c:showVal val="1"/>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3200" b="0" i="0" u="none" strike="noStrike" kern="1200" spc="0" baseline="0">
                <a:solidFill>
                  <a:schemeClr val="tx1">
                    <a:lumMod val="65000"/>
                    <a:lumOff val="35000"/>
                  </a:schemeClr>
                </a:solidFill>
                <a:latin typeface="Montserrat" panose="00000500000000000000" pitchFamily="2" charset="0"/>
                <a:ea typeface="+mn-ea"/>
                <a:cs typeface="+mn-cs"/>
              </a:defRPr>
            </a:pPr>
            <a:r>
              <a:rPr lang="en-CA" sz="3200" dirty="0">
                <a:latin typeface="Montserrat" panose="00000500000000000000" pitchFamily="2" charset="0"/>
              </a:rPr>
              <a:t>What features are important to you regarding a transit terminal?</a:t>
            </a:r>
          </a:p>
        </c:rich>
      </c:tx>
      <c:layout>
        <c:manualLayout>
          <c:xMode val="edge"/>
          <c:yMode val="edge"/>
          <c:x val="8.8593595548231124E-2"/>
          <c:y val="1.5587314462545852E-2"/>
        </c:manualLayout>
      </c:layout>
      <c:overlay val="0"/>
      <c:spPr>
        <a:noFill/>
        <a:ln>
          <a:noFill/>
        </a:ln>
        <a:effectLst/>
      </c:spPr>
      <c:txPr>
        <a:bodyPr rot="0" spcFirstLastPara="1" vertOverflow="ellipsis" vert="horz" wrap="square" anchor="ctr" anchorCtr="1"/>
        <a:lstStyle/>
        <a:p>
          <a:pPr>
            <a:defRPr sz="3200" b="0" i="0" u="none" strike="noStrike" kern="1200" spc="0" baseline="0">
              <a:solidFill>
                <a:schemeClr val="tx1">
                  <a:lumMod val="65000"/>
                  <a:lumOff val="35000"/>
                </a:schemeClr>
              </a:solidFill>
              <a:latin typeface="Montserrat" panose="00000500000000000000" pitchFamily="2" charset="0"/>
              <a:ea typeface="+mn-ea"/>
              <a:cs typeface="+mn-cs"/>
            </a:defRPr>
          </a:pPr>
          <a:endParaRPr lang="en-US"/>
        </a:p>
      </c:txPr>
    </c:title>
    <c:autoTitleDeleted val="0"/>
    <c:plotArea>
      <c:layout>
        <c:manualLayout>
          <c:layoutTarget val="inner"/>
          <c:xMode val="edge"/>
          <c:yMode val="edge"/>
          <c:x val="5.5685626709248759E-2"/>
          <c:y val="8.5447124590569384E-2"/>
          <c:w val="0.93149386047023841"/>
          <c:h val="0.85751487108511304"/>
        </c:manualLayout>
      </c:layout>
      <c:barChart>
        <c:barDir val="col"/>
        <c:grouping val="clustered"/>
        <c:varyColors val="0"/>
        <c:ser>
          <c:idx val="0"/>
          <c:order val="0"/>
          <c:spPr>
            <a:solidFill>
              <a:schemeClr val="accent1"/>
            </a:solidFill>
            <a:ln>
              <a:noFill/>
            </a:ln>
            <a:effectLst/>
          </c:spPr>
          <c:invertIfNegative val="0"/>
          <c:cat>
            <c:strRef>
              <c:f>Sheet1!$A$30:$G$30</c:f>
              <c:strCache>
                <c:ptCount val="7"/>
                <c:pt idx="0">
                  <c:v>Pedestrian access and safety</c:v>
                </c:pt>
                <c:pt idx="1">
                  <c:v>Seating and shelter space</c:v>
                </c:pt>
                <c:pt idx="2">
                  <c:v>Bus circulation and ease of access</c:v>
                </c:pt>
                <c:pt idx="3">
                  <c:v>Service reliability</c:v>
                </c:pt>
                <c:pt idx="4">
                  <c:v>Location</c:v>
                </c:pt>
                <c:pt idx="5">
                  <c:v>Accessibility and amenities</c:v>
                </c:pt>
                <c:pt idx="6">
                  <c:v>Wayfinding and signage</c:v>
                </c:pt>
              </c:strCache>
            </c:strRef>
          </c:cat>
          <c:val>
            <c:numRef>
              <c:f>Sheet1!$A$31:$G$31</c:f>
              <c:numCache>
                <c:formatCode>General</c:formatCode>
                <c:ptCount val="7"/>
                <c:pt idx="0">
                  <c:v>67</c:v>
                </c:pt>
                <c:pt idx="1">
                  <c:v>62</c:v>
                </c:pt>
                <c:pt idx="2">
                  <c:v>59</c:v>
                </c:pt>
                <c:pt idx="3">
                  <c:v>54</c:v>
                </c:pt>
                <c:pt idx="4">
                  <c:v>52</c:v>
                </c:pt>
                <c:pt idx="5">
                  <c:v>47</c:v>
                </c:pt>
                <c:pt idx="6">
                  <c:v>36</c:v>
                </c:pt>
              </c:numCache>
            </c:numRef>
          </c:val>
          <c:extLst>
            <c:ext xmlns:c16="http://schemas.microsoft.com/office/drawing/2014/chart" uri="{C3380CC4-5D6E-409C-BE32-E72D297353CC}">
              <c16:uniqueId val="{00000000-AE14-4F90-B66A-8DD35970C211}"/>
            </c:ext>
          </c:extLst>
        </c:ser>
        <c:dLbls>
          <c:showLegendKey val="0"/>
          <c:showVal val="0"/>
          <c:showCatName val="0"/>
          <c:showSerName val="0"/>
          <c:showPercent val="0"/>
          <c:showBubbleSize val="0"/>
        </c:dLbls>
        <c:gapWidth val="219"/>
        <c:overlap val="-27"/>
        <c:axId val="1649369871"/>
        <c:axId val="1649370831"/>
      </c:barChart>
      <c:catAx>
        <c:axId val="164936987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400" b="0" i="0" u="none" strike="noStrike" kern="1200" baseline="0">
                <a:solidFill>
                  <a:schemeClr val="tx1">
                    <a:lumMod val="65000"/>
                    <a:lumOff val="35000"/>
                  </a:schemeClr>
                </a:solidFill>
                <a:latin typeface="Montserrat" panose="00000500000000000000" pitchFamily="2" charset="0"/>
                <a:ea typeface="+mn-ea"/>
                <a:cs typeface="+mn-cs"/>
              </a:defRPr>
            </a:pPr>
            <a:endParaRPr lang="en-US"/>
          </a:p>
        </c:txPr>
        <c:crossAx val="1649370831"/>
        <c:crosses val="autoZero"/>
        <c:auto val="1"/>
        <c:lblAlgn val="ctr"/>
        <c:lblOffset val="100"/>
        <c:noMultiLvlLbl val="0"/>
      </c:catAx>
      <c:valAx>
        <c:axId val="1649370831"/>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4000" b="0" i="0" u="none" strike="noStrike" kern="1200" baseline="0">
                    <a:solidFill>
                      <a:schemeClr val="tx1">
                        <a:lumMod val="65000"/>
                        <a:lumOff val="35000"/>
                      </a:schemeClr>
                    </a:solidFill>
                    <a:latin typeface="+mn-lt"/>
                    <a:ea typeface="+mn-ea"/>
                    <a:cs typeface="+mn-cs"/>
                  </a:defRPr>
                </a:pPr>
                <a:r>
                  <a:rPr lang="en-CA" sz="4000" dirty="0"/>
                  <a:t>% of Respondents</a:t>
                </a:r>
              </a:p>
            </c:rich>
          </c:tx>
          <c:layout>
            <c:manualLayout>
              <c:xMode val="edge"/>
              <c:yMode val="edge"/>
              <c:x val="3.3601881482557341E-2"/>
              <c:y val="7.4370854803961217E-2"/>
            </c:manualLayout>
          </c:layout>
          <c:overlay val="0"/>
          <c:spPr>
            <a:noFill/>
            <a:ln>
              <a:noFill/>
            </a:ln>
            <a:effectLst/>
          </c:spPr>
          <c:txPr>
            <a:bodyPr rot="-5400000" spcFirstLastPara="1" vertOverflow="ellipsis" vert="horz" wrap="square" anchor="ctr" anchorCtr="1"/>
            <a:lstStyle/>
            <a:p>
              <a:pPr>
                <a:defRPr sz="4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ontserrat" panose="00000500000000000000" pitchFamily="2" charset="0"/>
                <a:ea typeface="+mn-ea"/>
                <a:cs typeface="+mn-cs"/>
              </a:defRPr>
            </a:pPr>
            <a:endParaRPr lang="en-US"/>
          </a:p>
        </c:txPr>
        <c:crossAx val="1649369871"/>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364038" cy="39687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703888" y="0"/>
            <a:ext cx="4365625" cy="396875"/>
          </a:xfrm>
          <a:prstGeom prst="rect">
            <a:avLst/>
          </a:prstGeom>
        </p:spPr>
        <p:txBody>
          <a:bodyPr vert="horz" lIns="91440" tIns="45720" rIns="91440" bIns="45720" rtlCol="0"/>
          <a:lstStyle>
            <a:lvl1pPr algn="r">
              <a:defRPr sz="1200"/>
            </a:lvl1pPr>
          </a:lstStyle>
          <a:p>
            <a:fld id="{A614CA32-8F0A-4A1F-9B81-83CB80548DBD}" type="datetimeFigureOut">
              <a:rPr lang="en-US" smtClean="0"/>
              <a:t>6/24/2025</a:t>
            </a:fld>
            <a:endParaRPr lang="en-US"/>
          </a:p>
        </p:txBody>
      </p:sp>
      <p:sp>
        <p:nvSpPr>
          <p:cNvPr id="4" name="Slide Image Placeholder 3"/>
          <p:cNvSpPr>
            <a:spLocks noGrp="1" noRot="1" noChangeAspect="1"/>
          </p:cNvSpPr>
          <p:nvPr>
            <p:ph type="sldImg" idx="2"/>
          </p:nvPr>
        </p:nvSpPr>
        <p:spPr>
          <a:xfrm>
            <a:off x="3333750" y="990600"/>
            <a:ext cx="3403600" cy="2674938"/>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1006475" y="3813175"/>
            <a:ext cx="8058150" cy="312102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7527925"/>
            <a:ext cx="4364038" cy="39687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703888" y="7527925"/>
            <a:ext cx="4365625" cy="396875"/>
          </a:xfrm>
          <a:prstGeom prst="rect">
            <a:avLst/>
          </a:prstGeom>
        </p:spPr>
        <p:txBody>
          <a:bodyPr vert="horz" lIns="91440" tIns="45720" rIns="91440" bIns="45720" rtlCol="0" anchor="b"/>
          <a:lstStyle>
            <a:lvl1pPr algn="r">
              <a:defRPr sz="1200"/>
            </a:lvl1pPr>
          </a:lstStyle>
          <a:p>
            <a:fld id="{6F18F7FB-BAF7-4B29-A249-E8BD858F7765}" type="slidenum">
              <a:rPr lang="en-US" smtClean="0"/>
              <a:t>‹#›</a:t>
            </a:fld>
            <a:endParaRPr lang="en-US"/>
          </a:p>
        </p:txBody>
      </p:sp>
    </p:spTree>
    <p:extLst>
      <p:ext uri="{BB962C8B-B14F-4D97-AF65-F5344CB8AC3E}">
        <p14:creationId xmlns:p14="http://schemas.microsoft.com/office/powerpoint/2010/main" val="35586854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F18F7FB-BAF7-4B29-A249-E8BD858F7765}" type="slidenum">
              <a:rPr lang="en-US" smtClean="0"/>
              <a:t>4</a:t>
            </a:fld>
            <a:endParaRPr lang="en-US"/>
          </a:p>
        </p:txBody>
      </p:sp>
    </p:spTree>
    <p:extLst>
      <p:ext uri="{BB962C8B-B14F-4D97-AF65-F5344CB8AC3E}">
        <p14:creationId xmlns:p14="http://schemas.microsoft.com/office/powerpoint/2010/main" val="5423625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obj" preserve="1">
  <p:cSld name="Title Slide">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24166452" y="18465384"/>
            <a:ext cx="1283389" cy="1258909"/>
          </a:xfrm>
          <a:custGeom>
            <a:avLst/>
            <a:gdLst/>
            <a:ahLst/>
            <a:cxnLst/>
            <a:rect l="l" t="t" r="r" b="b"/>
            <a:pathLst>
              <a:path w="504825" h="495934">
                <a:moveTo>
                  <a:pt x="252476" y="0"/>
                </a:moveTo>
                <a:lnTo>
                  <a:pt x="207091" y="3993"/>
                </a:lnTo>
                <a:lnTo>
                  <a:pt x="164375" y="15507"/>
                </a:lnTo>
                <a:lnTo>
                  <a:pt x="125043" y="33840"/>
                </a:lnTo>
                <a:lnTo>
                  <a:pt x="89805" y="58294"/>
                </a:lnTo>
                <a:lnTo>
                  <a:pt x="59376" y="88168"/>
                </a:lnTo>
                <a:lnTo>
                  <a:pt x="34468" y="122762"/>
                </a:lnTo>
                <a:lnTo>
                  <a:pt x="15794" y="161377"/>
                </a:lnTo>
                <a:lnTo>
                  <a:pt x="4067" y="203311"/>
                </a:lnTo>
                <a:lnTo>
                  <a:pt x="0" y="247865"/>
                </a:lnTo>
                <a:lnTo>
                  <a:pt x="4067" y="292424"/>
                </a:lnTo>
                <a:lnTo>
                  <a:pt x="15794" y="334361"/>
                </a:lnTo>
                <a:lnTo>
                  <a:pt x="34468" y="372977"/>
                </a:lnTo>
                <a:lnTo>
                  <a:pt x="59376" y="407573"/>
                </a:lnTo>
                <a:lnTo>
                  <a:pt x="89805" y="437448"/>
                </a:lnTo>
                <a:lnTo>
                  <a:pt x="125043" y="461903"/>
                </a:lnTo>
                <a:lnTo>
                  <a:pt x="164375" y="480237"/>
                </a:lnTo>
                <a:lnTo>
                  <a:pt x="207091" y="491751"/>
                </a:lnTo>
                <a:lnTo>
                  <a:pt x="252476" y="495744"/>
                </a:lnTo>
                <a:lnTo>
                  <a:pt x="297823" y="491751"/>
                </a:lnTo>
                <a:lnTo>
                  <a:pt x="340508" y="480237"/>
                </a:lnTo>
                <a:lnTo>
                  <a:pt x="379819" y="461903"/>
                </a:lnTo>
                <a:lnTo>
                  <a:pt x="415040" y="437448"/>
                </a:lnTo>
                <a:lnTo>
                  <a:pt x="445459" y="407573"/>
                </a:lnTo>
                <a:lnTo>
                  <a:pt x="470360" y="372977"/>
                </a:lnTo>
                <a:lnTo>
                  <a:pt x="489031" y="334361"/>
                </a:lnTo>
                <a:lnTo>
                  <a:pt x="500757" y="292424"/>
                </a:lnTo>
                <a:lnTo>
                  <a:pt x="504825" y="247865"/>
                </a:lnTo>
                <a:lnTo>
                  <a:pt x="500757" y="203311"/>
                </a:lnTo>
                <a:lnTo>
                  <a:pt x="489031" y="161377"/>
                </a:lnTo>
                <a:lnTo>
                  <a:pt x="470360" y="122762"/>
                </a:lnTo>
                <a:lnTo>
                  <a:pt x="445459" y="88168"/>
                </a:lnTo>
                <a:lnTo>
                  <a:pt x="415040" y="58294"/>
                </a:lnTo>
                <a:lnTo>
                  <a:pt x="379819" y="33840"/>
                </a:lnTo>
                <a:lnTo>
                  <a:pt x="340508" y="15507"/>
                </a:lnTo>
                <a:lnTo>
                  <a:pt x="297823" y="3993"/>
                </a:lnTo>
                <a:lnTo>
                  <a:pt x="252476" y="0"/>
                </a:lnTo>
                <a:close/>
              </a:path>
            </a:pathLst>
          </a:custGeom>
          <a:solidFill>
            <a:srgbClr val="000000"/>
          </a:solidFill>
        </p:spPr>
        <p:txBody>
          <a:bodyPr wrap="square" lIns="0" tIns="0" rIns="0" bIns="0" rtlCol="0"/>
          <a:lstStyle/>
          <a:p>
            <a:endParaRPr/>
          </a:p>
        </p:txBody>
      </p:sp>
      <p:sp>
        <p:nvSpPr>
          <p:cNvPr id="2" name="Holder 2"/>
          <p:cNvSpPr>
            <a:spLocks noGrp="1"/>
          </p:cNvSpPr>
          <p:nvPr>
            <p:ph type="ctrTitle"/>
          </p:nvPr>
        </p:nvSpPr>
        <p:spPr>
          <a:xfrm>
            <a:off x="931466" y="2915967"/>
            <a:ext cx="21380125" cy="1543051"/>
          </a:xfrm>
          <a:prstGeom prst="rect">
            <a:avLst/>
          </a:prstGeom>
        </p:spPr>
        <p:txBody>
          <a:bodyPr wrap="square" lIns="0" tIns="0" rIns="0" bIns="0">
            <a:spAutoFit/>
          </a:bodyPr>
          <a:lstStyle>
            <a:lvl1pPr>
              <a:defRPr sz="10027" b="0" i="0">
                <a:solidFill>
                  <a:schemeClr val="tx1"/>
                </a:solidFill>
                <a:latin typeface="Century Gothic"/>
                <a:cs typeface="Century Gothic"/>
              </a:defRPr>
            </a:lvl1pPr>
          </a:lstStyle>
          <a:p>
            <a:endParaRPr/>
          </a:p>
        </p:txBody>
      </p:sp>
      <p:sp>
        <p:nvSpPr>
          <p:cNvPr id="3" name="Holder 3"/>
          <p:cNvSpPr>
            <a:spLocks noGrp="1"/>
          </p:cNvSpPr>
          <p:nvPr>
            <p:ph type="subTitle" idx="4"/>
          </p:nvPr>
        </p:nvSpPr>
        <p:spPr>
          <a:xfrm>
            <a:off x="3842902" y="11265408"/>
            <a:ext cx="17933540" cy="546945"/>
          </a:xfrm>
          <a:prstGeom prst="rect">
            <a:avLst/>
          </a:prstGeom>
        </p:spPr>
        <p:txBody>
          <a:bodyPr wrap="square" lIns="0" tIns="0" rIns="0" bIns="0">
            <a:spAutoFit/>
          </a:bodyPr>
          <a:lstStyle>
            <a:lvl1pPr>
              <a:defRPr sz="3554" b="1" i="0">
                <a:solidFill>
                  <a:srgbClr val="007C88"/>
                </a:solidFill>
                <a:latin typeface="Calibri"/>
                <a:cs typeface="Calibri"/>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6/24/2025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1477913" y="2940953"/>
            <a:ext cx="11297049" cy="1543051"/>
          </a:xfrm>
        </p:spPr>
        <p:txBody>
          <a:bodyPr lIns="0" tIns="0" rIns="0" bIns="0"/>
          <a:lstStyle>
            <a:lvl1pPr>
              <a:defRPr sz="10027" b="0" i="0">
                <a:solidFill>
                  <a:schemeClr val="tx1"/>
                </a:solidFill>
                <a:latin typeface="Century Gothic"/>
                <a:cs typeface="Century Gothic"/>
              </a:defRPr>
            </a:lvl1pPr>
          </a:lstStyle>
          <a:p>
            <a:endParaRPr/>
          </a:p>
        </p:txBody>
      </p:sp>
      <p:sp>
        <p:nvSpPr>
          <p:cNvPr id="3" name="Holder 3"/>
          <p:cNvSpPr>
            <a:spLocks noGrp="1"/>
          </p:cNvSpPr>
          <p:nvPr>
            <p:ph type="body" idx="1"/>
          </p:nvPr>
        </p:nvSpPr>
        <p:spPr>
          <a:xfrm>
            <a:off x="962135" y="9919098"/>
            <a:ext cx="10864410" cy="546945"/>
          </a:xfrm>
        </p:spPr>
        <p:txBody>
          <a:bodyPr lIns="0" tIns="0" rIns="0" bIns="0"/>
          <a:lstStyle>
            <a:lvl1pPr>
              <a:defRPr sz="3554" b="1" i="0">
                <a:solidFill>
                  <a:srgbClr val="007C88"/>
                </a:solidFill>
                <a:latin typeface="Calibri"/>
                <a:cs typeface="Calibri"/>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6/24/2025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1477913" y="2940953"/>
            <a:ext cx="11297049" cy="1543051"/>
          </a:xfrm>
        </p:spPr>
        <p:txBody>
          <a:bodyPr lIns="0" tIns="0" rIns="0" bIns="0"/>
          <a:lstStyle>
            <a:lvl1pPr>
              <a:defRPr sz="10027" b="0" i="0">
                <a:solidFill>
                  <a:schemeClr val="tx1"/>
                </a:solidFill>
                <a:latin typeface="Century Gothic"/>
                <a:cs typeface="Century Gothic"/>
              </a:defRPr>
            </a:lvl1pPr>
          </a:lstStyle>
          <a:p>
            <a:endParaRPr/>
          </a:p>
        </p:txBody>
      </p:sp>
      <p:sp>
        <p:nvSpPr>
          <p:cNvPr id="3" name="Holder 3"/>
          <p:cNvSpPr>
            <a:spLocks noGrp="1"/>
          </p:cNvSpPr>
          <p:nvPr>
            <p:ph sz="half" idx="2"/>
          </p:nvPr>
        </p:nvSpPr>
        <p:spPr>
          <a:xfrm>
            <a:off x="1280967" y="4626864"/>
            <a:ext cx="11144415" cy="215444"/>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13193961" y="4626864"/>
            <a:ext cx="11144415" cy="215444"/>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6/24/2025</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7090202" y="3262340"/>
            <a:ext cx="12160626" cy="8237952"/>
          </a:xfrm>
          <a:prstGeom prst="rect">
            <a:avLst/>
          </a:prstGeom>
        </p:spPr>
      </p:pic>
      <p:sp>
        <p:nvSpPr>
          <p:cNvPr id="17" name="bg object 17"/>
          <p:cNvSpPr/>
          <p:nvPr/>
        </p:nvSpPr>
        <p:spPr>
          <a:xfrm>
            <a:off x="7058799" y="3230614"/>
            <a:ext cx="12204300" cy="8301404"/>
          </a:xfrm>
          <a:custGeom>
            <a:avLst/>
            <a:gdLst/>
            <a:ahLst/>
            <a:cxnLst/>
            <a:rect l="l" t="t" r="r" b="b"/>
            <a:pathLst>
              <a:path w="4800600" h="3270250">
                <a:moveTo>
                  <a:pt x="0" y="3270122"/>
                </a:moveTo>
                <a:lnTo>
                  <a:pt x="4800600" y="3270122"/>
                </a:lnTo>
                <a:lnTo>
                  <a:pt x="4800600" y="0"/>
                </a:lnTo>
                <a:lnTo>
                  <a:pt x="0" y="0"/>
                </a:lnTo>
                <a:lnTo>
                  <a:pt x="0" y="3270122"/>
                </a:lnTo>
                <a:close/>
              </a:path>
            </a:pathLst>
          </a:custGeom>
          <a:ln w="9525">
            <a:solidFill>
              <a:srgbClr val="000000"/>
            </a:solidFill>
          </a:ln>
        </p:spPr>
        <p:txBody>
          <a:bodyPr wrap="square" lIns="0" tIns="0" rIns="0" bIns="0" rtlCol="0"/>
          <a:lstStyle/>
          <a:p>
            <a:endParaRPr/>
          </a:p>
        </p:txBody>
      </p:sp>
      <p:pic>
        <p:nvPicPr>
          <p:cNvPr id="18" name="bg object 18"/>
          <p:cNvPicPr/>
          <p:nvPr/>
        </p:nvPicPr>
        <p:blipFill>
          <a:blip r:embed="rId3" cstate="print"/>
          <a:stretch>
            <a:fillRect/>
          </a:stretch>
        </p:blipFill>
        <p:spPr>
          <a:xfrm>
            <a:off x="7070746" y="11761816"/>
            <a:ext cx="12180085" cy="7163353"/>
          </a:xfrm>
          <a:prstGeom prst="rect">
            <a:avLst/>
          </a:prstGeom>
        </p:spPr>
      </p:pic>
      <p:sp>
        <p:nvSpPr>
          <p:cNvPr id="19" name="bg object 19"/>
          <p:cNvSpPr/>
          <p:nvPr/>
        </p:nvSpPr>
        <p:spPr>
          <a:xfrm>
            <a:off x="7058799" y="11749727"/>
            <a:ext cx="12204300" cy="7187565"/>
          </a:xfrm>
          <a:custGeom>
            <a:avLst/>
            <a:gdLst/>
            <a:ahLst/>
            <a:cxnLst/>
            <a:rect l="l" t="t" r="r" b="b"/>
            <a:pathLst>
              <a:path w="4800600" h="2831465">
                <a:moveTo>
                  <a:pt x="0" y="2831465"/>
                </a:moveTo>
                <a:lnTo>
                  <a:pt x="4800600" y="2831465"/>
                </a:lnTo>
                <a:lnTo>
                  <a:pt x="4800600" y="0"/>
                </a:lnTo>
                <a:lnTo>
                  <a:pt x="0" y="0"/>
                </a:lnTo>
                <a:lnTo>
                  <a:pt x="0" y="2831465"/>
                </a:lnTo>
                <a:close/>
              </a:path>
            </a:pathLst>
          </a:custGeom>
          <a:ln w="9525">
            <a:solidFill>
              <a:srgbClr val="000000"/>
            </a:solidFill>
          </a:ln>
        </p:spPr>
        <p:txBody>
          <a:bodyPr wrap="square" lIns="0" tIns="0" rIns="0" bIns="0" rtlCol="0"/>
          <a:lstStyle/>
          <a:p>
            <a:endParaRPr/>
          </a:p>
        </p:txBody>
      </p:sp>
      <p:sp>
        <p:nvSpPr>
          <p:cNvPr id="2" name="Holder 2"/>
          <p:cNvSpPr>
            <a:spLocks noGrp="1"/>
          </p:cNvSpPr>
          <p:nvPr>
            <p:ph type="title"/>
          </p:nvPr>
        </p:nvSpPr>
        <p:spPr>
          <a:xfrm>
            <a:off x="1477913" y="2940953"/>
            <a:ext cx="11297049" cy="1543051"/>
          </a:xfrm>
        </p:spPr>
        <p:txBody>
          <a:bodyPr lIns="0" tIns="0" rIns="0" bIns="0"/>
          <a:lstStyle>
            <a:lvl1pPr>
              <a:defRPr sz="10027" b="0" i="0">
                <a:solidFill>
                  <a:schemeClr val="tx1"/>
                </a:solidFill>
                <a:latin typeface="Century Gothic"/>
                <a:cs typeface="Century Gothic"/>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6/24/2025</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6/24/2025</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1477913" y="2940953"/>
            <a:ext cx="11297049" cy="607859"/>
          </a:xfrm>
          <a:prstGeom prst="rect">
            <a:avLst/>
          </a:prstGeom>
        </p:spPr>
        <p:txBody>
          <a:bodyPr wrap="square" lIns="0" tIns="0" rIns="0" bIns="0">
            <a:spAutoFit/>
          </a:bodyPr>
          <a:lstStyle>
            <a:lvl1pPr>
              <a:defRPr sz="3950" b="0" i="0">
                <a:solidFill>
                  <a:schemeClr val="tx1"/>
                </a:solidFill>
                <a:latin typeface="Century Gothic"/>
                <a:cs typeface="Century Gothic"/>
              </a:defRPr>
            </a:lvl1pPr>
          </a:lstStyle>
          <a:p>
            <a:endParaRPr/>
          </a:p>
        </p:txBody>
      </p:sp>
      <p:sp>
        <p:nvSpPr>
          <p:cNvPr id="3" name="Holder 3"/>
          <p:cNvSpPr>
            <a:spLocks noGrp="1"/>
          </p:cNvSpPr>
          <p:nvPr>
            <p:ph type="body" idx="1"/>
          </p:nvPr>
        </p:nvSpPr>
        <p:spPr>
          <a:xfrm>
            <a:off x="962135" y="9919098"/>
            <a:ext cx="10864410" cy="215444"/>
          </a:xfrm>
          <a:prstGeom prst="rect">
            <a:avLst/>
          </a:prstGeom>
        </p:spPr>
        <p:txBody>
          <a:bodyPr wrap="square" lIns="0" tIns="0" rIns="0" bIns="0">
            <a:spAutoFit/>
          </a:bodyPr>
          <a:lstStyle>
            <a:lvl1pPr>
              <a:defRPr sz="1400" b="1" i="0">
                <a:solidFill>
                  <a:srgbClr val="007C88"/>
                </a:solidFill>
                <a:latin typeface="Calibri"/>
                <a:cs typeface="Calibri"/>
              </a:defRPr>
            </a:lvl1pPr>
          </a:lstStyle>
          <a:p>
            <a:endParaRPr/>
          </a:p>
        </p:txBody>
      </p:sp>
      <p:sp>
        <p:nvSpPr>
          <p:cNvPr id="4" name="Holder 4"/>
          <p:cNvSpPr>
            <a:spLocks noGrp="1"/>
          </p:cNvSpPr>
          <p:nvPr>
            <p:ph type="ftr" sz="quarter" idx="5"/>
          </p:nvPr>
        </p:nvSpPr>
        <p:spPr>
          <a:xfrm>
            <a:off x="8710577" y="18708624"/>
            <a:ext cx="8198190" cy="276999"/>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1280967" y="18708624"/>
            <a:ext cx="5892448" cy="276999"/>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6/24/2025</a:t>
            </a:fld>
            <a:endParaRPr lang="en-US"/>
          </a:p>
        </p:txBody>
      </p:sp>
      <p:sp>
        <p:nvSpPr>
          <p:cNvPr id="6" name="Holder 6"/>
          <p:cNvSpPr>
            <a:spLocks noGrp="1"/>
          </p:cNvSpPr>
          <p:nvPr>
            <p:ph type="sldNum" sz="quarter" idx="7"/>
          </p:nvPr>
        </p:nvSpPr>
        <p:spPr>
          <a:xfrm>
            <a:off x="18445928" y="18708624"/>
            <a:ext cx="5892448"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1160602">
        <a:defRPr>
          <a:latin typeface="+mn-lt"/>
          <a:ea typeface="+mn-ea"/>
          <a:cs typeface="+mn-cs"/>
        </a:defRPr>
      </a:lvl2pPr>
      <a:lvl3pPr marL="2321204">
        <a:defRPr>
          <a:latin typeface="+mn-lt"/>
          <a:ea typeface="+mn-ea"/>
          <a:cs typeface="+mn-cs"/>
        </a:defRPr>
      </a:lvl3pPr>
      <a:lvl4pPr marL="3481807">
        <a:defRPr>
          <a:latin typeface="+mn-lt"/>
          <a:ea typeface="+mn-ea"/>
          <a:cs typeface="+mn-cs"/>
        </a:defRPr>
      </a:lvl4pPr>
      <a:lvl5pPr marL="4642409">
        <a:defRPr>
          <a:latin typeface="+mn-lt"/>
          <a:ea typeface="+mn-ea"/>
          <a:cs typeface="+mn-cs"/>
        </a:defRPr>
      </a:lvl5pPr>
      <a:lvl6pPr marL="5803011">
        <a:defRPr>
          <a:latin typeface="+mn-lt"/>
          <a:ea typeface="+mn-ea"/>
          <a:cs typeface="+mn-cs"/>
        </a:defRPr>
      </a:lvl6pPr>
      <a:lvl7pPr marL="6963613">
        <a:defRPr>
          <a:latin typeface="+mn-lt"/>
          <a:ea typeface="+mn-ea"/>
          <a:cs typeface="+mn-cs"/>
        </a:defRPr>
      </a:lvl7pPr>
      <a:lvl8pPr marL="8124215">
        <a:defRPr>
          <a:latin typeface="+mn-lt"/>
          <a:ea typeface="+mn-ea"/>
          <a:cs typeface="+mn-cs"/>
        </a:defRPr>
      </a:lvl8pPr>
      <a:lvl9pPr marL="9284818">
        <a:defRPr>
          <a:latin typeface="+mn-lt"/>
          <a:ea typeface="+mn-ea"/>
          <a:cs typeface="+mn-cs"/>
        </a:defRPr>
      </a:lvl9pPr>
    </p:bodyStyle>
    <p:otherStyle>
      <a:lvl1pPr marL="0">
        <a:defRPr>
          <a:latin typeface="+mn-lt"/>
          <a:ea typeface="+mn-ea"/>
          <a:cs typeface="+mn-cs"/>
        </a:defRPr>
      </a:lvl1pPr>
      <a:lvl2pPr marL="1160602">
        <a:defRPr>
          <a:latin typeface="+mn-lt"/>
          <a:ea typeface="+mn-ea"/>
          <a:cs typeface="+mn-cs"/>
        </a:defRPr>
      </a:lvl2pPr>
      <a:lvl3pPr marL="2321204">
        <a:defRPr>
          <a:latin typeface="+mn-lt"/>
          <a:ea typeface="+mn-ea"/>
          <a:cs typeface="+mn-cs"/>
        </a:defRPr>
      </a:lvl3pPr>
      <a:lvl4pPr marL="3481807">
        <a:defRPr>
          <a:latin typeface="+mn-lt"/>
          <a:ea typeface="+mn-ea"/>
          <a:cs typeface="+mn-cs"/>
        </a:defRPr>
      </a:lvl4pPr>
      <a:lvl5pPr marL="4642409">
        <a:defRPr>
          <a:latin typeface="+mn-lt"/>
          <a:ea typeface="+mn-ea"/>
          <a:cs typeface="+mn-cs"/>
        </a:defRPr>
      </a:lvl5pPr>
      <a:lvl6pPr marL="5803011">
        <a:defRPr>
          <a:latin typeface="+mn-lt"/>
          <a:ea typeface="+mn-ea"/>
          <a:cs typeface="+mn-cs"/>
        </a:defRPr>
      </a:lvl6pPr>
      <a:lvl7pPr marL="6963613">
        <a:defRPr>
          <a:latin typeface="+mn-lt"/>
          <a:ea typeface="+mn-ea"/>
          <a:cs typeface="+mn-cs"/>
        </a:defRPr>
      </a:lvl7pPr>
      <a:lvl8pPr marL="8124215">
        <a:defRPr>
          <a:latin typeface="+mn-lt"/>
          <a:ea typeface="+mn-ea"/>
          <a:cs typeface="+mn-cs"/>
        </a:defRPr>
      </a:lvl8pPr>
      <a:lvl9pPr marL="9284818">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g"/><Relationship Id="rId1" Type="http://schemas.openxmlformats.org/officeDocument/2006/relationships/slideLayout" Target="../slideLayouts/slideLayout5.xml"/><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png"/><Relationship Id="rId1" Type="http://schemas.openxmlformats.org/officeDocument/2006/relationships/slideLayout" Target="../slideLayouts/slideLayout5.xml"/><Relationship Id="rId6" Type="http://schemas.openxmlformats.org/officeDocument/2006/relationships/image" Target="../media/image3.png"/><Relationship Id="rId5" Type="http://schemas.openxmlformats.org/officeDocument/2006/relationships/image" Target="../media/image26.png"/><Relationship Id="rId4" Type="http://schemas.openxmlformats.org/officeDocument/2006/relationships/image" Target="../media/image25.jpg"/></Relationships>
</file>

<file path=ppt/slides/_rels/slide12.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3.png"/><Relationship Id="rId1" Type="http://schemas.openxmlformats.org/officeDocument/2006/relationships/slideLayout" Target="../slideLayouts/slideLayout5.xml"/><Relationship Id="rId5" Type="http://schemas.openxmlformats.org/officeDocument/2006/relationships/image" Target="../media/image3.png"/><Relationship Id="rId4" Type="http://schemas.openxmlformats.org/officeDocument/2006/relationships/image" Target="../media/image28.jp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9.jpg"/><Relationship Id="rId1" Type="http://schemas.openxmlformats.org/officeDocument/2006/relationships/slideLayout" Target="../slideLayouts/slideLayout1.xml"/><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g"/><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png"/><Relationship Id="rId1" Type="http://schemas.openxmlformats.org/officeDocument/2006/relationships/slideLayout" Target="../slideLayouts/slideLayout5.xml"/><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3.jpg"/><Relationship Id="rId1" Type="http://schemas.openxmlformats.org/officeDocument/2006/relationships/slideLayout" Target="../slideLayouts/slideLayout5.xml"/><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35.jpg"/><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36.png"/></Relationships>
</file>

<file path=ppt/slides/_rels/slide1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7.jpg"/><Relationship Id="rId7" Type="http://schemas.openxmlformats.org/officeDocument/2006/relationships/image" Target="../media/image38.png"/><Relationship Id="rId2" Type="http://schemas.openxmlformats.org/officeDocument/2006/relationships/image" Target="../media/image6.jpg"/><Relationship Id="rId1" Type="http://schemas.openxmlformats.org/officeDocument/2006/relationships/slideLayout" Target="../slideLayouts/slideLayout2.xml"/><Relationship Id="rId6" Type="http://schemas.openxmlformats.org/officeDocument/2006/relationships/image" Target="../media/image37.jpg"/><Relationship Id="rId5" Type="http://schemas.openxmlformats.org/officeDocument/2006/relationships/image" Target="../media/image22.jpg"/><Relationship Id="rId4" Type="http://schemas.openxmlformats.org/officeDocument/2006/relationships/image" Target="../media/image21.jpg"/></Relationships>
</file>

<file path=ppt/slides/_rels/slide2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png"/><Relationship Id="rId1" Type="http://schemas.openxmlformats.org/officeDocument/2006/relationships/slideLayout" Target="../slideLayouts/slideLayout2.xml"/><Relationship Id="rId4" Type="http://schemas.microsoft.com/office/2007/relationships/hdphoto" Target="../media/hdphoto2.wdp"/></Relationships>
</file>

<file path=ppt/slides/_rels/slide2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chart" Target="../charts/chart2.xml"/></Relationships>
</file>

<file path=ppt/slides/_rels/slide2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eg"/><Relationship Id="rId1" Type="http://schemas.openxmlformats.org/officeDocument/2006/relationships/slideLayout" Target="../slideLayouts/slideLayout5.xml"/><Relationship Id="rId4" Type="http://schemas.openxmlformats.org/officeDocument/2006/relationships/image" Target="../media/image44.png"/></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5.xml"/><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jpg"/><Relationship Id="rId2" Type="http://schemas.openxmlformats.org/officeDocument/2006/relationships/image" Target="../media/image8.jpg"/><Relationship Id="rId1" Type="http://schemas.openxmlformats.org/officeDocument/2006/relationships/slideLayout" Target="../slideLayouts/slideLayout2.xml"/><Relationship Id="rId6" Type="http://schemas.openxmlformats.org/officeDocument/2006/relationships/image" Target="../media/image12.jpg"/><Relationship Id="rId5" Type="http://schemas.openxmlformats.org/officeDocument/2006/relationships/image" Target="../media/image11.png"/><Relationship Id="rId4" Type="http://schemas.openxmlformats.org/officeDocument/2006/relationships/image" Target="../media/image10.jpg"/></Relationships>
</file>

<file path=ppt/slides/_rels/slide8.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16.png"/><Relationship Id="rId7" Type="http://schemas.openxmlformats.org/officeDocument/2006/relationships/image" Target="../media/image20.jpg"/><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19.jpg"/><Relationship Id="rId5" Type="http://schemas.openxmlformats.org/officeDocument/2006/relationships/image" Target="../media/image18.jpg"/><Relationship Id="rId4" Type="http://schemas.openxmlformats.org/officeDocument/2006/relationships/image" Target="../media/image17.jpg"/></Relationships>
</file>

<file path=ppt/slides/_rels/slide9.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2.xml"/><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297116" y="4507258"/>
            <a:ext cx="16747881" cy="1292341"/>
          </a:xfrm>
          <a:prstGeom prst="rect">
            <a:avLst/>
          </a:prstGeom>
        </p:spPr>
        <p:txBody>
          <a:bodyPr vert="horz" wrap="square" lIns="0" tIns="41910" rIns="0" bIns="0" rtlCol="0">
            <a:spAutoFit/>
          </a:bodyPr>
          <a:lstStyle/>
          <a:p>
            <a:pPr marL="32239">
              <a:spcBef>
                <a:spcPts val="330"/>
              </a:spcBef>
            </a:pPr>
            <a:r>
              <a:rPr sz="8123" dirty="0">
                <a:latin typeface="Arial" panose="020B0604020202020204" pitchFamily="34" charset="0"/>
                <a:cs typeface="Arial" panose="020B0604020202020204" pitchFamily="34" charset="0"/>
              </a:rPr>
              <a:t>Summary of Existing Conditions</a:t>
            </a:r>
          </a:p>
        </p:txBody>
      </p:sp>
      <p:sp>
        <p:nvSpPr>
          <p:cNvPr id="3" name="object 3"/>
          <p:cNvSpPr txBox="1"/>
          <p:nvPr/>
        </p:nvSpPr>
        <p:spPr>
          <a:xfrm>
            <a:off x="1957936" y="6864857"/>
            <a:ext cx="21482099" cy="9689191"/>
          </a:xfrm>
          <a:prstGeom prst="rect">
            <a:avLst/>
          </a:prstGeom>
        </p:spPr>
        <p:txBody>
          <a:bodyPr vert="horz" wrap="square" lIns="0" tIns="41910" rIns="0" bIns="0" rtlCol="0">
            <a:spAutoFit/>
          </a:bodyPr>
          <a:lstStyle/>
          <a:p>
            <a:pPr marL="672182" marR="1679649" indent="-641553">
              <a:spcBef>
                <a:spcPts val="330"/>
              </a:spcBef>
              <a:buFont typeface="Arial"/>
              <a:buChar char="•"/>
              <a:tabLst>
                <a:tab pos="672182" algn="l"/>
              </a:tabLst>
            </a:pPr>
            <a:r>
              <a:rPr sz="5077" dirty="0">
                <a:latin typeface="Arial" panose="020B0604020202020204" pitchFamily="34" charset="0"/>
                <a:cs typeface="Arial" panose="020B0604020202020204" pitchFamily="34" charset="0"/>
              </a:rPr>
              <a:t>SSM Transit routes are designed to maximize coverage and converge at the Dennis Street terminal</a:t>
            </a:r>
          </a:p>
          <a:p>
            <a:pPr marL="672182" marR="838213" indent="-641553">
              <a:spcBef>
                <a:spcPts val="2881"/>
              </a:spcBef>
              <a:buFont typeface="Arial"/>
              <a:buChar char="•"/>
              <a:tabLst>
                <a:tab pos="672182" algn="l"/>
              </a:tabLst>
            </a:pPr>
            <a:r>
              <a:rPr sz="5077" dirty="0">
                <a:latin typeface="Arial" panose="020B0604020202020204" pitchFamily="34" charset="0"/>
                <a:cs typeface="Arial" panose="020B0604020202020204" pitchFamily="34" charset="0"/>
              </a:rPr>
              <a:t>Routes can be circuitous, resulting in indirect travel outside of the core</a:t>
            </a:r>
          </a:p>
          <a:p>
            <a:pPr marL="672182" indent="-639943">
              <a:spcBef>
                <a:spcPts val="2894"/>
              </a:spcBef>
              <a:buFont typeface="Arial"/>
              <a:buChar char="•"/>
              <a:tabLst>
                <a:tab pos="672182" algn="l"/>
              </a:tabLst>
            </a:pPr>
            <a:r>
              <a:rPr sz="5077" dirty="0">
                <a:latin typeface="Arial" panose="020B0604020202020204" pitchFamily="34" charset="0"/>
                <a:cs typeface="Arial" panose="020B0604020202020204" pitchFamily="34" charset="0"/>
              </a:rPr>
              <a:t>On-time performance issues are noted on several routes</a:t>
            </a:r>
          </a:p>
          <a:p>
            <a:pPr marL="672182" marR="12896" indent="-641553">
              <a:spcBef>
                <a:spcPts val="2678"/>
              </a:spcBef>
              <a:buFont typeface="Arial"/>
              <a:buChar char="•"/>
              <a:tabLst>
                <a:tab pos="672182" algn="l"/>
              </a:tabLst>
            </a:pPr>
            <a:r>
              <a:rPr sz="5077" dirty="0">
                <a:latin typeface="Arial" panose="020B0604020202020204" pitchFamily="34" charset="0"/>
                <a:cs typeface="Arial" panose="020B0604020202020204" pitchFamily="34" charset="0"/>
              </a:rPr>
              <a:t>30-minute systemwide daytime service (60-minute evening and weekend service) everywhere</a:t>
            </a:r>
            <a:r>
              <a:rPr lang="en-US" sz="5077" dirty="0">
                <a:latin typeface="Arial" panose="020B0604020202020204" pitchFamily="34" charset="0"/>
                <a:cs typeface="Arial" panose="020B0604020202020204" pitchFamily="34" charset="0"/>
              </a:rPr>
              <a:t>,</a:t>
            </a:r>
            <a:r>
              <a:rPr sz="5077" dirty="0">
                <a:latin typeface="Arial" panose="020B0604020202020204" pitchFamily="34" charset="0"/>
                <a:cs typeface="Arial" panose="020B0604020202020204" pitchFamily="34" charset="0"/>
              </a:rPr>
              <a:t> regardless of demand</a:t>
            </a:r>
          </a:p>
          <a:p>
            <a:pPr marL="672182" indent="-639943">
              <a:spcBef>
                <a:spcPts val="2894"/>
              </a:spcBef>
              <a:buFont typeface="Arial"/>
              <a:buChar char="•"/>
              <a:tabLst>
                <a:tab pos="672182" algn="l"/>
              </a:tabLst>
            </a:pPr>
            <a:r>
              <a:rPr sz="5077" dirty="0">
                <a:latin typeface="Arial" panose="020B0604020202020204" pitchFamily="34" charset="0"/>
                <a:cs typeface="Arial" panose="020B0604020202020204" pitchFamily="34" charset="0"/>
              </a:rPr>
              <a:t>Service gap noted at 6</a:t>
            </a:r>
            <a:r>
              <a:rPr lang="en-US" sz="5077" dirty="0">
                <a:latin typeface="Arial" panose="020B0604020202020204" pitchFamily="34" charset="0"/>
                <a:cs typeface="Arial" panose="020B0604020202020204" pitchFamily="34" charset="0"/>
              </a:rPr>
              <a:t> </a:t>
            </a:r>
            <a:r>
              <a:rPr sz="5077" dirty="0">
                <a:latin typeface="Arial" panose="020B0604020202020204" pitchFamily="34" charset="0"/>
                <a:cs typeface="Arial" panose="020B0604020202020204" pitchFamily="34" charset="0"/>
              </a:rPr>
              <a:t>p</a:t>
            </a:r>
            <a:r>
              <a:rPr lang="en-US" sz="5077" dirty="0">
                <a:latin typeface="Arial" panose="020B0604020202020204" pitchFamily="34" charset="0"/>
                <a:cs typeface="Arial" panose="020B0604020202020204" pitchFamily="34" charset="0"/>
              </a:rPr>
              <a:t>.</a:t>
            </a:r>
            <a:r>
              <a:rPr sz="5077" dirty="0">
                <a:latin typeface="Arial" panose="020B0604020202020204" pitchFamily="34" charset="0"/>
                <a:cs typeface="Arial" panose="020B0604020202020204" pitchFamily="34" charset="0"/>
              </a:rPr>
              <a:t>m</a:t>
            </a:r>
            <a:r>
              <a:rPr lang="en-US" sz="5077" dirty="0">
                <a:latin typeface="Arial" panose="020B0604020202020204" pitchFamily="34" charset="0"/>
                <a:cs typeface="Arial" panose="020B0604020202020204" pitchFamily="34" charset="0"/>
              </a:rPr>
              <a:t>.</a:t>
            </a:r>
            <a:r>
              <a:rPr sz="5077" dirty="0">
                <a:latin typeface="Arial" panose="020B0604020202020204" pitchFamily="34" charset="0"/>
                <a:cs typeface="Arial" panose="020B0604020202020204" pitchFamily="34" charset="0"/>
              </a:rPr>
              <a:t> with switch to evening schedule</a:t>
            </a:r>
          </a:p>
          <a:p>
            <a:pPr marL="672182" marR="2393742" indent="-641553">
              <a:spcBef>
                <a:spcPts val="2869"/>
              </a:spcBef>
              <a:buFont typeface="Arial"/>
              <a:buChar char="•"/>
              <a:tabLst>
                <a:tab pos="672182" algn="l"/>
              </a:tabLst>
            </a:pPr>
            <a:r>
              <a:rPr sz="5077" dirty="0">
                <a:latin typeface="Arial" panose="020B0604020202020204" pitchFamily="34" charset="0"/>
                <a:cs typeface="Arial" panose="020B0604020202020204" pitchFamily="34" charset="0"/>
              </a:rPr>
              <a:t>Weekend evening on-demand service is misaligned with customer needs</a:t>
            </a:r>
          </a:p>
        </p:txBody>
      </p:sp>
      <p:pic>
        <p:nvPicPr>
          <p:cNvPr id="5" name="Picture 4">
            <a:extLst>
              <a:ext uri="{FF2B5EF4-FFF2-40B4-BE49-F238E27FC236}">
                <a16:creationId xmlns:a16="http://schemas.microsoft.com/office/drawing/2014/main" id="{AA10B50E-D8D6-4552-0A0E-DAA10E55AE76}"/>
              </a:ext>
            </a:extLst>
          </p:cNvPr>
          <p:cNvPicPr>
            <a:picLocks noChangeAspect="1"/>
          </p:cNvPicPr>
          <p:nvPr/>
        </p:nvPicPr>
        <p:blipFill>
          <a:blip r:embed="rId2" cstate="print">
            <a:extLst>
              <a:ext uri="{28A0092B-C50C-407E-A947-70E740481C1C}">
                <a14:useLocalDpi xmlns:a14="http://schemas.microsoft.com/office/drawing/2010/main" val="0"/>
              </a:ext>
            </a:extLst>
          </a:blip>
          <a:srcRect l="44734" r="7552"/>
          <a:stretch>
            <a:fillRect/>
          </a:stretch>
        </p:blipFill>
        <p:spPr>
          <a:xfrm rot="10800000">
            <a:off x="19050" y="-17929"/>
            <a:ext cx="25565100" cy="3418295"/>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2822243" y="3382438"/>
            <a:ext cx="20497800" cy="15206288"/>
            <a:chOff x="394043" y="644856"/>
            <a:chExt cx="8862630" cy="6083635"/>
          </a:xfrm>
        </p:grpSpPr>
        <p:pic>
          <p:nvPicPr>
            <p:cNvPr id="3" name="object 3"/>
            <p:cNvPicPr/>
            <p:nvPr/>
          </p:nvPicPr>
          <p:blipFill>
            <a:blip r:embed="rId2" cstate="print"/>
            <a:stretch>
              <a:fillRect/>
            </a:stretch>
          </p:blipFill>
          <p:spPr>
            <a:xfrm>
              <a:off x="2189123" y="1275238"/>
              <a:ext cx="7067550" cy="5453253"/>
            </a:xfrm>
            <a:prstGeom prst="rect">
              <a:avLst/>
            </a:prstGeom>
          </p:spPr>
        </p:pic>
        <p:sp>
          <p:nvSpPr>
            <p:cNvPr id="4" name="object 4"/>
            <p:cNvSpPr/>
            <p:nvPr/>
          </p:nvSpPr>
          <p:spPr>
            <a:xfrm>
              <a:off x="2179598" y="1265586"/>
              <a:ext cx="7077075" cy="5462905"/>
            </a:xfrm>
            <a:custGeom>
              <a:avLst/>
              <a:gdLst/>
              <a:ahLst/>
              <a:cxnLst/>
              <a:rect l="l" t="t" r="r" b="b"/>
              <a:pathLst>
                <a:path w="7077075" h="5462905">
                  <a:moveTo>
                    <a:pt x="0" y="5462778"/>
                  </a:moveTo>
                  <a:lnTo>
                    <a:pt x="7077075" y="5462778"/>
                  </a:lnTo>
                  <a:lnTo>
                    <a:pt x="7077075" y="0"/>
                  </a:lnTo>
                  <a:lnTo>
                    <a:pt x="0" y="0"/>
                  </a:lnTo>
                  <a:lnTo>
                    <a:pt x="0" y="5462778"/>
                  </a:lnTo>
                  <a:close/>
                </a:path>
              </a:pathLst>
            </a:custGeom>
            <a:ln w="9524">
              <a:solidFill>
                <a:srgbClr val="000000"/>
              </a:solidFill>
            </a:ln>
          </p:spPr>
          <p:txBody>
            <a:bodyPr wrap="square" lIns="0" tIns="0" rIns="0" bIns="0" rtlCol="0"/>
            <a:lstStyle/>
            <a:p>
              <a:endParaRPr dirty="0"/>
            </a:p>
          </p:txBody>
        </p:sp>
        <p:sp>
          <p:nvSpPr>
            <p:cNvPr id="7" name="object 7"/>
            <p:cNvSpPr/>
            <p:nvPr/>
          </p:nvSpPr>
          <p:spPr>
            <a:xfrm>
              <a:off x="394043" y="644856"/>
              <a:ext cx="3512127" cy="530272"/>
            </a:xfrm>
            <a:custGeom>
              <a:avLst/>
              <a:gdLst/>
              <a:ahLst/>
              <a:cxnLst/>
              <a:rect l="l" t="t" r="r" b="b"/>
              <a:pathLst>
                <a:path w="3209925" h="1106170">
                  <a:moveTo>
                    <a:pt x="3025775" y="0"/>
                  </a:moveTo>
                  <a:lnTo>
                    <a:pt x="184150" y="0"/>
                  </a:lnTo>
                  <a:lnTo>
                    <a:pt x="135196" y="6585"/>
                  </a:lnTo>
                  <a:lnTo>
                    <a:pt x="91206" y="25169"/>
                  </a:lnTo>
                  <a:lnTo>
                    <a:pt x="53936" y="53990"/>
                  </a:lnTo>
                  <a:lnTo>
                    <a:pt x="25142" y="91289"/>
                  </a:lnTo>
                  <a:lnTo>
                    <a:pt x="6578" y="135304"/>
                  </a:lnTo>
                  <a:lnTo>
                    <a:pt x="0" y="184276"/>
                  </a:lnTo>
                  <a:lnTo>
                    <a:pt x="0" y="921638"/>
                  </a:lnTo>
                  <a:lnTo>
                    <a:pt x="6578" y="970611"/>
                  </a:lnTo>
                  <a:lnTo>
                    <a:pt x="25142" y="1014626"/>
                  </a:lnTo>
                  <a:lnTo>
                    <a:pt x="53936" y="1051925"/>
                  </a:lnTo>
                  <a:lnTo>
                    <a:pt x="91206" y="1080746"/>
                  </a:lnTo>
                  <a:lnTo>
                    <a:pt x="135196" y="1099330"/>
                  </a:lnTo>
                  <a:lnTo>
                    <a:pt x="184150" y="1105915"/>
                  </a:lnTo>
                  <a:lnTo>
                    <a:pt x="3025775" y="1105915"/>
                  </a:lnTo>
                  <a:lnTo>
                    <a:pt x="3074737" y="1099330"/>
                  </a:lnTo>
                  <a:lnTo>
                    <a:pt x="3118729" y="1080746"/>
                  </a:lnTo>
                  <a:lnTo>
                    <a:pt x="3155997" y="1051925"/>
                  </a:lnTo>
                  <a:lnTo>
                    <a:pt x="3184788" y="1014626"/>
                  </a:lnTo>
                  <a:lnTo>
                    <a:pt x="3203348" y="970611"/>
                  </a:lnTo>
                  <a:lnTo>
                    <a:pt x="3209925" y="921638"/>
                  </a:lnTo>
                  <a:lnTo>
                    <a:pt x="3209925" y="184276"/>
                  </a:lnTo>
                  <a:lnTo>
                    <a:pt x="3203348" y="135304"/>
                  </a:lnTo>
                  <a:lnTo>
                    <a:pt x="3184788" y="91289"/>
                  </a:lnTo>
                  <a:lnTo>
                    <a:pt x="3155997" y="53990"/>
                  </a:lnTo>
                  <a:lnTo>
                    <a:pt x="3118729" y="25169"/>
                  </a:lnTo>
                  <a:lnTo>
                    <a:pt x="3074737" y="6585"/>
                  </a:lnTo>
                  <a:lnTo>
                    <a:pt x="3025775" y="0"/>
                  </a:lnTo>
                  <a:close/>
                </a:path>
              </a:pathLst>
            </a:custGeom>
            <a:solidFill>
              <a:srgbClr val="E97031"/>
            </a:solidFill>
          </p:spPr>
          <p:txBody>
            <a:bodyPr wrap="square" lIns="0" tIns="0" rIns="0" bIns="0" rtlCol="0"/>
            <a:lstStyle/>
            <a:p>
              <a:endParaRPr dirty="0"/>
            </a:p>
          </p:txBody>
        </p:sp>
      </p:grpSp>
      <p:sp>
        <p:nvSpPr>
          <p:cNvPr id="8" name="object 8"/>
          <p:cNvSpPr txBox="1"/>
          <p:nvPr/>
        </p:nvSpPr>
        <p:spPr>
          <a:xfrm>
            <a:off x="3276600" y="3510952"/>
            <a:ext cx="8506773" cy="873316"/>
          </a:xfrm>
          <a:prstGeom prst="rect">
            <a:avLst/>
          </a:prstGeom>
        </p:spPr>
        <p:txBody>
          <a:bodyPr vert="horz" wrap="square" lIns="0" tIns="41910" rIns="0" bIns="0" rtlCol="0">
            <a:spAutoFit/>
          </a:bodyPr>
          <a:lstStyle/>
          <a:p>
            <a:pPr marL="32239">
              <a:spcBef>
                <a:spcPts val="330"/>
              </a:spcBef>
            </a:pPr>
            <a:r>
              <a:rPr sz="5400" b="1" dirty="0">
                <a:solidFill>
                  <a:srgbClr val="FFFFFF"/>
                </a:solidFill>
                <a:latin typeface="Arial" panose="020B0604020202020204" pitchFamily="34" charset="0"/>
                <a:cs typeface="Arial" panose="020B0604020202020204" pitchFamily="34" charset="0"/>
              </a:rPr>
              <a:t>Option 2: Sault Loop</a:t>
            </a:r>
            <a:r>
              <a:rPr lang="en-US" sz="5400" b="1" dirty="0">
                <a:solidFill>
                  <a:srgbClr val="FFFFFF"/>
                </a:solidFill>
                <a:latin typeface="Arial" panose="020B0604020202020204" pitchFamily="34" charset="0"/>
                <a:cs typeface="Arial" panose="020B0604020202020204" pitchFamily="34" charset="0"/>
              </a:rPr>
              <a:t>s</a:t>
            </a:r>
            <a:endParaRPr sz="5400" dirty="0">
              <a:latin typeface="Arial" panose="020B0604020202020204" pitchFamily="34" charset="0"/>
              <a:cs typeface="Arial" panose="020B0604020202020204" pitchFamily="34" charset="0"/>
            </a:endParaRPr>
          </a:p>
        </p:txBody>
      </p:sp>
      <p:pic>
        <p:nvPicPr>
          <p:cNvPr id="11" name="object 11"/>
          <p:cNvPicPr/>
          <p:nvPr/>
        </p:nvPicPr>
        <p:blipFill>
          <a:blip r:embed="rId3" cstate="print"/>
          <a:stretch>
            <a:fillRect/>
          </a:stretch>
        </p:blipFill>
        <p:spPr>
          <a:xfrm>
            <a:off x="19860319" y="4056157"/>
            <a:ext cx="3481754" cy="3170330"/>
          </a:xfrm>
          <a:prstGeom prst="rect">
            <a:avLst/>
          </a:prstGeom>
        </p:spPr>
      </p:pic>
      <p:pic>
        <p:nvPicPr>
          <p:cNvPr id="12" name="Picture 11">
            <a:extLst>
              <a:ext uri="{FF2B5EF4-FFF2-40B4-BE49-F238E27FC236}">
                <a16:creationId xmlns:a16="http://schemas.microsoft.com/office/drawing/2014/main" id="{DEA3080E-B846-690A-4B60-96E2DF543C71}"/>
              </a:ext>
            </a:extLst>
          </p:cNvPr>
          <p:cNvPicPr>
            <a:picLocks noChangeAspect="1"/>
          </p:cNvPicPr>
          <p:nvPr/>
        </p:nvPicPr>
        <p:blipFill>
          <a:blip r:embed="rId4" cstate="print">
            <a:extLst>
              <a:ext uri="{28A0092B-C50C-407E-A947-70E740481C1C}">
                <a14:useLocalDpi xmlns:a14="http://schemas.microsoft.com/office/drawing/2010/main" val="0"/>
              </a:ext>
            </a:extLst>
          </a:blip>
          <a:srcRect l="44734" r="7552"/>
          <a:stretch>
            <a:fillRect/>
          </a:stretch>
        </p:blipFill>
        <p:spPr>
          <a:xfrm rot="10800000">
            <a:off x="19050" y="-17929"/>
            <a:ext cx="25565100" cy="3418295"/>
          </a:xfrm>
          <a:prstGeom prst="rect">
            <a:avLst/>
          </a:prstGeom>
        </p:spPr>
      </p:pic>
      <p:sp>
        <p:nvSpPr>
          <p:cNvPr id="5" name="TextBox 4">
            <a:extLst>
              <a:ext uri="{FF2B5EF4-FFF2-40B4-BE49-F238E27FC236}">
                <a16:creationId xmlns:a16="http://schemas.microsoft.com/office/drawing/2014/main" id="{69B00CBB-7A6A-EACE-3FB5-E2C8E86F5866}"/>
              </a:ext>
            </a:extLst>
          </p:cNvPr>
          <p:cNvSpPr txBox="1"/>
          <p:nvPr/>
        </p:nvSpPr>
        <p:spPr>
          <a:xfrm>
            <a:off x="2157256" y="5325495"/>
            <a:ext cx="4772651" cy="12895838"/>
          </a:xfrm>
          <a:prstGeom prst="rect">
            <a:avLst/>
          </a:prstGeom>
          <a:noFill/>
        </p:spPr>
        <p:txBody>
          <a:bodyPr wrap="square" rtlCol="0">
            <a:spAutoFit/>
          </a:bodyPr>
          <a:lstStyle/>
          <a:p>
            <a:pPr marL="457200" indent="-457200">
              <a:buFont typeface="Arial" panose="020B0604020202020204" pitchFamily="34" charset="0"/>
              <a:buChar char="•"/>
            </a:pPr>
            <a:r>
              <a:rPr lang="en-US" sz="3200" dirty="0">
                <a:latin typeface="Arial" panose="020B0604020202020204" pitchFamily="34" charset="0"/>
                <a:cs typeface="Arial" panose="020B0604020202020204" pitchFamily="34" charset="0"/>
              </a:rPr>
              <a:t>New loops 1, 2, and 3 operate in both directions and run every 30 minutes on weekdays. Loop 4 operates in one direction every 60 minutes.</a:t>
            </a:r>
          </a:p>
          <a:p>
            <a:pPr marL="457200" indent="-457200">
              <a:buFont typeface="Arial" panose="020B0604020202020204" pitchFamily="34" charset="0"/>
              <a:buChar char="•"/>
            </a:pPr>
            <a:r>
              <a:rPr lang="en-US" sz="3200" dirty="0">
                <a:latin typeface="Arial" panose="020B0604020202020204" pitchFamily="34" charset="0"/>
                <a:cs typeface="Arial" panose="020B0604020202020204" pitchFamily="34" charset="0"/>
              </a:rPr>
              <a:t>Clockwise and counterclockwise departures. Half leave at :00 and :30 and half leave at :15 and :45</a:t>
            </a:r>
          </a:p>
          <a:p>
            <a:pPr marL="457200" indent="-457200">
              <a:buFont typeface="Arial" panose="020B0604020202020204" pitchFamily="34" charset="0"/>
              <a:buChar char="•"/>
            </a:pPr>
            <a:r>
              <a:rPr lang="en-US" sz="3200" dirty="0">
                <a:latin typeface="Arial" panose="020B0604020202020204" pitchFamily="34" charset="0"/>
                <a:cs typeface="Arial" panose="020B0604020202020204" pitchFamily="34" charset="0"/>
              </a:rPr>
              <a:t>Improves frequency between popular destinations and reduces wait times and transfers. </a:t>
            </a:r>
          </a:p>
          <a:p>
            <a:endParaRPr lang="en-US" sz="3200" b="1" dirty="0">
              <a:latin typeface="Arial" panose="020B0604020202020204" pitchFamily="34" charset="0"/>
              <a:cs typeface="Arial" panose="020B0604020202020204" pitchFamily="34" charset="0"/>
            </a:endParaRPr>
          </a:p>
          <a:p>
            <a:r>
              <a:rPr lang="en-US" sz="3200" b="1" dirty="0">
                <a:latin typeface="Arial" panose="020B0604020202020204" pitchFamily="34" charset="0"/>
                <a:cs typeface="Arial" panose="020B0604020202020204" pitchFamily="34" charset="0"/>
              </a:rPr>
              <a:t>Impact</a:t>
            </a:r>
            <a:r>
              <a:rPr lang="en-US" sz="3200" dirty="0">
                <a:latin typeface="Arial" panose="020B0604020202020204" pitchFamily="34" charset="0"/>
                <a:cs typeface="Arial" panose="020B0604020202020204" pitchFamily="34" charset="0"/>
              </a:rPr>
              <a:t>: Moderate reduction in coverage, but more direct, consistent service with buses connecting to major destinations every 15 minutes.</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1550377" y="5860317"/>
            <a:ext cx="4129747" cy="1774137"/>
          </a:xfrm>
          <a:prstGeom prst="rect">
            <a:avLst/>
          </a:prstGeom>
        </p:spPr>
        <p:txBody>
          <a:bodyPr vert="horz" wrap="square" lIns="0" tIns="83817" rIns="0" bIns="0" rtlCol="0">
            <a:spAutoFit/>
          </a:bodyPr>
          <a:lstStyle/>
          <a:p>
            <a:pPr marL="32239" marR="12896">
              <a:lnSpc>
                <a:spcPct val="92900"/>
              </a:lnSpc>
              <a:spcBef>
                <a:spcPts val="657"/>
              </a:spcBef>
            </a:pPr>
            <a:r>
              <a:rPr sz="3935" b="1" dirty="0">
                <a:latin typeface="Arial" panose="020B0604020202020204" pitchFamily="34" charset="0"/>
                <a:cs typeface="Arial" panose="020B0604020202020204" pitchFamily="34" charset="0"/>
              </a:rPr>
              <a:t>Option 2 Route Realignment: </a:t>
            </a:r>
            <a:r>
              <a:rPr sz="3935" dirty="0">
                <a:latin typeface="Arial" panose="020B0604020202020204" pitchFamily="34" charset="0"/>
                <a:cs typeface="Arial" panose="020B0604020202020204" pitchFamily="34" charset="0"/>
              </a:rPr>
              <a:t>Loop 1</a:t>
            </a:r>
          </a:p>
        </p:txBody>
      </p:sp>
      <p:grpSp>
        <p:nvGrpSpPr>
          <p:cNvPr id="3" name="object 3"/>
          <p:cNvGrpSpPr/>
          <p:nvPr/>
        </p:nvGrpSpPr>
        <p:grpSpPr>
          <a:xfrm>
            <a:off x="7964581" y="2247812"/>
            <a:ext cx="4328013" cy="1559534"/>
            <a:chOff x="3228021" y="1133411"/>
            <a:chExt cx="1704975" cy="614362"/>
          </a:xfrm>
        </p:grpSpPr>
        <p:pic>
          <p:nvPicPr>
            <p:cNvPr id="5" name="object 5"/>
            <p:cNvPicPr/>
            <p:nvPr/>
          </p:nvPicPr>
          <p:blipFill>
            <a:blip r:embed="rId2" cstate="print"/>
            <a:stretch>
              <a:fillRect/>
            </a:stretch>
          </p:blipFill>
          <p:spPr>
            <a:xfrm>
              <a:off x="3352800" y="1133411"/>
              <a:ext cx="1500124" cy="614362"/>
            </a:xfrm>
            <a:prstGeom prst="rect">
              <a:avLst/>
            </a:prstGeom>
          </p:spPr>
        </p:pic>
        <p:sp>
          <p:nvSpPr>
            <p:cNvPr id="6" name="object 6"/>
            <p:cNvSpPr/>
            <p:nvPr/>
          </p:nvSpPr>
          <p:spPr>
            <a:xfrm>
              <a:off x="3228021" y="1177354"/>
              <a:ext cx="1704975" cy="467359"/>
            </a:xfrm>
            <a:custGeom>
              <a:avLst/>
              <a:gdLst/>
              <a:ahLst/>
              <a:cxnLst/>
              <a:rect l="l" t="t" r="r" b="b"/>
              <a:pathLst>
                <a:path w="1704975" h="467359">
                  <a:moveTo>
                    <a:pt x="1627124" y="0"/>
                  </a:moveTo>
                  <a:lnTo>
                    <a:pt x="77851" y="0"/>
                  </a:lnTo>
                  <a:lnTo>
                    <a:pt x="47523" y="6127"/>
                  </a:lnTo>
                  <a:lnTo>
                    <a:pt x="22780" y="22828"/>
                  </a:lnTo>
                  <a:lnTo>
                    <a:pt x="6109" y="47577"/>
                  </a:lnTo>
                  <a:lnTo>
                    <a:pt x="0" y="77850"/>
                  </a:lnTo>
                  <a:lnTo>
                    <a:pt x="0" y="389381"/>
                  </a:lnTo>
                  <a:lnTo>
                    <a:pt x="6109" y="419655"/>
                  </a:lnTo>
                  <a:lnTo>
                    <a:pt x="22780" y="444404"/>
                  </a:lnTo>
                  <a:lnTo>
                    <a:pt x="47523" y="461105"/>
                  </a:lnTo>
                  <a:lnTo>
                    <a:pt x="77851" y="467232"/>
                  </a:lnTo>
                  <a:lnTo>
                    <a:pt x="1627124" y="467232"/>
                  </a:lnTo>
                  <a:lnTo>
                    <a:pt x="1657451" y="461105"/>
                  </a:lnTo>
                  <a:lnTo>
                    <a:pt x="1682194" y="444404"/>
                  </a:lnTo>
                  <a:lnTo>
                    <a:pt x="1698865" y="419655"/>
                  </a:lnTo>
                  <a:lnTo>
                    <a:pt x="1704975" y="389381"/>
                  </a:lnTo>
                  <a:lnTo>
                    <a:pt x="1704975" y="77850"/>
                  </a:lnTo>
                  <a:lnTo>
                    <a:pt x="1698865" y="47577"/>
                  </a:lnTo>
                  <a:lnTo>
                    <a:pt x="1682194" y="22828"/>
                  </a:lnTo>
                  <a:lnTo>
                    <a:pt x="1657451" y="6127"/>
                  </a:lnTo>
                  <a:lnTo>
                    <a:pt x="1627124" y="0"/>
                  </a:lnTo>
                  <a:close/>
                </a:path>
              </a:pathLst>
            </a:custGeom>
            <a:solidFill>
              <a:srgbClr val="DC6B2F"/>
            </a:solidFill>
          </p:spPr>
          <p:txBody>
            <a:bodyPr wrap="square" lIns="0" tIns="0" rIns="0" bIns="0" rtlCol="0"/>
            <a:lstStyle/>
            <a:p>
              <a:endParaRPr dirty="0"/>
            </a:p>
          </p:txBody>
        </p:sp>
      </p:grpSp>
      <p:sp>
        <p:nvSpPr>
          <p:cNvPr id="7" name="object 7"/>
          <p:cNvSpPr txBox="1"/>
          <p:nvPr/>
        </p:nvSpPr>
        <p:spPr>
          <a:xfrm>
            <a:off x="8763000" y="2583885"/>
            <a:ext cx="2853104" cy="737322"/>
          </a:xfrm>
          <a:prstGeom prst="rect">
            <a:avLst/>
          </a:prstGeom>
        </p:spPr>
        <p:txBody>
          <a:bodyPr vert="horz" wrap="square" lIns="0" tIns="33850" rIns="0" bIns="0" rtlCol="0">
            <a:spAutoFit/>
          </a:bodyPr>
          <a:lstStyle/>
          <a:p>
            <a:pPr marL="32239">
              <a:spcBef>
                <a:spcPts val="267"/>
              </a:spcBef>
            </a:pPr>
            <a:r>
              <a:rPr sz="4569" b="1" spc="-25" dirty="0">
                <a:solidFill>
                  <a:srgbClr val="FFFFFF"/>
                </a:solidFill>
                <a:latin typeface="Arial" panose="020B0604020202020204" pitchFamily="34" charset="0"/>
                <a:cs typeface="Arial" panose="020B0604020202020204" pitchFamily="34" charset="0"/>
              </a:rPr>
              <a:t>Proposed</a:t>
            </a:r>
            <a:endParaRPr sz="4569" b="1" dirty="0">
              <a:latin typeface="Arial" panose="020B0604020202020204" pitchFamily="34" charset="0"/>
              <a:cs typeface="Arial" panose="020B0604020202020204" pitchFamily="34" charset="0"/>
            </a:endParaRPr>
          </a:p>
        </p:txBody>
      </p:sp>
      <p:sp>
        <p:nvSpPr>
          <p:cNvPr id="8" name="object 8"/>
          <p:cNvSpPr txBox="1"/>
          <p:nvPr/>
        </p:nvSpPr>
        <p:spPr>
          <a:xfrm>
            <a:off x="1361777" y="13120738"/>
            <a:ext cx="4034643" cy="1772510"/>
          </a:xfrm>
          <a:prstGeom prst="rect">
            <a:avLst/>
          </a:prstGeom>
        </p:spPr>
        <p:txBody>
          <a:bodyPr vert="horz" wrap="square" lIns="0" tIns="82206" rIns="0" bIns="0" rtlCol="0">
            <a:spAutoFit/>
          </a:bodyPr>
          <a:lstStyle/>
          <a:p>
            <a:pPr marL="32239" marR="12896">
              <a:lnSpc>
                <a:spcPct val="93000"/>
              </a:lnSpc>
              <a:spcBef>
                <a:spcPts val="645"/>
              </a:spcBef>
            </a:pPr>
            <a:r>
              <a:rPr sz="3935" b="1" dirty="0">
                <a:latin typeface="Arial" panose="020B0604020202020204" pitchFamily="34" charset="0"/>
                <a:cs typeface="Arial" panose="020B0604020202020204" pitchFamily="34" charset="0"/>
              </a:rPr>
              <a:t>Option 1 Route Realignment: </a:t>
            </a:r>
            <a:r>
              <a:rPr sz="3935" dirty="0">
                <a:latin typeface="Arial" panose="020B0604020202020204" pitchFamily="34" charset="0"/>
                <a:cs typeface="Arial" panose="020B0604020202020204" pitchFamily="34" charset="0"/>
              </a:rPr>
              <a:t>Loop 2</a:t>
            </a:r>
          </a:p>
        </p:txBody>
      </p:sp>
      <p:sp>
        <p:nvSpPr>
          <p:cNvPr id="9" name="object 9"/>
          <p:cNvSpPr txBox="1"/>
          <p:nvPr/>
        </p:nvSpPr>
        <p:spPr>
          <a:xfrm>
            <a:off x="14822467" y="4042549"/>
            <a:ext cx="9187962" cy="6387419"/>
          </a:xfrm>
          <a:prstGeom prst="rect">
            <a:avLst/>
          </a:prstGeom>
          <a:ln w="19062">
            <a:solidFill>
              <a:srgbClr val="DC6B2F"/>
            </a:solidFill>
          </a:ln>
        </p:spPr>
        <p:txBody>
          <a:bodyPr vert="horz" wrap="square" lIns="0" tIns="119282" rIns="0" bIns="0" rtlCol="0">
            <a:spAutoFit/>
          </a:bodyPr>
          <a:lstStyle/>
          <a:p>
            <a:pPr marL="975228" indent="-725376">
              <a:spcBef>
                <a:spcPts val="939"/>
              </a:spcBef>
              <a:buFont typeface="Arial"/>
              <a:buChar char="•"/>
              <a:tabLst>
                <a:tab pos="975228" algn="l"/>
              </a:tabLst>
            </a:pPr>
            <a:r>
              <a:rPr sz="3935" dirty="0">
                <a:latin typeface="Arial" panose="020B0604020202020204" pitchFamily="34" charset="0"/>
                <a:cs typeface="Arial" panose="020B0604020202020204" pitchFamily="34" charset="0"/>
              </a:rPr>
              <a:t>Operates</a:t>
            </a:r>
            <a:r>
              <a:rPr sz="3935" spc="330" dirty="0">
                <a:latin typeface="Arial" panose="020B0604020202020204" pitchFamily="34" charset="0"/>
                <a:cs typeface="Arial" panose="020B0604020202020204" pitchFamily="34" charset="0"/>
              </a:rPr>
              <a:t> </a:t>
            </a:r>
            <a:r>
              <a:rPr sz="3935" spc="305" dirty="0">
                <a:latin typeface="Arial" panose="020B0604020202020204" pitchFamily="34" charset="0"/>
                <a:cs typeface="Arial" panose="020B0604020202020204" pitchFamily="34" charset="0"/>
              </a:rPr>
              <a:t>in</a:t>
            </a:r>
            <a:r>
              <a:rPr sz="3935" spc="355" dirty="0">
                <a:latin typeface="Arial" panose="020B0604020202020204" pitchFamily="34" charset="0"/>
                <a:cs typeface="Arial" panose="020B0604020202020204" pitchFamily="34" charset="0"/>
              </a:rPr>
              <a:t> </a:t>
            </a:r>
            <a:r>
              <a:rPr sz="3935" dirty="0">
                <a:latin typeface="Arial" panose="020B0604020202020204" pitchFamily="34" charset="0"/>
                <a:cs typeface="Arial" panose="020B0604020202020204" pitchFamily="34" charset="0"/>
              </a:rPr>
              <a:t>both</a:t>
            </a:r>
            <a:r>
              <a:rPr sz="3935" spc="343" dirty="0">
                <a:latin typeface="Arial" panose="020B0604020202020204" pitchFamily="34" charset="0"/>
                <a:cs typeface="Arial" panose="020B0604020202020204" pitchFamily="34" charset="0"/>
              </a:rPr>
              <a:t> </a:t>
            </a:r>
            <a:r>
              <a:rPr sz="3935" spc="127" dirty="0">
                <a:latin typeface="Arial" panose="020B0604020202020204" pitchFamily="34" charset="0"/>
                <a:cs typeface="Arial" panose="020B0604020202020204" pitchFamily="34" charset="0"/>
              </a:rPr>
              <a:t>directions</a:t>
            </a:r>
            <a:endParaRPr sz="3935" dirty="0">
              <a:latin typeface="Arial" panose="020B0604020202020204" pitchFamily="34" charset="0"/>
              <a:cs typeface="Arial" panose="020B0604020202020204" pitchFamily="34" charset="0"/>
            </a:endParaRPr>
          </a:p>
          <a:p>
            <a:pPr marL="975228">
              <a:spcBef>
                <a:spcPts val="254"/>
              </a:spcBef>
            </a:pPr>
            <a:r>
              <a:rPr sz="3935" dirty="0">
                <a:latin typeface="Arial" panose="020B0604020202020204" pitchFamily="34" charset="0"/>
                <a:cs typeface="Arial" panose="020B0604020202020204" pitchFamily="34" charset="0"/>
              </a:rPr>
              <a:t>(CW,</a:t>
            </a:r>
            <a:r>
              <a:rPr sz="3935" spc="-63" dirty="0">
                <a:latin typeface="Arial" panose="020B0604020202020204" pitchFamily="34" charset="0"/>
                <a:cs typeface="Arial" panose="020B0604020202020204" pitchFamily="34" charset="0"/>
              </a:rPr>
              <a:t> </a:t>
            </a:r>
            <a:r>
              <a:rPr sz="3935" spc="-51" dirty="0">
                <a:latin typeface="Arial" panose="020B0604020202020204" pitchFamily="34" charset="0"/>
                <a:cs typeface="Arial" panose="020B0604020202020204" pitchFamily="34" charset="0"/>
              </a:rPr>
              <a:t>CCW)</a:t>
            </a:r>
            <a:endParaRPr sz="3935" dirty="0">
              <a:latin typeface="Arial" panose="020B0604020202020204" pitchFamily="34" charset="0"/>
              <a:cs typeface="Arial" panose="020B0604020202020204" pitchFamily="34" charset="0"/>
            </a:endParaRPr>
          </a:p>
          <a:p>
            <a:pPr marL="975228" marR="1894038" indent="-725376">
              <a:lnSpc>
                <a:spcPct val="103000"/>
              </a:lnSpc>
              <a:spcBef>
                <a:spcPts val="89"/>
              </a:spcBef>
              <a:buFont typeface="Arial"/>
              <a:buChar char="•"/>
              <a:tabLst>
                <a:tab pos="975228" algn="l"/>
              </a:tabLst>
            </a:pPr>
            <a:r>
              <a:rPr sz="3935" dirty="0">
                <a:latin typeface="Arial" panose="020B0604020202020204" pitchFamily="34" charset="0"/>
                <a:cs typeface="Arial" panose="020B0604020202020204" pitchFamily="34" charset="0"/>
              </a:rPr>
              <a:t>Connecting</a:t>
            </a:r>
            <a:r>
              <a:rPr sz="3935" spc="952" dirty="0">
                <a:latin typeface="Arial" panose="020B0604020202020204" pitchFamily="34" charset="0"/>
                <a:cs typeface="Arial" panose="020B0604020202020204" pitchFamily="34" charset="0"/>
              </a:rPr>
              <a:t> </a:t>
            </a:r>
            <a:r>
              <a:rPr sz="3935" spc="89" dirty="0">
                <a:latin typeface="Arial" panose="020B0604020202020204" pitchFamily="34" charset="0"/>
                <a:cs typeface="Arial" panose="020B0604020202020204" pitchFamily="34" charset="0"/>
              </a:rPr>
              <a:t>downtown, </a:t>
            </a:r>
            <a:r>
              <a:rPr sz="3935" dirty="0">
                <a:latin typeface="Arial" panose="020B0604020202020204" pitchFamily="34" charset="0"/>
                <a:cs typeface="Arial" panose="020B0604020202020204" pitchFamily="34" charset="0"/>
              </a:rPr>
              <a:t>Algoma</a:t>
            </a:r>
            <a:r>
              <a:rPr sz="3935" spc="330" dirty="0">
                <a:latin typeface="Arial" panose="020B0604020202020204" pitchFamily="34" charset="0"/>
                <a:cs typeface="Arial" panose="020B0604020202020204" pitchFamily="34" charset="0"/>
              </a:rPr>
              <a:t> </a:t>
            </a:r>
            <a:r>
              <a:rPr sz="3935" spc="203" dirty="0">
                <a:latin typeface="Arial" panose="020B0604020202020204" pitchFamily="34" charset="0"/>
                <a:cs typeface="Arial" panose="020B0604020202020204" pitchFamily="34" charset="0"/>
              </a:rPr>
              <a:t>University,</a:t>
            </a:r>
            <a:r>
              <a:rPr sz="3935" spc="317" dirty="0">
                <a:latin typeface="Arial" panose="020B0604020202020204" pitchFamily="34" charset="0"/>
                <a:cs typeface="Arial" panose="020B0604020202020204" pitchFamily="34" charset="0"/>
              </a:rPr>
              <a:t> </a:t>
            </a:r>
            <a:r>
              <a:rPr sz="3935" spc="178" dirty="0">
                <a:latin typeface="Arial" panose="020B0604020202020204" pitchFamily="34" charset="0"/>
                <a:cs typeface="Arial" panose="020B0604020202020204" pitchFamily="34" charset="0"/>
              </a:rPr>
              <a:t>Sault </a:t>
            </a:r>
            <a:r>
              <a:rPr sz="3935" spc="-25" dirty="0">
                <a:latin typeface="Arial" panose="020B0604020202020204" pitchFamily="34" charset="0"/>
                <a:cs typeface="Arial" panose="020B0604020202020204" pitchFamily="34" charset="0"/>
              </a:rPr>
              <a:t>College,</a:t>
            </a:r>
            <a:r>
              <a:rPr sz="3935" spc="-102" dirty="0">
                <a:latin typeface="Arial" panose="020B0604020202020204" pitchFamily="34" charset="0"/>
                <a:cs typeface="Arial" panose="020B0604020202020204" pitchFamily="34" charset="0"/>
              </a:rPr>
              <a:t> </a:t>
            </a:r>
            <a:r>
              <a:rPr sz="3935" spc="216" dirty="0">
                <a:latin typeface="Arial" panose="020B0604020202020204" pitchFamily="34" charset="0"/>
                <a:cs typeface="Arial" panose="020B0604020202020204" pitchFamily="34" charset="0"/>
              </a:rPr>
              <a:t>Walmart</a:t>
            </a:r>
            <a:endParaRPr sz="3935" dirty="0">
              <a:latin typeface="Arial" panose="020B0604020202020204" pitchFamily="34" charset="0"/>
              <a:cs typeface="Arial" panose="020B0604020202020204" pitchFamily="34" charset="0"/>
            </a:endParaRPr>
          </a:p>
          <a:p>
            <a:pPr marL="975228" indent="-725376">
              <a:spcBef>
                <a:spcPts val="51"/>
              </a:spcBef>
              <a:buFont typeface="Arial"/>
              <a:buChar char="•"/>
              <a:tabLst>
                <a:tab pos="975228" algn="l"/>
              </a:tabLst>
            </a:pPr>
            <a:r>
              <a:rPr sz="3935" spc="330" dirty="0">
                <a:latin typeface="Arial" panose="020B0604020202020204" pitchFamily="34" charset="0"/>
                <a:cs typeface="Arial" panose="020B0604020202020204" pitchFamily="34" charset="0"/>
              </a:rPr>
              <a:t>30min</a:t>
            </a:r>
            <a:r>
              <a:rPr sz="3935" spc="190" dirty="0">
                <a:latin typeface="Arial" panose="020B0604020202020204" pitchFamily="34" charset="0"/>
                <a:cs typeface="Arial" panose="020B0604020202020204" pitchFamily="34" charset="0"/>
              </a:rPr>
              <a:t> </a:t>
            </a:r>
            <a:r>
              <a:rPr sz="3935" dirty="0">
                <a:latin typeface="Arial" panose="020B0604020202020204" pitchFamily="34" charset="0"/>
                <a:cs typeface="Arial" panose="020B0604020202020204" pitchFamily="34" charset="0"/>
              </a:rPr>
              <a:t>headway</a:t>
            </a:r>
            <a:r>
              <a:rPr sz="3935" spc="-25" dirty="0">
                <a:latin typeface="Arial" panose="020B0604020202020204" pitchFamily="34" charset="0"/>
                <a:cs typeface="Arial" panose="020B0604020202020204" pitchFamily="34" charset="0"/>
              </a:rPr>
              <a:t> </a:t>
            </a:r>
            <a:r>
              <a:rPr sz="3935" spc="228" dirty="0">
                <a:latin typeface="Arial" panose="020B0604020202020204" pitchFamily="34" charset="0"/>
                <a:cs typeface="Arial" panose="020B0604020202020204" pitchFamily="34" charset="0"/>
              </a:rPr>
              <a:t>during</a:t>
            </a:r>
            <a:r>
              <a:rPr sz="3935" spc="152" dirty="0">
                <a:latin typeface="Arial" panose="020B0604020202020204" pitchFamily="34" charset="0"/>
                <a:cs typeface="Arial" panose="020B0604020202020204" pitchFamily="34" charset="0"/>
              </a:rPr>
              <a:t> </a:t>
            </a:r>
            <a:r>
              <a:rPr sz="3935" spc="76" dirty="0">
                <a:latin typeface="Arial" panose="020B0604020202020204" pitchFamily="34" charset="0"/>
                <a:cs typeface="Arial" panose="020B0604020202020204" pitchFamily="34" charset="0"/>
              </a:rPr>
              <a:t>the</a:t>
            </a:r>
            <a:endParaRPr sz="3935" dirty="0">
              <a:latin typeface="Arial" panose="020B0604020202020204" pitchFamily="34" charset="0"/>
              <a:cs typeface="Arial" panose="020B0604020202020204" pitchFamily="34" charset="0"/>
            </a:endParaRPr>
          </a:p>
          <a:p>
            <a:pPr marL="975228" marR="839825">
              <a:lnSpc>
                <a:spcPct val="103099"/>
              </a:lnSpc>
              <a:spcBef>
                <a:spcPts val="89"/>
              </a:spcBef>
            </a:pPr>
            <a:r>
              <a:rPr sz="3935" spc="-25" dirty="0">
                <a:latin typeface="Arial" panose="020B0604020202020204" pitchFamily="34" charset="0"/>
                <a:cs typeface="Arial" panose="020B0604020202020204" pitchFamily="34" charset="0"/>
              </a:rPr>
              <a:t>day</a:t>
            </a:r>
            <a:r>
              <a:rPr sz="3935" spc="25" dirty="0">
                <a:latin typeface="Arial" panose="020B0604020202020204" pitchFamily="34" charset="0"/>
                <a:cs typeface="Arial" panose="020B0604020202020204" pitchFamily="34" charset="0"/>
              </a:rPr>
              <a:t> </a:t>
            </a:r>
            <a:r>
              <a:rPr sz="3935" spc="165" dirty="0">
                <a:latin typeface="Arial" panose="020B0604020202020204" pitchFamily="34" charset="0"/>
                <a:cs typeface="Arial" panose="020B0604020202020204" pitchFamily="34" charset="0"/>
              </a:rPr>
              <a:t>on</a:t>
            </a:r>
            <a:r>
              <a:rPr sz="3935" spc="89" dirty="0">
                <a:latin typeface="Arial" panose="020B0604020202020204" pitchFamily="34" charset="0"/>
                <a:cs typeface="Arial" panose="020B0604020202020204" pitchFamily="34" charset="0"/>
              </a:rPr>
              <a:t> </a:t>
            </a:r>
            <a:r>
              <a:rPr sz="3935" dirty="0">
                <a:latin typeface="Arial" panose="020B0604020202020204" pitchFamily="34" charset="0"/>
                <a:cs typeface="Arial" panose="020B0604020202020204" pitchFamily="34" charset="0"/>
              </a:rPr>
              <a:t>weekdays,</a:t>
            </a:r>
            <a:r>
              <a:rPr sz="3935" spc="25" dirty="0">
                <a:latin typeface="Arial" panose="020B0604020202020204" pitchFamily="34" charset="0"/>
                <a:cs typeface="Arial" panose="020B0604020202020204" pitchFamily="34" charset="0"/>
              </a:rPr>
              <a:t> </a:t>
            </a:r>
            <a:r>
              <a:rPr sz="3935" spc="355" dirty="0">
                <a:latin typeface="Arial" panose="020B0604020202020204" pitchFamily="34" charset="0"/>
                <a:cs typeface="Arial" panose="020B0604020202020204" pitchFamily="34" charset="0"/>
              </a:rPr>
              <a:t>60min </a:t>
            </a:r>
            <a:r>
              <a:rPr sz="3935" dirty="0">
                <a:latin typeface="Arial" panose="020B0604020202020204" pitchFamily="34" charset="0"/>
                <a:cs typeface="Arial" panose="020B0604020202020204" pitchFamily="34" charset="0"/>
              </a:rPr>
              <a:t>headway</a:t>
            </a:r>
            <a:r>
              <a:rPr sz="3935" spc="89" dirty="0">
                <a:latin typeface="Arial" panose="020B0604020202020204" pitchFamily="34" charset="0"/>
                <a:cs typeface="Arial" panose="020B0604020202020204" pitchFamily="34" charset="0"/>
              </a:rPr>
              <a:t> </a:t>
            </a:r>
            <a:r>
              <a:rPr sz="3935" spc="305" dirty="0">
                <a:latin typeface="Arial" panose="020B0604020202020204" pitchFamily="34" charset="0"/>
                <a:cs typeface="Arial" panose="020B0604020202020204" pitchFamily="34" charset="0"/>
              </a:rPr>
              <a:t>in</a:t>
            </a:r>
            <a:r>
              <a:rPr sz="3935" spc="140" dirty="0">
                <a:latin typeface="Arial" panose="020B0604020202020204" pitchFamily="34" charset="0"/>
                <a:cs typeface="Arial" panose="020B0604020202020204" pitchFamily="34" charset="0"/>
              </a:rPr>
              <a:t> the</a:t>
            </a:r>
            <a:r>
              <a:rPr sz="3935" spc="241" dirty="0">
                <a:latin typeface="Arial" panose="020B0604020202020204" pitchFamily="34" charset="0"/>
                <a:cs typeface="Arial" panose="020B0604020202020204" pitchFamily="34" charset="0"/>
              </a:rPr>
              <a:t> </a:t>
            </a:r>
            <a:r>
              <a:rPr sz="3935" dirty="0">
                <a:latin typeface="Arial" panose="020B0604020202020204" pitchFamily="34" charset="0"/>
                <a:cs typeface="Arial" panose="020B0604020202020204" pitchFamily="34" charset="0"/>
              </a:rPr>
              <a:t>evening</a:t>
            </a:r>
            <a:r>
              <a:rPr sz="3935" spc="317" dirty="0">
                <a:latin typeface="Arial" panose="020B0604020202020204" pitchFamily="34" charset="0"/>
                <a:cs typeface="Arial" panose="020B0604020202020204" pitchFamily="34" charset="0"/>
              </a:rPr>
              <a:t> </a:t>
            </a:r>
            <a:r>
              <a:rPr sz="3935" spc="-63" dirty="0">
                <a:latin typeface="Arial" panose="020B0604020202020204" pitchFamily="34" charset="0"/>
                <a:cs typeface="Arial" panose="020B0604020202020204" pitchFamily="34" charset="0"/>
              </a:rPr>
              <a:t>and </a:t>
            </a:r>
            <a:r>
              <a:rPr sz="3935" dirty="0">
                <a:latin typeface="Arial" panose="020B0604020202020204" pitchFamily="34" charset="0"/>
                <a:cs typeface="Arial" panose="020B0604020202020204" pitchFamily="34" charset="0"/>
              </a:rPr>
              <a:t>on</a:t>
            </a:r>
            <a:r>
              <a:rPr sz="3935" spc="165" dirty="0">
                <a:latin typeface="Arial" panose="020B0604020202020204" pitchFamily="34" charset="0"/>
                <a:cs typeface="Arial" panose="020B0604020202020204" pitchFamily="34" charset="0"/>
              </a:rPr>
              <a:t> </a:t>
            </a:r>
            <a:r>
              <a:rPr sz="3935" spc="127" dirty="0">
                <a:latin typeface="Arial" panose="020B0604020202020204" pitchFamily="34" charset="0"/>
                <a:cs typeface="Arial" panose="020B0604020202020204" pitchFamily="34" charset="0"/>
              </a:rPr>
              <a:t>weekends</a:t>
            </a:r>
            <a:endParaRPr sz="3935" dirty="0">
              <a:latin typeface="Arial" panose="020B0604020202020204" pitchFamily="34" charset="0"/>
              <a:cs typeface="Arial" panose="020B0604020202020204" pitchFamily="34" charset="0"/>
            </a:endParaRPr>
          </a:p>
          <a:p>
            <a:pPr marL="975228" indent="-725376">
              <a:spcBef>
                <a:spcPts val="241"/>
              </a:spcBef>
              <a:buFont typeface="Arial"/>
              <a:buChar char="•"/>
              <a:tabLst>
                <a:tab pos="975228" algn="l"/>
              </a:tabLst>
            </a:pPr>
            <a:r>
              <a:rPr sz="3935" spc="457" dirty="0">
                <a:latin typeface="Arial" panose="020B0604020202020204" pitchFamily="34" charset="0"/>
                <a:cs typeface="Arial" panose="020B0604020202020204" pitchFamily="34" charset="0"/>
              </a:rPr>
              <a:t>4</a:t>
            </a:r>
            <a:r>
              <a:rPr sz="3935" spc="51" dirty="0">
                <a:latin typeface="Arial" panose="020B0604020202020204" pitchFamily="34" charset="0"/>
                <a:cs typeface="Arial" panose="020B0604020202020204" pitchFamily="34" charset="0"/>
              </a:rPr>
              <a:t> </a:t>
            </a:r>
            <a:r>
              <a:rPr sz="3935" dirty="0">
                <a:latin typeface="Arial" panose="020B0604020202020204" pitchFamily="34" charset="0"/>
                <a:cs typeface="Arial" panose="020B0604020202020204" pitchFamily="34" charset="0"/>
              </a:rPr>
              <a:t>peak</a:t>
            </a:r>
            <a:r>
              <a:rPr sz="3935" spc="-89" dirty="0">
                <a:latin typeface="Arial" panose="020B0604020202020204" pitchFamily="34" charset="0"/>
                <a:cs typeface="Arial" panose="020B0604020202020204" pitchFamily="34" charset="0"/>
              </a:rPr>
              <a:t> </a:t>
            </a:r>
            <a:r>
              <a:rPr sz="3935" spc="-25" dirty="0">
                <a:latin typeface="Arial" panose="020B0604020202020204" pitchFamily="34" charset="0"/>
                <a:cs typeface="Arial" panose="020B0604020202020204" pitchFamily="34" charset="0"/>
              </a:rPr>
              <a:t>vehicles</a:t>
            </a:r>
            <a:endParaRPr sz="3935" dirty="0">
              <a:latin typeface="Arial" panose="020B0604020202020204" pitchFamily="34" charset="0"/>
              <a:cs typeface="Arial" panose="020B0604020202020204" pitchFamily="34" charset="0"/>
            </a:endParaRPr>
          </a:p>
        </p:txBody>
      </p:sp>
      <p:pic>
        <p:nvPicPr>
          <p:cNvPr id="12" name="object 12"/>
          <p:cNvPicPr/>
          <p:nvPr/>
        </p:nvPicPr>
        <p:blipFill>
          <a:blip r:embed="rId3" cstate="print"/>
          <a:stretch>
            <a:fillRect/>
          </a:stretch>
        </p:blipFill>
        <p:spPr>
          <a:xfrm>
            <a:off x="5396420" y="3807346"/>
            <a:ext cx="8656027" cy="7260421"/>
          </a:xfrm>
          <a:prstGeom prst="rect">
            <a:avLst/>
          </a:prstGeom>
        </p:spPr>
      </p:pic>
      <p:sp>
        <p:nvSpPr>
          <p:cNvPr id="13" name="object 13"/>
          <p:cNvSpPr txBox="1"/>
          <p:nvPr/>
        </p:nvSpPr>
        <p:spPr>
          <a:xfrm>
            <a:off x="14822467" y="11252764"/>
            <a:ext cx="9187962" cy="7621105"/>
          </a:xfrm>
          <a:prstGeom prst="rect">
            <a:avLst/>
          </a:prstGeom>
          <a:ln w="19062">
            <a:solidFill>
              <a:srgbClr val="DC6B2F"/>
            </a:solidFill>
          </a:ln>
        </p:spPr>
        <p:txBody>
          <a:bodyPr vert="horz" wrap="square" lIns="0" tIns="137013" rIns="0" bIns="0" rtlCol="0">
            <a:spAutoFit/>
          </a:bodyPr>
          <a:lstStyle/>
          <a:p>
            <a:pPr marL="975228" indent="-725376">
              <a:spcBef>
                <a:spcPts val="1079"/>
              </a:spcBef>
              <a:buFont typeface="Arial"/>
              <a:buChar char="•"/>
              <a:tabLst>
                <a:tab pos="975228" algn="l"/>
              </a:tabLst>
            </a:pPr>
            <a:r>
              <a:rPr sz="3935" dirty="0">
                <a:latin typeface="Arial" panose="020B0604020202020204" pitchFamily="34" charset="0"/>
                <a:cs typeface="Arial" panose="020B0604020202020204" pitchFamily="34" charset="0"/>
              </a:rPr>
              <a:t>Operates</a:t>
            </a:r>
            <a:r>
              <a:rPr sz="3935" spc="343" dirty="0">
                <a:latin typeface="Arial" panose="020B0604020202020204" pitchFamily="34" charset="0"/>
                <a:cs typeface="Arial" panose="020B0604020202020204" pitchFamily="34" charset="0"/>
              </a:rPr>
              <a:t> </a:t>
            </a:r>
            <a:r>
              <a:rPr sz="3935" spc="305" dirty="0">
                <a:latin typeface="Arial" panose="020B0604020202020204" pitchFamily="34" charset="0"/>
                <a:cs typeface="Arial" panose="020B0604020202020204" pitchFamily="34" charset="0"/>
              </a:rPr>
              <a:t>in</a:t>
            </a:r>
            <a:r>
              <a:rPr sz="3935" spc="368" dirty="0">
                <a:latin typeface="Arial" panose="020B0604020202020204" pitchFamily="34" charset="0"/>
                <a:cs typeface="Arial" panose="020B0604020202020204" pitchFamily="34" charset="0"/>
              </a:rPr>
              <a:t> </a:t>
            </a:r>
            <a:r>
              <a:rPr sz="3935" dirty="0">
                <a:latin typeface="Arial" panose="020B0604020202020204" pitchFamily="34" charset="0"/>
                <a:cs typeface="Arial" panose="020B0604020202020204" pitchFamily="34" charset="0"/>
              </a:rPr>
              <a:t>both</a:t>
            </a:r>
            <a:r>
              <a:rPr sz="3935" spc="368" dirty="0">
                <a:latin typeface="Arial" panose="020B0604020202020204" pitchFamily="34" charset="0"/>
                <a:cs typeface="Arial" panose="020B0604020202020204" pitchFamily="34" charset="0"/>
              </a:rPr>
              <a:t> </a:t>
            </a:r>
            <a:r>
              <a:rPr sz="3935" spc="140" dirty="0">
                <a:latin typeface="Arial" panose="020B0604020202020204" pitchFamily="34" charset="0"/>
                <a:cs typeface="Arial" panose="020B0604020202020204" pitchFamily="34" charset="0"/>
              </a:rPr>
              <a:t>directions</a:t>
            </a:r>
            <a:endParaRPr sz="3935" dirty="0">
              <a:latin typeface="Arial" panose="020B0604020202020204" pitchFamily="34" charset="0"/>
              <a:cs typeface="Arial" panose="020B0604020202020204" pitchFamily="34" charset="0"/>
            </a:endParaRPr>
          </a:p>
          <a:p>
            <a:pPr marL="975228">
              <a:spcBef>
                <a:spcPts val="228"/>
              </a:spcBef>
            </a:pPr>
            <a:r>
              <a:rPr sz="3935" dirty="0">
                <a:latin typeface="Arial" panose="020B0604020202020204" pitchFamily="34" charset="0"/>
                <a:cs typeface="Arial" panose="020B0604020202020204" pitchFamily="34" charset="0"/>
              </a:rPr>
              <a:t>(CW,</a:t>
            </a:r>
            <a:r>
              <a:rPr sz="3935" spc="-25" dirty="0">
                <a:latin typeface="Arial" panose="020B0604020202020204" pitchFamily="34" charset="0"/>
                <a:cs typeface="Arial" panose="020B0604020202020204" pitchFamily="34" charset="0"/>
              </a:rPr>
              <a:t> </a:t>
            </a:r>
            <a:r>
              <a:rPr sz="3935" spc="-51" dirty="0">
                <a:latin typeface="Arial" panose="020B0604020202020204" pitchFamily="34" charset="0"/>
                <a:cs typeface="Arial" panose="020B0604020202020204" pitchFamily="34" charset="0"/>
              </a:rPr>
              <a:t>CCW)</a:t>
            </a:r>
            <a:endParaRPr sz="3935" dirty="0">
              <a:latin typeface="Arial" panose="020B0604020202020204" pitchFamily="34" charset="0"/>
              <a:cs typeface="Arial" panose="020B0604020202020204" pitchFamily="34" charset="0"/>
            </a:endParaRPr>
          </a:p>
          <a:p>
            <a:pPr marL="975228" marR="644779" indent="-725376">
              <a:lnSpc>
                <a:spcPct val="103099"/>
              </a:lnSpc>
              <a:spcBef>
                <a:spcPts val="89"/>
              </a:spcBef>
              <a:buFont typeface="Arial"/>
              <a:buChar char="•"/>
              <a:tabLst>
                <a:tab pos="975228" algn="l"/>
              </a:tabLst>
            </a:pPr>
            <a:r>
              <a:rPr sz="3935" dirty="0">
                <a:latin typeface="Arial" panose="020B0604020202020204" pitchFamily="34" charset="0"/>
                <a:cs typeface="Arial" panose="020B0604020202020204" pitchFamily="34" charset="0"/>
              </a:rPr>
              <a:t>Connecting</a:t>
            </a:r>
            <a:r>
              <a:rPr sz="3935" spc="635" dirty="0">
                <a:latin typeface="Arial" panose="020B0604020202020204" pitchFamily="34" charset="0"/>
                <a:cs typeface="Arial" panose="020B0604020202020204" pitchFamily="34" charset="0"/>
              </a:rPr>
              <a:t> </a:t>
            </a:r>
            <a:r>
              <a:rPr sz="3935" spc="114" dirty="0">
                <a:latin typeface="Arial" panose="020B0604020202020204" pitchFamily="34" charset="0"/>
                <a:cs typeface="Arial" panose="020B0604020202020204" pitchFamily="34" charset="0"/>
              </a:rPr>
              <a:t>downtown,</a:t>
            </a:r>
            <a:r>
              <a:rPr sz="3935" spc="381" dirty="0">
                <a:latin typeface="Arial" panose="020B0604020202020204" pitchFamily="34" charset="0"/>
                <a:cs typeface="Arial" panose="020B0604020202020204" pitchFamily="34" charset="0"/>
              </a:rPr>
              <a:t> </a:t>
            </a:r>
            <a:r>
              <a:rPr sz="3935" spc="140" dirty="0">
                <a:latin typeface="Arial" panose="020B0604020202020204" pitchFamily="34" charset="0"/>
                <a:cs typeface="Arial" panose="020B0604020202020204" pitchFamily="34" charset="0"/>
              </a:rPr>
              <a:t>John </a:t>
            </a:r>
            <a:r>
              <a:rPr sz="3935" spc="152" dirty="0">
                <a:latin typeface="Arial" panose="020B0604020202020204" pitchFamily="34" charset="0"/>
                <a:cs typeface="Arial" panose="020B0604020202020204" pitchFamily="34" charset="0"/>
              </a:rPr>
              <a:t>Rodes</a:t>
            </a:r>
            <a:r>
              <a:rPr sz="3935" spc="25" dirty="0">
                <a:latin typeface="Arial" panose="020B0604020202020204" pitchFamily="34" charset="0"/>
                <a:cs typeface="Arial" panose="020B0604020202020204" pitchFamily="34" charset="0"/>
              </a:rPr>
              <a:t> </a:t>
            </a:r>
            <a:r>
              <a:rPr sz="3935" spc="228" dirty="0">
                <a:latin typeface="Arial" panose="020B0604020202020204" pitchFamily="34" charset="0"/>
                <a:cs typeface="Arial" panose="020B0604020202020204" pitchFamily="34" charset="0"/>
              </a:rPr>
              <a:t>Community</a:t>
            </a:r>
            <a:r>
              <a:rPr sz="3935" spc="203" dirty="0">
                <a:latin typeface="Arial" panose="020B0604020202020204" pitchFamily="34" charset="0"/>
                <a:cs typeface="Arial" panose="020B0604020202020204" pitchFamily="34" charset="0"/>
              </a:rPr>
              <a:t> </a:t>
            </a:r>
            <a:r>
              <a:rPr sz="3935" spc="-25" dirty="0">
                <a:latin typeface="Arial" panose="020B0604020202020204" pitchFamily="34" charset="0"/>
                <a:cs typeface="Arial" panose="020B0604020202020204" pitchFamily="34" charset="0"/>
              </a:rPr>
              <a:t>Center </a:t>
            </a:r>
            <a:r>
              <a:rPr sz="3935" dirty="0">
                <a:latin typeface="Arial" panose="020B0604020202020204" pitchFamily="34" charset="0"/>
                <a:cs typeface="Arial" panose="020B0604020202020204" pitchFamily="34" charset="0"/>
              </a:rPr>
              <a:t>Algoma</a:t>
            </a:r>
            <a:r>
              <a:rPr sz="3935" spc="317" dirty="0">
                <a:latin typeface="Arial" panose="020B0604020202020204" pitchFamily="34" charset="0"/>
                <a:cs typeface="Arial" panose="020B0604020202020204" pitchFamily="34" charset="0"/>
              </a:rPr>
              <a:t> </a:t>
            </a:r>
            <a:r>
              <a:rPr sz="3935" spc="203" dirty="0">
                <a:latin typeface="Arial" panose="020B0604020202020204" pitchFamily="34" charset="0"/>
                <a:cs typeface="Arial" panose="020B0604020202020204" pitchFamily="34" charset="0"/>
              </a:rPr>
              <a:t>University,</a:t>
            </a:r>
            <a:r>
              <a:rPr sz="3935" spc="432" dirty="0">
                <a:latin typeface="Arial" panose="020B0604020202020204" pitchFamily="34" charset="0"/>
                <a:cs typeface="Arial" panose="020B0604020202020204" pitchFamily="34" charset="0"/>
              </a:rPr>
              <a:t> </a:t>
            </a:r>
            <a:r>
              <a:rPr sz="3935" spc="140" dirty="0">
                <a:latin typeface="Arial" panose="020B0604020202020204" pitchFamily="34" charset="0"/>
                <a:cs typeface="Arial" panose="020B0604020202020204" pitchFamily="34" charset="0"/>
              </a:rPr>
              <a:t>Eastside, Hospital,</a:t>
            </a:r>
            <a:r>
              <a:rPr sz="3935" spc="-13" dirty="0">
                <a:latin typeface="Arial" panose="020B0604020202020204" pitchFamily="34" charset="0"/>
                <a:cs typeface="Arial" panose="020B0604020202020204" pitchFamily="34" charset="0"/>
              </a:rPr>
              <a:t> </a:t>
            </a:r>
            <a:r>
              <a:rPr sz="3935" spc="343" dirty="0">
                <a:latin typeface="Arial" panose="020B0604020202020204" pitchFamily="34" charset="0"/>
                <a:cs typeface="Arial" panose="020B0604020202020204" pitchFamily="34" charset="0"/>
              </a:rPr>
              <a:t>Fourth</a:t>
            </a:r>
            <a:r>
              <a:rPr sz="3935" spc="25" dirty="0">
                <a:latin typeface="Arial" panose="020B0604020202020204" pitchFamily="34" charset="0"/>
                <a:cs typeface="Arial" panose="020B0604020202020204" pitchFamily="34" charset="0"/>
              </a:rPr>
              <a:t> </a:t>
            </a:r>
            <a:r>
              <a:rPr sz="3935" spc="127" dirty="0">
                <a:latin typeface="Arial" panose="020B0604020202020204" pitchFamily="34" charset="0"/>
                <a:cs typeface="Arial" panose="020B0604020202020204" pitchFamily="34" charset="0"/>
              </a:rPr>
              <a:t>Line,</a:t>
            </a:r>
            <a:r>
              <a:rPr sz="3935" spc="178" dirty="0">
                <a:latin typeface="Arial" panose="020B0604020202020204" pitchFamily="34" charset="0"/>
                <a:cs typeface="Arial" panose="020B0604020202020204" pitchFamily="34" charset="0"/>
              </a:rPr>
              <a:t> </a:t>
            </a:r>
            <a:r>
              <a:rPr sz="3935" spc="-25" dirty="0">
                <a:latin typeface="Arial" panose="020B0604020202020204" pitchFamily="34" charset="0"/>
                <a:cs typeface="Arial" panose="020B0604020202020204" pitchFamily="34" charset="0"/>
              </a:rPr>
              <a:t>Second </a:t>
            </a:r>
            <a:r>
              <a:rPr sz="3935" spc="127" dirty="0">
                <a:latin typeface="Arial" panose="020B0604020202020204" pitchFamily="34" charset="0"/>
                <a:cs typeface="Arial" panose="020B0604020202020204" pitchFamily="34" charset="0"/>
              </a:rPr>
              <a:t>Line,</a:t>
            </a:r>
            <a:r>
              <a:rPr sz="3935" spc="152" dirty="0">
                <a:latin typeface="Arial" panose="020B0604020202020204" pitchFamily="34" charset="0"/>
                <a:cs typeface="Arial" panose="020B0604020202020204" pitchFamily="34" charset="0"/>
              </a:rPr>
              <a:t> </a:t>
            </a:r>
            <a:r>
              <a:rPr sz="3935" dirty="0">
                <a:latin typeface="Arial" panose="020B0604020202020204" pitchFamily="34" charset="0"/>
                <a:cs typeface="Arial" panose="020B0604020202020204" pitchFamily="34" charset="0"/>
              </a:rPr>
              <a:t>and</a:t>
            </a:r>
            <a:r>
              <a:rPr sz="3935" spc="13" dirty="0">
                <a:latin typeface="Arial" panose="020B0604020202020204" pitchFamily="34" charset="0"/>
                <a:cs typeface="Arial" panose="020B0604020202020204" pitchFamily="34" charset="0"/>
              </a:rPr>
              <a:t> </a:t>
            </a:r>
            <a:r>
              <a:rPr sz="3935" spc="190" dirty="0">
                <a:latin typeface="Arial" panose="020B0604020202020204" pitchFamily="34" charset="0"/>
                <a:cs typeface="Arial" panose="020B0604020202020204" pitchFamily="34" charset="0"/>
              </a:rPr>
              <a:t>Korah</a:t>
            </a:r>
            <a:r>
              <a:rPr sz="3935" spc="25" dirty="0">
                <a:latin typeface="Arial" panose="020B0604020202020204" pitchFamily="34" charset="0"/>
                <a:cs typeface="Arial" panose="020B0604020202020204" pitchFamily="34" charset="0"/>
              </a:rPr>
              <a:t> </a:t>
            </a:r>
            <a:r>
              <a:rPr sz="3935" spc="165" dirty="0">
                <a:latin typeface="Arial" panose="020B0604020202020204" pitchFamily="34" charset="0"/>
                <a:cs typeface="Arial" panose="020B0604020202020204" pitchFamily="34" charset="0"/>
              </a:rPr>
              <a:t>Rd</a:t>
            </a:r>
            <a:endParaRPr sz="3935" dirty="0">
              <a:latin typeface="Arial" panose="020B0604020202020204" pitchFamily="34" charset="0"/>
              <a:cs typeface="Arial" panose="020B0604020202020204" pitchFamily="34" charset="0"/>
            </a:endParaRPr>
          </a:p>
          <a:p>
            <a:pPr marL="975228" marR="839825" indent="-725376">
              <a:lnSpc>
                <a:spcPct val="102400"/>
              </a:lnSpc>
              <a:spcBef>
                <a:spcPts val="127"/>
              </a:spcBef>
              <a:buFont typeface="Arial"/>
              <a:buChar char="•"/>
              <a:tabLst>
                <a:tab pos="975228" algn="l"/>
              </a:tabLst>
            </a:pPr>
            <a:r>
              <a:rPr sz="3935" spc="317" dirty="0">
                <a:latin typeface="Arial" panose="020B0604020202020204" pitchFamily="34" charset="0"/>
                <a:cs typeface="Arial" panose="020B0604020202020204" pitchFamily="34" charset="0"/>
              </a:rPr>
              <a:t>30min</a:t>
            </a:r>
            <a:r>
              <a:rPr sz="3935" spc="190" dirty="0">
                <a:latin typeface="Arial" panose="020B0604020202020204" pitchFamily="34" charset="0"/>
                <a:cs typeface="Arial" panose="020B0604020202020204" pitchFamily="34" charset="0"/>
              </a:rPr>
              <a:t> </a:t>
            </a:r>
            <a:r>
              <a:rPr sz="3935" dirty="0">
                <a:latin typeface="Arial" panose="020B0604020202020204" pitchFamily="34" charset="0"/>
                <a:cs typeface="Arial" panose="020B0604020202020204" pitchFamily="34" charset="0"/>
              </a:rPr>
              <a:t>headway</a:t>
            </a:r>
            <a:r>
              <a:rPr sz="3935" spc="-25" dirty="0">
                <a:latin typeface="Arial" panose="020B0604020202020204" pitchFamily="34" charset="0"/>
                <a:cs typeface="Arial" panose="020B0604020202020204" pitchFamily="34" charset="0"/>
              </a:rPr>
              <a:t> </a:t>
            </a:r>
            <a:r>
              <a:rPr sz="3935" spc="228" dirty="0">
                <a:latin typeface="Arial" panose="020B0604020202020204" pitchFamily="34" charset="0"/>
                <a:cs typeface="Arial" panose="020B0604020202020204" pitchFamily="34" charset="0"/>
              </a:rPr>
              <a:t>during</a:t>
            </a:r>
            <a:r>
              <a:rPr sz="3935" spc="165" dirty="0">
                <a:latin typeface="Arial" panose="020B0604020202020204" pitchFamily="34" charset="0"/>
                <a:cs typeface="Arial" panose="020B0604020202020204" pitchFamily="34" charset="0"/>
              </a:rPr>
              <a:t> </a:t>
            </a:r>
            <a:r>
              <a:rPr sz="3935" spc="76" dirty="0">
                <a:latin typeface="Arial" panose="020B0604020202020204" pitchFamily="34" charset="0"/>
                <a:cs typeface="Arial" panose="020B0604020202020204" pitchFamily="34" charset="0"/>
              </a:rPr>
              <a:t>the </a:t>
            </a:r>
            <a:r>
              <a:rPr sz="3935" dirty="0">
                <a:latin typeface="Arial" panose="020B0604020202020204" pitchFamily="34" charset="0"/>
                <a:cs typeface="Arial" panose="020B0604020202020204" pitchFamily="34" charset="0"/>
              </a:rPr>
              <a:t>day</a:t>
            </a:r>
            <a:r>
              <a:rPr sz="3935" spc="38" dirty="0">
                <a:latin typeface="Arial" panose="020B0604020202020204" pitchFamily="34" charset="0"/>
                <a:cs typeface="Arial" panose="020B0604020202020204" pitchFamily="34" charset="0"/>
              </a:rPr>
              <a:t> </a:t>
            </a:r>
            <a:r>
              <a:rPr sz="3935" spc="165" dirty="0">
                <a:latin typeface="Arial" panose="020B0604020202020204" pitchFamily="34" charset="0"/>
                <a:cs typeface="Arial" panose="020B0604020202020204" pitchFamily="34" charset="0"/>
              </a:rPr>
              <a:t>on</a:t>
            </a:r>
            <a:r>
              <a:rPr sz="3935" spc="63" dirty="0">
                <a:latin typeface="Arial" panose="020B0604020202020204" pitchFamily="34" charset="0"/>
                <a:cs typeface="Arial" panose="020B0604020202020204" pitchFamily="34" charset="0"/>
              </a:rPr>
              <a:t> </a:t>
            </a:r>
            <a:r>
              <a:rPr sz="3935" dirty="0">
                <a:latin typeface="Arial" panose="020B0604020202020204" pitchFamily="34" charset="0"/>
                <a:cs typeface="Arial" panose="020B0604020202020204" pitchFamily="34" charset="0"/>
              </a:rPr>
              <a:t>weekdays,</a:t>
            </a:r>
            <a:r>
              <a:rPr sz="3935" spc="38" dirty="0">
                <a:latin typeface="Arial" panose="020B0604020202020204" pitchFamily="34" charset="0"/>
                <a:cs typeface="Arial" panose="020B0604020202020204" pitchFamily="34" charset="0"/>
              </a:rPr>
              <a:t> </a:t>
            </a:r>
            <a:r>
              <a:rPr sz="3935" spc="355" dirty="0">
                <a:latin typeface="Arial" panose="020B0604020202020204" pitchFamily="34" charset="0"/>
                <a:cs typeface="Arial" panose="020B0604020202020204" pitchFamily="34" charset="0"/>
              </a:rPr>
              <a:t>60min </a:t>
            </a:r>
            <a:r>
              <a:rPr sz="3935" dirty="0">
                <a:latin typeface="Arial" panose="020B0604020202020204" pitchFamily="34" charset="0"/>
                <a:cs typeface="Arial" panose="020B0604020202020204" pitchFamily="34" charset="0"/>
              </a:rPr>
              <a:t>headway</a:t>
            </a:r>
            <a:r>
              <a:rPr sz="3935" spc="89" dirty="0">
                <a:latin typeface="Arial" panose="020B0604020202020204" pitchFamily="34" charset="0"/>
                <a:cs typeface="Arial" panose="020B0604020202020204" pitchFamily="34" charset="0"/>
              </a:rPr>
              <a:t> </a:t>
            </a:r>
            <a:r>
              <a:rPr sz="3935" spc="305" dirty="0">
                <a:latin typeface="Arial" panose="020B0604020202020204" pitchFamily="34" charset="0"/>
                <a:cs typeface="Arial" panose="020B0604020202020204" pitchFamily="34" charset="0"/>
              </a:rPr>
              <a:t>in</a:t>
            </a:r>
            <a:r>
              <a:rPr sz="3935" spc="140" dirty="0">
                <a:latin typeface="Arial" panose="020B0604020202020204" pitchFamily="34" charset="0"/>
                <a:cs typeface="Arial" panose="020B0604020202020204" pitchFamily="34" charset="0"/>
              </a:rPr>
              <a:t> the</a:t>
            </a:r>
            <a:r>
              <a:rPr sz="3935" spc="241" dirty="0">
                <a:latin typeface="Arial" panose="020B0604020202020204" pitchFamily="34" charset="0"/>
                <a:cs typeface="Arial" panose="020B0604020202020204" pitchFamily="34" charset="0"/>
              </a:rPr>
              <a:t> </a:t>
            </a:r>
            <a:r>
              <a:rPr sz="3935" dirty="0">
                <a:latin typeface="Arial" panose="020B0604020202020204" pitchFamily="34" charset="0"/>
                <a:cs typeface="Arial" panose="020B0604020202020204" pitchFamily="34" charset="0"/>
              </a:rPr>
              <a:t>evening</a:t>
            </a:r>
            <a:r>
              <a:rPr sz="3935" spc="317" dirty="0">
                <a:latin typeface="Arial" panose="020B0604020202020204" pitchFamily="34" charset="0"/>
                <a:cs typeface="Arial" panose="020B0604020202020204" pitchFamily="34" charset="0"/>
              </a:rPr>
              <a:t> </a:t>
            </a:r>
            <a:r>
              <a:rPr sz="3935" spc="-63" dirty="0">
                <a:latin typeface="Arial" panose="020B0604020202020204" pitchFamily="34" charset="0"/>
                <a:cs typeface="Arial" panose="020B0604020202020204" pitchFamily="34" charset="0"/>
              </a:rPr>
              <a:t>and </a:t>
            </a:r>
            <a:r>
              <a:rPr sz="3935" dirty="0">
                <a:latin typeface="Arial" panose="020B0604020202020204" pitchFamily="34" charset="0"/>
                <a:cs typeface="Arial" panose="020B0604020202020204" pitchFamily="34" charset="0"/>
              </a:rPr>
              <a:t>on</a:t>
            </a:r>
            <a:r>
              <a:rPr sz="3935" spc="165" dirty="0">
                <a:latin typeface="Arial" panose="020B0604020202020204" pitchFamily="34" charset="0"/>
                <a:cs typeface="Arial" panose="020B0604020202020204" pitchFamily="34" charset="0"/>
              </a:rPr>
              <a:t> </a:t>
            </a:r>
            <a:r>
              <a:rPr sz="3935" spc="127" dirty="0">
                <a:latin typeface="Arial" panose="020B0604020202020204" pitchFamily="34" charset="0"/>
                <a:cs typeface="Arial" panose="020B0604020202020204" pitchFamily="34" charset="0"/>
              </a:rPr>
              <a:t>weekends</a:t>
            </a:r>
            <a:endParaRPr sz="3935" dirty="0">
              <a:latin typeface="Arial" panose="020B0604020202020204" pitchFamily="34" charset="0"/>
              <a:cs typeface="Arial" panose="020B0604020202020204" pitchFamily="34" charset="0"/>
            </a:endParaRPr>
          </a:p>
          <a:p>
            <a:pPr marL="975228" indent="-725376">
              <a:spcBef>
                <a:spcPts val="241"/>
              </a:spcBef>
              <a:buFont typeface="Arial"/>
              <a:buChar char="•"/>
              <a:tabLst>
                <a:tab pos="975228" algn="l"/>
              </a:tabLst>
            </a:pPr>
            <a:r>
              <a:rPr sz="3935" spc="228" dirty="0">
                <a:latin typeface="Arial" panose="020B0604020202020204" pitchFamily="34" charset="0"/>
                <a:cs typeface="Arial" panose="020B0604020202020204" pitchFamily="34" charset="0"/>
              </a:rPr>
              <a:t>6</a:t>
            </a:r>
            <a:r>
              <a:rPr sz="3935" spc="89" dirty="0">
                <a:latin typeface="Arial" panose="020B0604020202020204" pitchFamily="34" charset="0"/>
                <a:cs typeface="Arial" panose="020B0604020202020204" pitchFamily="34" charset="0"/>
              </a:rPr>
              <a:t> </a:t>
            </a:r>
            <a:r>
              <a:rPr sz="3935" dirty="0">
                <a:latin typeface="Arial" panose="020B0604020202020204" pitchFamily="34" charset="0"/>
                <a:cs typeface="Arial" panose="020B0604020202020204" pitchFamily="34" charset="0"/>
              </a:rPr>
              <a:t>peak</a:t>
            </a:r>
            <a:r>
              <a:rPr sz="3935" spc="-51" dirty="0">
                <a:latin typeface="Arial" panose="020B0604020202020204" pitchFamily="34" charset="0"/>
                <a:cs typeface="Arial" panose="020B0604020202020204" pitchFamily="34" charset="0"/>
              </a:rPr>
              <a:t> </a:t>
            </a:r>
            <a:r>
              <a:rPr sz="3935" spc="-25" dirty="0">
                <a:latin typeface="Arial" panose="020B0604020202020204" pitchFamily="34" charset="0"/>
                <a:cs typeface="Arial" panose="020B0604020202020204" pitchFamily="34" charset="0"/>
              </a:rPr>
              <a:t>vehicles</a:t>
            </a:r>
            <a:endParaRPr sz="3935" dirty="0">
              <a:latin typeface="Arial" panose="020B0604020202020204" pitchFamily="34" charset="0"/>
              <a:cs typeface="Arial" panose="020B0604020202020204" pitchFamily="34" charset="0"/>
            </a:endParaRPr>
          </a:p>
        </p:txBody>
      </p:sp>
      <p:pic>
        <p:nvPicPr>
          <p:cNvPr id="16" name="object 16"/>
          <p:cNvPicPr/>
          <p:nvPr/>
        </p:nvPicPr>
        <p:blipFill>
          <a:blip r:embed="rId4" cstate="print"/>
          <a:stretch>
            <a:fillRect/>
          </a:stretch>
        </p:blipFill>
        <p:spPr>
          <a:xfrm>
            <a:off x="5396420" y="11578809"/>
            <a:ext cx="8656027" cy="7260424"/>
          </a:xfrm>
          <a:prstGeom prst="rect">
            <a:avLst/>
          </a:prstGeom>
        </p:spPr>
      </p:pic>
      <p:grpSp>
        <p:nvGrpSpPr>
          <p:cNvPr id="17" name="object 17"/>
          <p:cNvGrpSpPr/>
          <p:nvPr/>
        </p:nvGrpSpPr>
        <p:grpSpPr>
          <a:xfrm>
            <a:off x="17252441" y="2359360"/>
            <a:ext cx="4412801" cy="1559534"/>
            <a:chOff x="6810374" y="1133411"/>
            <a:chExt cx="1738376" cy="614362"/>
          </a:xfrm>
        </p:grpSpPr>
        <p:pic>
          <p:nvPicPr>
            <p:cNvPr id="19" name="object 19"/>
            <p:cNvPicPr/>
            <p:nvPr/>
          </p:nvPicPr>
          <p:blipFill>
            <a:blip r:embed="rId5" cstate="print"/>
            <a:stretch>
              <a:fillRect/>
            </a:stretch>
          </p:blipFill>
          <p:spPr>
            <a:xfrm>
              <a:off x="6819899" y="1133411"/>
              <a:ext cx="1728851" cy="614362"/>
            </a:xfrm>
            <a:prstGeom prst="rect">
              <a:avLst/>
            </a:prstGeom>
          </p:spPr>
        </p:pic>
        <p:sp>
          <p:nvSpPr>
            <p:cNvPr id="20" name="object 20"/>
            <p:cNvSpPr/>
            <p:nvPr/>
          </p:nvSpPr>
          <p:spPr>
            <a:xfrm>
              <a:off x="6810374" y="1144015"/>
              <a:ext cx="1704975" cy="467359"/>
            </a:xfrm>
            <a:custGeom>
              <a:avLst/>
              <a:gdLst/>
              <a:ahLst/>
              <a:cxnLst/>
              <a:rect l="l" t="t" r="r" b="b"/>
              <a:pathLst>
                <a:path w="1704975" h="467359">
                  <a:moveTo>
                    <a:pt x="1627124" y="0"/>
                  </a:moveTo>
                  <a:lnTo>
                    <a:pt x="77851" y="0"/>
                  </a:lnTo>
                  <a:lnTo>
                    <a:pt x="47523" y="6127"/>
                  </a:lnTo>
                  <a:lnTo>
                    <a:pt x="22780" y="22828"/>
                  </a:lnTo>
                  <a:lnTo>
                    <a:pt x="6109" y="47577"/>
                  </a:lnTo>
                  <a:lnTo>
                    <a:pt x="0" y="77850"/>
                  </a:lnTo>
                  <a:lnTo>
                    <a:pt x="0" y="389381"/>
                  </a:lnTo>
                  <a:lnTo>
                    <a:pt x="6109" y="419655"/>
                  </a:lnTo>
                  <a:lnTo>
                    <a:pt x="22780" y="444404"/>
                  </a:lnTo>
                  <a:lnTo>
                    <a:pt x="47523" y="461105"/>
                  </a:lnTo>
                  <a:lnTo>
                    <a:pt x="77851" y="467232"/>
                  </a:lnTo>
                  <a:lnTo>
                    <a:pt x="1627124" y="467232"/>
                  </a:lnTo>
                  <a:lnTo>
                    <a:pt x="1657451" y="461105"/>
                  </a:lnTo>
                  <a:lnTo>
                    <a:pt x="1682194" y="444404"/>
                  </a:lnTo>
                  <a:lnTo>
                    <a:pt x="1698865" y="419655"/>
                  </a:lnTo>
                  <a:lnTo>
                    <a:pt x="1704975" y="389381"/>
                  </a:lnTo>
                  <a:lnTo>
                    <a:pt x="1704975" y="77850"/>
                  </a:lnTo>
                  <a:lnTo>
                    <a:pt x="1698865" y="47577"/>
                  </a:lnTo>
                  <a:lnTo>
                    <a:pt x="1682194" y="22828"/>
                  </a:lnTo>
                  <a:lnTo>
                    <a:pt x="1657451" y="6127"/>
                  </a:lnTo>
                  <a:lnTo>
                    <a:pt x="1627124" y="0"/>
                  </a:lnTo>
                  <a:close/>
                </a:path>
              </a:pathLst>
            </a:custGeom>
            <a:solidFill>
              <a:srgbClr val="DC6B2F"/>
            </a:solidFill>
          </p:spPr>
          <p:txBody>
            <a:bodyPr wrap="square" lIns="0" tIns="0" rIns="0" bIns="0" rtlCol="0"/>
            <a:lstStyle/>
            <a:p>
              <a:endParaRPr dirty="0"/>
            </a:p>
          </p:txBody>
        </p:sp>
      </p:grpSp>
      <p:sp>
        <p:nvSpPr>
          <p:cNvPr id="21" name="object 21"/>
          <p:cNvSpPr txBox="1"/>
          <p:nvPr/>
        </p:nvSpPr>
        <p:spPr>
          <a:xfrm>
            <a:off x="17751815" y="2583885"/>
            <a:ext cx="3438232" cy="737322"/>
          </a:xfrm>
          <a:prstGeom prst="rect">
            <a:avLst/>
          </a:prstGeom>
        </p:spPr>
        <p:txBody>
          <a:bodyPr vert="horz" wrap="square" lIns="0" tIns="33850" rIns="0" bIns="0" rtlCol="0">
            <a:spAutoFit/>
          </a:bodyPr>
          <a:lstStyle/>
          <a:p>
            <a:pPr marL="32239">
              <a:spcBef>
                <a:spcPts val="267"/>
              </a:spcBef>
            </a:pPr>
            <a:r>
              <a:rPr sz="4569" b="1" spc="114" dirty="0">
                <a:solidFill>
                  <a:srgbClr val="FFFFFF"/>
                </a:solidFill>
                <a:latin typeface="Arial" panose="020B0604020202020204" pitchFamily="34" charset="0"/>
                <a:cs typeface="Arial" panose="020B0604020202020204" pitchFamily="34" charset="0"/>
              </a:rPr>
              <a:t>Description</a:t>
            </a:r>
            <a:endParaRPr sz="4569" b="1" dirty="0">
              <a:latin typeface="Arial" panose="020B0604020202020204" pitchFamily="34" charset="0"/>
              <a:cs typeface="Arial" panose="020B0604020202020204" pitchFamily="34" charset="0"/>
            </a:endParaRPr>
          </a:p>
        </p:txBody>
      </p:sp>
      <p:pic>
        <p:nvPicPr>
          <p:cNvPr id="22" name="Picture 21">
            <a:extLst>
              <a:ext uri="{FF2B5EF4-FFF2-40B4-BE49-F238E27FC236}">
                <a16:creationId xmlns:a16="http://schemas.microsoft.com/office/drawing/2014/main" id="{FAD18F00-AC68-5D0A-0189-ED5C4996FF29}"/>
              </a:ext>
            </a:extLst>
          </p:cNvPr>
          <p:cNvPicPr>
            <a:picLocks noChangeAspect="1"/>
          </p:cNvPicPr>
          <p:nvPr/>
        </p:nvPicPr>
        <p:blipFill>
          <a:blip r:embed="rId6" cstate="print">
            <a:extLst>
              <a:ext uri="{28A0092B-C50C-407E-A947-70E740481C1C}">
                <a14:useLocalDpi xmlns:a14="http://schemas.microsoft.com/office/drawing/2010/main" val="0"/>
              </a:ext>
            </a:extLst>
          </a:blip>
          <a:srcRect l="44734" r="7552"/>
          <a:stretch>
            <a:fillRect/>
          </a:stretch>
        </p:blipFill>
        <p:spPr>
          <a:xfrm rot="10800000">
            <a:off x="0" y="-1155673"/>
            <a:ext cx="25565100" cy="3418295"/>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txBox="1"/>
          <p:nvPr/>
        </p:nvSpPr>
        <p:spPr>
          <a:xfrm>
            <a:off x="1952299" y="5904433"/>
            <a:ext cx="4129747" cy="2337303"/>
          </a:xfrm>
          <a:prstGeom prst="rect">
            <a:avLst/>
          </a:prstGeom>
        </p:spPr>
        <p:txBody>
          <a:bodyPr vert="horz" wrap="square" lIns="0" tIns="83817" rIns="0" bIns="0" rtlCol="0">
            <a:spAutoFit/>
          </a:bodyPr>
          <a:lstStyle/>
          <a:p>
            <a:pPr marL="32239" marR="12896">
              <a:lnSpc>
                <a:spcPct val="92900"/>
              </a:lnSpc>
              <a:spcBef>
                <a:spcPts val="657"/>
              </a:spcBef>
            </a:pPr>
            <a:r>
              <a:rPr sz="3935" b="1" spc="508" dirty="0">
                <a:latin typeface="Arial" panose="020B0604020202020204" pitchFamily="34" charset="0"/>
                <a:cs typeface="Arial" panose="020B0604020202020204" pitchFamily="34" charset="0"/>
              </a:rPr>
              <a:t>Option</a:t>
            </a:r>
            <a:r>
              <a:rPr sz="3935" b="1" spc="330" dirty="0">
                <a:latin typeface="Arial" panose="020B0604020202020204" pitchFamily="34" charset="0"/>
                <a:cs typeface="Arial" panose="020B0604020202020204" pitchFamily="34" charset="0"/>
              </a:rPr>
              <a:t> </a:t>
            </a:r>
            <a:r>
              <a:rPr sz="3935" b="1" spc="355" dirty="0">
                <a:latin typeface="Arial" panose="020B0604020202020204" pitchFamily="34" charset="0"/>
                <a:cs typeface="Arial" panose="020B0604020202020204" pitchFamily="34" charset="0"/>
              </a:rPr>
              <a:t>2</a:t>
            </a:r>
            <a:r>
              <a:rPr sz="3935" b="1" spc="381" dirty="0">
                <a:latin typeface="Arial" panose="020B0604020202020204" pitchFamily="34" charset="0"/>
                <a:cs typeface="Arial" panose="020B0604020202020204" pitchFamily="34" charset="0"/>
              </a:rPr>
              <a:t> </a:t>
            </a:r>
            <a:r>
              <a:rPr sz="3935" b="1" spc="518" dirty="0">
                <a:latin typeface="Arial" panose="020B0604020202020204" pitchFamily="34" charset="0"/>
                <a:cs typeface="Arial" panose="020B0604020202020204" pitchFamily="34" charset="0"/>
              </a:rPr>
              <a:t>Route Realignment: </a:t>
            </a:r>
            <a:r>
              <a:rPr sz="3935" dirty="0">
                <a:latin typeface="Arial" panose="020B0604020202020204" pitchFamily="34" charset="0"/>
                <a:cs typeface="Arial" panose="020B0604020202020204" pitchFamily="34" charset="0"/>
              </a:rPr>
              <a:t>Loop</a:t>
            </a:r>
            <a:r>
              <a:rPr sz="3935" spc="406" dirty="0">
                <a:latin typeface="Arial" panose="020B0604020202020204" pitchFamily="34" charset="0"/>
                <a:cs typeface="Arial" panose="020B0604020202020204" pitchFamily="34" charset="0"/>
              </a:rPr>
              <a:t> </a:t>
            </a:r>
            <a:r>
              <a:rPr sz="3935" spc="-127" dirty="0">
                <a:latin typeface="Arial" panose="020B0604020202020204" pitchFamily="34" charset="0"/>
                <a:cs typeface="Arial" panose="020B0604020202020204" pitchFamily="34" charset="0"/>
              </a:rPr>
              <a:t>3</a:t>
            </a:r>
            <a:endParaRPr sz="3935" dirty="0">
              <a:latin typeface="Arial" panose="020B0604020202020204" pitchFamily="34" charset="0"/>
              <a:cs typeface="Arial" panose="020B0604020202020204" pitchFamily="34" charset="0"/>
            </a:endParaRPr>
          </a:p>
        </p:txBody>
      </p:sp>
      <p:grpSp>
        <p:nvGrpSpPr>
          <p:cNvPr id="4" name="object 4"/>
          <p:cNvGrpSpPr/>
          <p:nvPr/>
        </p:nvGrpSpPr>
        <p:grpSpPr>
          <a:xfrm>
            <a:off x="8223561" y="3044011"/>
            <a:ext cx="4713696" cy="1559534"/>
            <a:chOff x="2937509" y="1133411"/>
            <a:chExt cx="1915415" cy="614362"/>
          </a:xfrm>
        </p:grpSpPr>
        <p:pic>
          <p:nvPicPr>
            <p:cNvPr id="6" name="object 6"/>
            <p:cNvPicPr/>
            <p:nvPr/>
          </p:nvPicPr>
          <p:blipFill>
            <a:blip r:embed="rId2" cstate="print"/>
            <a:stretch>
              <a:fillRect/>
            </a:stretch>
          </p:blipFill>
          <p:spPr>
            <a:xfrm>
              <a:off x="3352800" y="1133411"/>
              <a:ext cx="1500124" cy="614362"/>
            </a:xfrm>
            <a:prstGeom prst="rect">
              <a:avLst/>
            </a:prstGeom>
          </p:spPr>
        </p:pic>
        <p:sp>
          <p:nvSpPr>
            <p:cNvPr id="7" name="object 7"/>
            <p:cNvSpPr/>
            <p:nvPr/>
          </p:nvSpPr>
          <p:spPr>
            <a:xfrm>
              <a:off x="2937509" y="1144015"/>
              <a:ext cx="1704975" cy="467359"/>
            </a:xfrm>
            <a:custGeom>
              <a:avLst/>
              <a:gdLst/>
              <a:ahLst/>
              <a:cxnLst/>
              <a:rect l="l" t="t" r="r" b="b"/>
              <a:pathLst>
                <a:path w="1704975" h="467359">
                  <a:moveTo>
                    <a:pt x="1627124" y="0"/>
                  </a:moveTo>
                  <a:lnTo>
                    <a:pt x="77851" y="0"/>
                  </a:lnTo>
                  <a:lnTo>
                    <a:pt x="47523" y="6127"/>
                  </a:lnTo>
                  <a:lnTo>
                    <a:pt x="22780" y="22828"/>
                  </a:lnTo>
                  <a:lnTo>
                    <a:pt x="6109" y="47577"/>
                  </a:lnTo>
                  <a:lnTo>
                    <a:pt x="0" y="77850"/>
                  </a:lnTo>
                  <a:lnTo>
                    <a:pt x="0" y="389381"/>
                  </a:lnTo>
                  <a:lnTo>
                    <a:pt x="6109" y="419655"/>
                  </a:lnTo>
                  <a:lnTo>
                    <a:pt x="22780" y="444404"/>
                  </a:lnTo>
                  <a:lnTo>
                    <a:pt x="47523" y="461105"/>
                  </a:lnTo>
                  <a:lnTo>
                    <a:pt x="77851" y="467232"/>
                  </a:lnTo>
                  <a:lnTo>
                    <a:pt x="1627124" y="467232"/>
                  </a:lnTo>
                  <a:lnTo>
                    <a:pt x="1657451" y="461105"/>
                  </a:lnTo>
                  <a:lnTo>
                    <a:pt x="1682194" y="444404"/>
                  </a:lnTo>
                  <a:lnTo>
                    <a:pt x="1698865" y="419655"/>
                  </a:lnTo>
                  <a:lnTo>
                    <a:pt x="1704975" y="389381"/>
                  </a:lnTo>
                  <a:lnTo>
                    <a:pt x="1704975" y="77850"/>
                  </a:lnTo>
                  <a:lnTo>
                    <a:pt x="1698865" y="47577"/>
                  </a:lnTo>
                  <a:lnTo>
                    <a:pt x="1682194" y="22828"/>
                  </a:lnTo>
                  <a:lnTo>
                    <a:pt x="1657451" y="6127"/>
                  </a:lnTo>
                  <a:lnTo>
                    <a:pt x="1627124" y="0"/>
                  </a:lnTo>
                  <a:close/>
                </a:path>
              </a:pathLst>
            </a:custGeom>
            <a:solidFill>
              <a:srgbClr val="DC6B2F"/>
            </a:solidFill>
          </p:spPr>
          <p:txBody>
            <a:bodyPr wrap="square" lIns="0" tIns="0" rIns="0" bIns="0" rtlCol="0"/>
            <a:lstStyle/>
            <a:p>
              <a:endParaRPr dirty="0">
                <a:solidFill>
                  <a:srgbClr val="DC6B2F"/>
                </a:solidFill>
              </a:endParaRPr>
            </a:p>
          </p:txBody>
        </p:sp>
      </p:grpSp>
      <p:sp>
        <p:nvSpPr>
          <p:cNvPr id="8" name="object 8"/>
          <p:cNvSpPr txBox="1"/>
          <p:nvPr/>
        </p:nvSpPr>
        <p:spPr>
          <a:xfrm>
            <a:off x="8928758" y="3271076"/>
            <a:ext cx="2853104" cy="737322"/>
          </a:xfrm>
          <a:prstGeom prst="rect">
            <a:avLst/>
          </a:prstGeom>
        </p:spPr>
        <p:txBody>
          <a:bodyPr vert="horz" wrap="square" lIns="0" tIns="33850" rIns="0" bIns="0" rtlCol="0">
            <a:spAutoFit/>
          </a:bodyPr>
          <a:lstStyle/>
          <a:p>
            <a:pPr marL="32239">
              <a:spcBef>
                <a:spcPts val="267"/>
              </a:spcBef>
            </a:pPr>
            <a:r>
              <a:rPr sz="4569" b="1" spc="-25" dirty="0">
                <a:solidFill>
                  <a:srgbClr val="FFFFFF"/>
                </a:solidFill>
                <a:latin typeface="Arial" panose="020B0604020202020204" pitchFamily="34" charset="0"/>
                <a:cs typeface="Arial" panose="020B0604020202020204" pitchFamily="34" charset="0"/>
              </a:rPr>
              <a:t>Proposed</a:t>
            </a:r>
            <a:endParaRPr sz="4569" b="1" dirty="0">
              <a:latin typeface="Arial" panose="020B0604020202020204" pitchFamily="34" charset="0"/>
              <a:cs typeface="Arial" panose="020B0604020202020204" pitchFamily="34" charset="0"/>
            </a:endParaRPr>
          </a:p>
        </p:txBody>
      </p:sp>
      <p:sp>
        <p:nvSpPr>
          <p:cNvPr id="9" name="object 9"/>
          <p:cNvSpPr txBox="1"/>
          <p:nvPr/>
        </p:nvSpPr>
        <p:spPr>
          <a:xfrm>
            <a:off x="1999852" y="13294331"/>
            <a:ext cx="4034643" cy="2335677"/>
          </a:xfrm>
          <a:prstGeom prst="rect">
            <a:avLst/>
          </a:prstGeom>
        </p:spPr>
        <p:txBody>
          <a:bodyPr vert="horz" wrap="square" lIns="0" tIns="82206" rIns="0" bIns="0" rtlCol="0">
            <a:spAutoFit/>
          </a:bodyPr>
          <a:lstStyle/>
          <a:p>
            <a:pPr marL="32239" marR="12896">
              <a:lnSpc>
                <a:spcPct val="93000"/>
              </a:lnSpc>
              <a:spcBef>
                <a:spcPts val="645"/>
              </a:spcBef>
            </a:pPr>
            <a:r>
              <a:rPr sz="3935" b="1" spc="508" dirty="0">
                <a:latin typeface="Arial" panose="020B0604020202020204" pitchFamily="34" charset="0"/>
                <a:cs typeface="Arial" panose="020B0604020202020204" pitchFamily="34" charset="0"/>
              </a:rPr>
              <a:t>Option</a:t>
            </a:r>
            <a:r>
              <a:rPr sz="3935" b="1" spc="343" dirty="0">
                <a:latin typeface="Arial" panose="020B0604020202020204" pitchFamily="34" charset="0"/>
                <a:cs typeface="Arial" panose="020B0604020202020204" pitchFamily="34" charset="0"/>
              </a:rPr>
              <a:t> </a:t>
            </a:r>
            <a:r>
              <a:rPr sz="3935" b="1" spc="-457" dirty="0">
                <a:latin typeface="Arial" panose="020B0604020202020204" pitchFamily="34" charset="0"/>
                <a:cs typeface="Arial" panose="020B0604020202020204" pitchFamily="34" charset="0"/>
              </a:rPr>
              <a:t>1</a:t>
            </a:r>
            <a:r>
              <a:rPr sz="3935" b="1" spc="228" dirty="0">
                <a:latin typeface="Arial" panose="020B0604020202020204" pitchFamily="34" charset="0"/>
                <a:cs typeface="Arial" panose="020B0604020202020204" pitchFamily="34" charset="0"/>
              </a:rPr>
              <a:t> </a:t>
            </a:r>
            <a:r>
              <a:rPr sz="3935" b="1" spc="533" dirty="0">
                <a:latin typeface="Arial" panose="020B0604020202020204" pitchFamily="34" charset="0"/>
                <a:cs typeface="Arial" panose="020B0604020202020204" pitchFamily="34" charset="0"/>
              </a:rPr>
              <a:t>Route Realignment: </a:t>
            </a:r>
            <a:r>
              <a:rPr sz="3935" dirty="0">
                <a:latin typeface="Arial" panose="020B0604020202020204" pitchFamily="34" charset="0"/>
                <a:cs typeface="Arial" panose="020B0604020202020204" pitchFamily="34" charset="0"/>
              </a:rPr>
              <a:t>Loop</a:t>
            </a:r>
            <a:r>
              <a:rPr sz="3935" spc="406" dirty="0">
                <a:latin typeface="Arial" panose="020B0604020202020204" pitchFamily="34" charset="0"/>
                <a:cs typeface="Arial" panose="020B0604020202020204" pitchFamily="34" charset="0"/>
              </a:rPr>
              <a:t> </a:t>
            </a:r>
            <a:r>
              <a:rPr sz="3935" spc="305" dirty="0">
                <a:latin typeface="Arial" panose="020B0604020202020204" pitchFamily="34" charset="0"/>
                <a:cs typeface="Arial" panose="020B0604020202020204" pitchFamily="34" charset="0"/>
              </a:rPr>
              <a:t>4</a:t>
            </a:r>
            <a:endParaRPr sz="3935" dirty="0">
              <a:latin typeface="Arial" panose="020B0604020202020204" pitchFamily="34" charset="0"/>
              <a:cs typeface="Arial" panose="020B0604020202020204" pitchFamily="34" charset="0"/>
            </a:endParaRPr>
          </a:p>
        </p:txBody>
      </p:sp>
      <p:sp>
        <p:nvSpPr>
          <p:cNvPr id="10" name="object 10"/>
          <p:cNvSpPr txBox="1"/>
          <p:nvPr/>
        </p:nvSpPr>
        <p:spPr>
          <a:xfrm>
            <a:off x="14864861" y="4452775"/>
            <a:ext cx="9187962" cy="6376223"/>
          </a:xfrm>
          <a:prstGeom prst="rect">
            <a:avLst/>
          </a:prstGeom>
          <a:ln w="19062">
            <a:solidFill>
              <a:srgbClr val="DC6B2F"/>
            </a:solidFill>
          </a:ln>
        </p:spPr>
        <p:txBody>
          <a:bodyPr vert="horz" wrap="square" lIns="0" tIns="120894" rIns="0" bIns="0" rtlCol="0">
            <a:spAutoFit/>
          </a:bodyPr>
          <a:lstStyle/>
          <a:p>
            <a:pPr marL="975228" indent="-725376">
              <a:spcBef>
                <a:spcPts val="952"/>
              </a:spcBef>
              <a:buFont typeface="Arial"/>
              <a:buChar char="•"/>
              <a:tabLst>
                <a:tab pos="975228" algn="l"/>
              </a:tabLst>
            </a:pPr>
            <a:r>
              <a:rPr sz="3935" dirty="0">
                <a:latin typeface="Arial" panose="020B0604020202020204" pitchFamily="34" charset="0"/>
                <a:cs typeface="Arial" panose="020B0604020202020204" pitchFamily="34" charset="0"/>
              </a:rPr>
              <a:t>Operates</a:t>
            </a:r>
            <a:r>
              <a:rPr sz="3935" spc="330" dirty="0">
                <a:latin typeface="Arial" panose="020B0604020202020204" pitchFamily="34" charset="0"/>
                <a:cs typeface="Arial" panose="020B0604020202020204" pitchFamily="34" charset="0"/>
              </a:rPr>
              <a:t> </a:t>
            </a:r>
            <a:r>
              <a:rPr sz="3935" spc="305" dirty="0">
                <a:latin typeface="Arial" panose="020B0604020202020204" pitchFamily="34" charset="0"/>
                <a:cs typeface="Arial" panose="020B0604020202020204" pitchFamily="34" charset="0"/>
              </a:rPr>
              <a:t>in</a:t>
            </a:r>
            <a:r>
              <a:rPr sz="3935" spc="355" dirty="0">
                <a:latin typeface="Arial" panose="020B0604020202020204" pitchFamily="34" charset="0"/>
                <a:cs typeface="Arial" panose="020B0604020202020204" pitchFamily="34" charset="0"/>
              </a:rPr>
              <a:t> </a:t>
            </a:r>
            <a:r>
              <a:rPr sz="3935" dirty="0">
                <a:latin typeface="Arial" panose="020B0604020202020204" pitchFamily="34" charset="0"/>
                <a:cs typeface="Arial" panose="020B0604020202020204" pitchFamily="34" charset="0"/>
              </a:rPr>
              <a:t>both</a:t>
            </a:r>
            <a:r>
              <a:rPr sz="3935" spc="343" dirty="0">
                <a:latin typeface="Arial" panose="020B0604020202020204" pitchFamily="34" charset="0"/>
                <a:cs typeface="Arial" panose="020B0604020202020204" pitchFamily="34" charset="0"/>
              </a:rPr>
              <a:t> </a:t>
            </a:r>
            <a:r>
              <a:rPr sz="3935" spc="127" dirty="0">
                <a:latin typeface="Arial" panose="020B0604020202020204" pitchFamily="34" charset="0"/>
                <a:cs typeface="Arial" panose="020B0604020202020204" pitchFamily="34" charset="0"/>
              </a:rPr>
              <a:t>directions</a:t>
            </a:r>
            <a:endParaRPr sz="3935" dirty="0">
              <a:latin typeface="Arial" panose="020B0604020202020204" pitchFamily="34" charset="0"/>
              <a:cs typeface="Arial" panose="020B0604020202020204" pitchFamily="34" charset="0"/>
            </a:endParaRPr>
          </a:p>
          <a:p>
            <a:pPr marL="975228">
              <a:spcBef>
                <a:spcPts val="241"/>
              </a:spcBef>
            </a:pPr>
            <a:r>
              <a:rPr sz="3935" dirty="0">
                <a:latin typeface="Arial" panose="020B0604020202020204" pitchFamily="34" charset="0"/>
                <a:cs typeface="Arial" panose="020B0604020202020204" pitchFamily="34" charset="0"/>
              </a:rPr>
              <a:t>(CW,</a:t>
            </a:r>
            <a:r>
              <a:rPr sz="3935" spc="-63" dirty="0">
                <a:latin typeface="Arial" panose="020B0604020202020204" pitchFamily="34" charset="0"/>
                <a:cs typeface="Arial" panose="020B0604020202020204" pitchFamily="34" charset="0"/>
              </a:rPr>
              <a:t> </a:t>
            </a:r>
            <a:r>
              <a:rPr sz="3935" spc="-51" dirty="0">
                <a:latin typeface="Arial" panose="020B0604020202020204" pitchFamily="34" charset="0"/>
                <a:cs typeface="Arial" panose="020B0604020202020204" pitchFamily="34" charset="0"/>
              </a:rPr>
              <a:t>CCW)</a:t>
            </a:r>
            <a:endParaRPr sz="3935" dirty="0">
              <a:latin typeface="Arial" panose="020B0604020202020204" pitchFamily="34" charset="0"/>
              <a:cs typeface="Arial" panose="020B0604020202020204" pitchFamily="34" charset="0"/>
            </a:endParaRPr>
          </a:p>
          <a:p>
            <a:pPr marL="975228" marR="349793" indent="-725376">
              <a:lnSpc>
                <a:spcPct val="103000"/>
              </a:lnSpc>
              <a:spcBef>
                <a:spcPts val="102"/>
              </a:spcBef>
              <a:buFont typeface="Arial"/>
              <a:buChar char="•"/>
              <a:tabLst>
                <a:tab pos="975228" algn="l"/>
              </a:tabLst>
            </a:pPr>
            <a:r>
              <a:rPr sz="3935" dirty="0">
                <a:latin typeface="Arial" panose="020B0604020202020204" pitchFamily="34" charset="0"/>
                <a:cs typeface="Arial" panose="020B0604020202020204" pitchFamily="34" charset="0"/>
              </a:rPr>
              <a:t>Connecting</a:t>
            </a:r>
            <a:r>
              <a:rPr sz="3935" spc="635" dirty="0">
                <a:latin typeface="Arial" panose="020B0604020202020204" pitchFamily="34" charset="0"/>
                <a:cs typeface="Arial" panose="020B0604020202020204" pitchFamily="34" charset="0"/>
              </a:rPr>
              <a:t> </a:t>
            </a:r>
            <a:r>
              <a:rPr sz="3935" spc="114" dirty="0">
                <a:latin typeface="Arial" panose="020B0604020202020204" pitchFamily="34" charset="0"/>
                <a:cs typeface="Arial" panose="020B0604020202020204" pitchFamily="34" charset="0"/>
              </a:rPr>
              <a:t>downtown,</a:t>
            </a:r>
            <a:r>
              <a:rPr sz="3935" spc="381" dirty="0">
                <a:latin typeface="Arial" panose="020B0604020202020204" pitchFamily="34" charset="0"/>
                <a:cs typeface="Arial" panose="020B0604020202020204" pitchFamily="34" charset="0"/>
              </a:rPr>
              <a:t> </a:t>
            </a:r>
            <a:r>
              <a:rPr sz="3935" spc="165" dirty="0">
                <a:latin typeface="Arial" panose="020B0604020202020204" pitchFamily="34" charset="0"/>
                <a:cs typeface="Arial" panose="020B0604020202020204" pitchFamily="34" charset="0"/>
              </a:rPr>
              <a:t>Sault </a:t>
            </a:r>
            <a:r>
              <a:rPr sz="3935" spc="-25" dirty="0">
                <a:latin typeface="Arial" panose="020B0604020202020204" pitchFamily="34" charset="0"/>
                <a:cs typeface="Arial" panose="020B0604020202020204" pitchFamily="34" charset="0"/>
              </a:rPr>
              <a:t>College,</a:t>
            </a:r>
            <a:r>
              <a:rPr sz="3935" spc="38" dirty="0">
                <a:latin typeface="Arial" panose="020B0604020202020204" pitchFamily="34" charset="0"/>
                <a:cs typeface="Arial" panose="020B0604020202020204" pitchFamily="34" charset="0"/>
              </a:rPr>
              <a:t> </a:t>
            </a:r>
            <a:r>
              <a:rPr sz="3935" spc="152" dirty="0">
                <a:latin typeface="Arial" panose="020B0604020202020204" pitchFamily="34" charset="0"/>
                <a:cs typeface="Arial" panose="020B0604020202020204" pitchFamily="34" charset="0"/>
              </a:rPr>
              <a:t>Hospital,</a:t>
            </a:r>
            <a:r>
              <a:rPr sz="3935" spc="63" dirty="0">
                <a:latin typeface="Arial" panose="020B0604020202020204" pitchFamily="34" charset="0"/>
                <a:cs typeface="Arial" panose="020B0604020202020204" pitchFamily="34" charset="0"/>
              </a:rPr>
              <a:t> </a:t>
            </a:r>
            <a:r>
              <a:rPr sz="3935" dirty="0">
                <a:latin typeface="Arial" panose="020B0604020202020204" pitchFamily="34" charset="0"/>
                <a:cs typeface="Arial" panose="020B0604020202020204" pitchFamily="34" charset="0"/>
              </a:rPr>
              <a:t>Second</a:t>
            </a:r>
            <a:r>
              <a:rPr sz="3935" spc="114" dirty="0">
                <a:latin typeface="Arial" panose="020B0604020202020204" pitchFamily="34" charset="0"/>
                <a:cs typeface="Arial" panose="020B0604020202020204" pitchFamily="34" charset="0"/>
              </a:rPr>
              <a:t> Line, </a:t>
            </a:r>
            <a:r>
              <a:rPr sz="3935" dirty="0">
                <a:latin typeface="Arial" panose="020B0604020202020204" pitchFamily="34" charset="0"/>
                <a:cs typeface="Arial" panose="020B0604020202020204" pitchFamily="34" charset="0"/>
              </a:rPr>
              <a:t>Algoma</a:t>
            </a:r>
            <a:r>
              <a:rPr sz="3935" spc="645" dirty="0">
                <a:latin typeface="Arial" panose="020B0604020202020204" pitchFamily="34" charset="0"/>
                <a:cs typeface="Arial" panose="020B0604020202020204" pitchFamily="34" charset="0"/>
              </a:rPr>
              <a:t> </a:t>
            </a:r>
            <a:r>
              <a:rPr sz="3935" spc="89" dirty="0">
                <a:latin typeface="Arial" panose="020B0604020202020204" pitchFamily="34" charset="0"/>
                <a:cs typeface="Arial" panose="020B0604020202020204" pitchFamily="34" charset="0"/>
              </a:rPr>
              <a:t>Steel</a:t>
            </a:r>
            <a:endParaRPr sz="3935" dirty="0">
              <a:latin typeface="Arial" panose="020B0604020202020204" pitchFamily="34" charset="0"/>
              <a:cs typeface="Arial" panose="020B0604020202020204" pitchFamily="34" charset="0"/>
            </a:endParaRPr>
          </a:p>
          <a:p>
            <a:pPr marL="975228" indent="-725376">
              <a:spcBef>
                <a:spcPts val="51"/>
              </a:spcBef>
              <a:buFont typeface="Arial"/>
              <a:buChar char="•"/>
              <a:tabLst>
                <a:tab pos="975228" algn="l"/>
              </a:tabLst>
            </a:pPr>
            <a:r>
              <a:rPr sz="3935" spc="330" dirty="0">
                <a:latin typeface="Arial" panose="020B0604020202020204" pitchFamily="34" charset="0"/>
                <a:cs typeface="Arial" panose="020B0604020202020204" pitchFamily="34" charset="0"/>
              </a:rPr>
              <a:t>30min</a:t>
            </a:r>
            <a:r>
              <a:rPr sz="3935" spc="190" dirty="0">
                <a:latin typeface="Arial" panose="020B0604020202020204" pitchFamily="34" charset="0"/>
                <a:cs typeface="Arial" panose="020B0604020202020204" pitchFamily="34" charset="0"/>
              </a:rPr>
              <a:t> </a:t>
            </a:r>
            <a:r>
              <a:rPr sz="3935" dirty="0">
                <a:latin typeface="Arial" panose="020B0604020202020204" pitchFamily="34" charset="0"/>
                <a:cs typeface="Arial" panose="020B0604020202020204" pitchFamily="34" charset="0"/>
              </a:rPr>
              <a:t>headway</a:t>
            </a:r>
            <a:r>
              <a:rPr sz="3935" spc="-25" dirty="0">
                <a:latin typeface="Arial" panose="020B0604020202020204" pitchFamily="34" charset="0"/>
                <a:cs typeface="Arial" panose="020B0604020202020204" pitchFamily="34" charset="0"/>
              </a:rPr>
              <a:t> </a:t>
            </a:r>
            <a:r>
              <a:rPr sz="3935" spc="228" dirty="0">
                <a:latin typeface="Arial" panose="020B0604020202020204" pitchFamily="34" charset="0"/>
                <a:cs typeface="Arial" panose="020B0604020202020204" pitchFamily="34" charset="0"/>
              </a:rPr>
              <a:t>during</a:t>
            </a:r>
            <a:r>
              <a:rPr sz="3935" spc="152" dirty="0">
                <a:latin typeface="Arial" panose="020B0604020202020204" pitchFamily="34" charset="0"/>
                <a:cs typeface="Arial" panose="020B0604020202020204" pitchFamily="34" charset="0"/>
              </a:rPr>
              <a:t> </a:t>
            </a:r>
            <a:r>
              <a:rPr sz="3935" spc="76" dirty="0">
                <a:latin typeface="Arial" panose="020B0604020202020204" pitchFamily="34" charset="0"/>
                <a:cs typeface="Arial" panose="020B0604020202020204" pitchFamily="34" charset="0"/>
              </a:rPr>
              <a:t>the</a:t>
            </a:r>
            <a:endParaRPr sz="3935" dirty="0">
              <a:latin typeface="Arial" panose="020B0604020202020204" pitchFamily="34" charset="0"/>
              <a:cs typeface="Arial" panose="020B0604020202020204" pitchFamily="34" charset="0"/>
            </a:endParaRPr>
          </a:p>
          <a:p>
            <a:pPr marL="975228" marR="839825">
              <a:lnSpc>
                <a:spcPct val="103099"/>
              </a:lnSpc>
              <a:spcBef>
                <a:spcPts val="76"/>
              </a:spcBef>
            </a:pPr>
            <a:r>
              <a:rPr sz="3935" spc="-25" dirty="0">
                <a:latin typeface="Arial" panose="020B0604020202020204" pitchFamily="34" charset="0"/>
                <a:cs typeface="Arial" panose="020B0604020202020204" pitchFamily="34" charset="0"/>
              </a:rPr>
              <a:t>day</a:t>
            </a:r>
            <a:r>
              <a:rPr sz="3935" spc="25" dirty="0">
                <a:latin typeface="Arial" panose="020B0604020202020204" pitchFamily="34" charset="0"/>
                <a:cs typeface="Arial" panose="020B0604020202020204" pitchFamily="34" charset="0"/>
              </a:rPr>
              <a:t> </a:t>
            </a:r>
            <a:r>
              <a:rPr sz="3935" spc="165" dirty="0">
                <a:latin typeface="Arial" panose="020B0604020202020204" pitchFamily="34" charset="0"/>
                <a:cs typeface="Arial" panose="020B0604020202020204" pitchFamily="34" charset="0"/>
              </a:rPr>
              <a:t>on</a:t>
            </a:r>
            <a:r>
              <a:rPr sz="3935" spc="89" dirty="0">
                <a:latin typeface="Arial" panose="020B0604020202020204" pitchFamily="34" charset="0"/>
                <a:cs typeface="Arial" panose="020B0604020202020204" pitchFamily="34" charset="0"/>
              </a:rPr>
              <a:t> </a:t>
            </a:r>
            <a:r>
              <a:rPr sz="3935" dirty="0">
                <a:latin typeface="Arial" panose="020B0604020202020204" pitchFamily="34" charset="0"/>
                <a:cs typeface="Arial" panose="020B0604020202020204" pitchFamily="34" charset="0"/>
              </a:rPr>
              <a:t>weekdays,</a:t>
            </a:r>
            <a:r>
              <a:rPr sz="3935" spc="25" dirty="0">
                <a:latin typeface="Arial" panose="020B0604020202020204" pitchFamily="34" charset="0"/>
                <a:cs typeface="Arial" panose="020B0604020202020204" pitchFamily="34" charset="0"/>
              </a:rPr>
              <a:t> </a:t>
            </a:r>
            <a:r>
              <a:rPr sz="3935" spc="355" dirty="0">
                <a:latin typeface="Arial" panose="020B0604020202020204" pitchFamily="34" charset="0"/>
                <a:cs typeface="Arial" panose="020B0604020202020204" pitchFamily="34" charset="0"/>
              </a:rPr>
              <a:t>60min </a:t>
            </a:r>
            <a:r>
              <a:rPr sz="3935" dirty="0">
                <a:latin typeface="Arial" panose="020B0604020202020204" pitchFamily="34" charset="0"/>
                <a:cs typeface="Arial" panose="020B0604020202020204" pitchFamily="34" charset="0"/>
              </a:rPr>
              <a:t>headway</a:t>
            </a:r>
            <a:r>
              <a:rPr sz="3935" spc="89" dirty="0">
                <a:latin typeface="Arial" panose="020B0604020202020204" pitchFamily="34" charset="0"/>
                <a:cs typeface="Arial" panose="020B0604020202020204" pitchFamily="34" charset="0"/>
              </a:rPr>
              <a:t> </a:t>
            </a:r>
            <a:r>
              <a:rPr sz="3935" spc="305" dirty="0">
                <a:latin typeface="Arial" panose="020B0604020202020204" pitchFamily="34" charset="0"/>
                <a:cs typeface="Arial" panose="020B0604020202020204" pitchFamily="34" charset="0"/>
              </a:rPr>
              <a:t>in</a:t>
            </a:r>
            <a:r>
              <a:rPr sz="3935" spc="140" dirty="0">
                <a:latin typeface="Arial" panose="020B0604020202020204" pitchFamily="34" charset="0"/>
                <a:cs typeface="Arial" panose="020B0604020202020204" pitchFamily="34" charset="0"/>
              </a:rPr>
              <a:t> the</a:t>
            </a:r>
            <a:r>
              <a:rPr sz="3935" spc="241" dirty="0">
                <a:latin typeface="Arial" panose="020B0604020202020204" pitchFamily="34" charset="0"/>
                <a:cs typeface="Arial" panose="020B0604020202020204" pitchFamily="34" charset="0"/>
              </a:rPr>
              <a:t> </a:t>
            </a:r>
            <a:r>
              <a:rPr sz="3935" dirty="0">
                <a:latin typeface="Arial" panose="020B0604020202020204" pitchFamily="34" charset="0"/>
                <a:cs typeface="Arial" panose="020B0604020202020204" pitchFamily="34" charset="0"/>
              </a:rPr>
              <a:t>evening</a:t>
            </a:r>
            <a:r>
              <a:rPr sz="3935" spc="317" dirty="0">
                <a:latin typeface="Arial" panose="020B0604020202020204" pitchFamily="34" charset="0"/>
                <a:cs typeface="Arial" panose="020B0604020202020204" pitchFamily="34" charset="0"/>
              </a:rPr>
              <a:t> </a:t>
            </a:r>
            <a:r>
              <a:rPr sz="3935" spc="-63" dirty="0">
                <a:latin typeface="Arial" panose="020B0604020202020204" pitchFamily="34" charset="0"/>
                <a:cs typeface="Arial" panose="020B0604020202020204" pitchFamily="34" charset="0"/>
              </a:rPr>
              <a:t>and </a:t>
            </a:r>
            <a:r>
              <a:rPr sz="3935" dirty="0">
                <a:latin typeface="Arial" panose="020B0604020202020204" pitchFamily="34" charset="0"/>
                <a:cs typeface="Arial" panose="020B0604020202020204" pitchFamily="34" charset="0"/>
              </a:rPr>
              <a:t>on</a:t>
            </a:r>
            <a:r>
              <a:rPr sz="3935" spc="165" dirty="0">
                <a:latin typeface="Arial" panose="020B0604020202020204" pitchFamily="34" charset="0"/>
                <a:cs typeface="Arial" panose="020B0604020202020204" pitchFamily="34" charset="0"/>
              </a:rPr>
              <a:t> </a:t>
            </a:r>
            <a:r>
              <a:rPr sz="3935" spc="127" dirty="0">
                <a:latin typeface="Arial" panose="020B0604020202020204" pitchFamily="34" charset="0"/>
                <a:cs typeface="Arial" panose="020B0604020202020204" pitchFamily="34" charset="0"/>
              </a:rPr>
              <a:t>weekends</a:t>
            </a:r>
            <a:endParaRPr sz="3935" dirty="0">
              <a:latin typeface="Arial" panose="020B0604020202020204" pitchFamily="34" charset="0"/>
              <a:cs typeface="Arial" panose="020B0604020202020204" pitchFamily="34" charset="0"/>
            </a:endParaRPr>
          </a:p>
          <a:p>
            <a:pPr marL="975228" indent="-725376">
              <a:spcBef>
                <a:spcPts val="241"/>
              </a:spcBef>
              <a:buFont typeface="Arial"/>
              <a:buChar char="•"/>
              <a:tabLst>
                <a:tab pos="975228" algn="l"/>
              </a:tabLst>
            </a:pPr>
            <a:r>
              <a:rPr sz="3935" spc="228" dirty="0">
                <a:latin typeface="Arial" panose="020B0604020202020204" pitchFamily="34" charset="0"/>
                <a:cs typeface="Arial" panose="020B0604020202020204" pitchFamily="34" charset="0"/>
              </a:rPr>
              <a:t>6</a:t>
            </a:r>
            <a:r>
              <a:rPr sz="3935" spc="76" dirty="0">
                <a:latin typeface="Arial" panose="020B0604020202020204" pitchFamily="34" charset="0"/>
                <a:cs typeface="Arial" panose="020B0604020202020204" pitchFamily="34" charset="0"/>
              </a:rPr>
              <a:t> </a:t>
            </a:r>
            <a:r>
              <a:rPr sz="3935" dirty="0">
                <a:latin typeface="Arial" panose="020B0604020202020204" pitchFamily="34" charset="0"/>
                <a:cs typeface="Arial" panose="020B0604020202020204" pitchFamily="34" charset="0"/>
              </a:rPr>
              <a:t>peak</a:t>
            </a:r>
            <a:r>
              <a:rPr sz="3935" spc="-63" dirty="0">
                <a:latin typeface="Arial" panose="020B0604020202020204" pitchFamily="34" charset="0"/>
                <a:cs typeface="Arial" panose="020B0604020202020204" pitchFamily="34" charset="0"/>
              </a:rPr>
              <a:t> </a:t>
            </a:r>
            <a:r>
              <a:rPr sz="3935" spc="-25" dirty="0">
                <a:latin typeface="Arial" panose="020B0604020202020204" pitchFamily="34" charset="0"/>
                <a:cs typeface="Arial" panose="020B0604020202020204" pitchFamily="34" charset="0"/>
              </a:rPr>
              <a:t>vehicles</a:t>
            </a:r>
            <a:endParaRPr sz="3935" dirty="0">
              <a:latin typeface="Arial" panose="020B0604020202020204" pitchFamily="34" charset="0"/>
              <a:cs typeface="Arial" panose="020B0604020202020204" pitchFamily="34" charset="0"/>
            </a:endParaRPr>
          </a:p>
        </p:txBody>
      </p:sp>
      <p:sp>
        <p:nvSpPr>
          <p:cNvPr id="11" name="object 11"/>
          <p:cNvSpPr txBox="1"/>
          <p:nvPr/>
        </p:nvSpPr>
        <p:spPr>
          <a:xfrm>
            <a:off x="14864861" y="12420600"/>
            <a:ext cx="9187962" cy="5128056"/>
          </a:xfrm>
          <a:prstGeom prst="rect">
            <a:avLst/>
          </a:prstGeom>
          <a:ln w="19062">
            <a:solidFill>
              <a:srgbClr val="DC6B2F"/>
            </a:solidFill>
          </a:ln>
        </p:spPr>
        <p:txBody>
          <a:bodyPr vert="horz" wrap="square" lIns="0" tIns="128954" rIns="0" bIns="0" rtlCol="0">
            <a:spAutoFit/>
          </a:bodyPr>
          <a:lstStyle/>
          <a:p>
            <a:pPr marL="975228" indent="-725376">
              <a:spcBef>
                <a:spcPts val="1015"/>
              </a:spcBef>
              <a:buFont typeface="Arial"/>
              <a:buChar char="•"/>
              <a:tabLst>
                <a:tab pos="975228" algn="l"/>
              </a:tabLst>
            </a:pPr>
            <a:r>
              <a:rPr sz="3935" dirty="0">
                <a:latin typeface="Arial" panose="020B0604020202020204" pitchFamily="34" charset="0"/>
                <a:cs typeface="Arial" panose="020B0604020202020204" pitchFamily="34" charset="0"/>
              </a:rPr>
              <a:t>Operates</a:t>
            </a:r>
            <a:r>
              <a:rPr sz="3935" spc="178" dirty="0">
                <a:latin typeface="Arial" panose="020B0604020202020204" pitchFamily="34" charset="0"/>
                <a:cs typeface="Arial" panose="020B0604020202020204" pitchFamily="34" charset="0"/>
              </a:rPr>
              <a:t> </a:t>
            </a:r>
            <a:r>
              <a:rPr sz="3935" dirty="0">
                <a:latin typeface="Arial" panose="020B0604020202020204" pitchFamily="34" charset="0"/>
                <a:cs typeface="Arial" panose="020B0604020202020204" pitchFamily="34" charset="0"/>
              </a:rPr>
              <a:t>as</a:t>
            </a:r>
            <a:r>
              <a:rPr sz="3935" spc="178" dirty="0">
                <a:latin typeface="Arial" panose="020B0604020202020204" pitchFamily="34" charset="0"/>
                <a:cs typeface="Arial" panose="020B0604020202020204" pitchFamily="34" charset="0"/>
              </a:rPr>
              <a:t> </a:t>
            </a:r>
            <a:r>
              <a:rPr sz="3935" spc="-368" dirty="0">
                <a:latin typeface="Arial" panose="020B0604020202020204" pitchFamily="34" charset="0"/>
                <a:cs typeface="Arial" panose="020B0604020202020204" pitchFamily="34" charset="0"/>
              </a:rPr>
              <a:t>a</a:t>
            </a:r>
            <a:r>
              <a:rPr sz="3935" spc="152" dirty="0">
                <a:latin typeface="Arial" panose="020B0604020202020204" pitchFamily="34" charset="0"/>
                <a:cs typeface="Arial" panose="020B0604020202020204" pitchFamily="34" charset="0"/>
              </a:rPr>
              <a:t> </a:t>
            </a:r>
            <a:r>
              <a:rPr sz="3935" spc="216" dirty="0">
                <a:latin typeface="Arial" panose="020B0604020202020204" pitchFamily="34" charset="0"/>
                <a:cs typeface="Arial" panose="020B0604020202020204" pitchFamily="34" charset="0"/>
              </a:rPr>
              <a:t>single</a:t>
            </a:r>
            <a:r>
              <a:rPr sz="3935" spc="305" dirty="0">
                <a:latin typeface="Arial" panose="020B0604020202020204" pitchFamily="34" charset="0"/>
                <a:cs typeface="Arial" panose="020B0604020202020204" pitchFamily="34" charset="0"/>
              </a:rPr>
              <a:t> </a:t>
            </a:r>
            <a:r>
              <a:rPr sz="3935" spc="-51" dirty="0">
                <a:latin typeface="Arial" panose="020B0604020202020204" pitchFamily="34" charset="0"/>
                <a:cs typeface="Arial" panose="020B0604020202020204" pitchFamily="34" charset="0"/>
              </a:rPr>
              <a:t>loop</a:t>
            </a:r>
            <a:endParaRPr sz="3935" dirty="0">
              <a:latin typeface="Arial" panose="020B0604020202020204" pitchFamily="34" charset="0"/>
              <a:cs typeface="Arial" panose="020B0604020202020204" pitchFamily="34" charset="0"/>
            </a:endParaRPr>
          </a:p>
          <a:p>
            <a:pPr marL="975228" marR="644779" indent="-725376">
              <a:lnSpc>
                <a:spcPct val="105100"/>
              </a:lnSpc>
              <a:buFont typeface="Arial"/>
              <a:buChar char="•"/>
              <a:tabLst>
                <a:tab pos="975228" algn="l"/>
              </a:tabLst>
            </a:pPr>
            <a:r>
              <a:rPr sz="3935" dirty="0">
                <a:latin typeface="Arial" panose="020B0604020202020204" pitchFamily="34" charset="0"/>
                <a:cs typeface="Arial" panose="020B0604020202020204" pitchFamily="34" charset="0"/>
              </a:rPr>
              <a:t>Connecting</a:t>
            </a:r>
            <a:r>
              <a:rPr sz="3935" spc="622" dirty="0">
                <a:latin typeface="Arial" panose="020B0604020202020204" pitchFamily="34" charset="0"/>
                <a:cs typeface="Arial" panose="020B0604020202020204" pitchFamily="34" charset="0"/>
              </a:rPr>
              <a:t> </a:t>
            </a:r>
            <a:r>
              <a:rPr sz="3935" spc="165" dirty="0">
                <a:latin typeface="Arial" panose="020B0604020202020204" pitchFamily="34" charset="0"/>
                <a:cs typeface="Arial" panose="020B0604020202020204" pitchFamily="34" charset="0"/>
              </a:rPr>
              <a:t>downtown</a:t>
            </a:r>
            <a:r>
              <a:rPr sz="3935" spc="432" dirty="0">
                <a:latin typeface="Arial" panose="020B0604020202020204" pitchFamily="34" charset="0"/>
                <a:cs typeface="Arial" panose="020B0604020202020204" pitchFamily="34" charset="0"/>
              </a:rPr>
              <a:t> </a:t>
            </a:r>
            <a:r>
              <a:rPr sz="3935" spc="-63" dirty="0">
                <a:latin typeface="Arial" panose="020B0604020202020204" pitchFamily="34" charset="0"/>
                <a:cs typeface="Arial" panose="020B0604020202020204" pitchFamily="34" charset="0"/>
              </a:rPr>
              <a:t>to </a:t>
            </a:r>
            <a:r>
              <a:rPr sz="3935" spc="203" dirty="0">
                <a:latin typeface="Arial" panose="020B0604020202020204" pitchFamily="34" charset="0"/>
                <a:cs typeface="Arial" panose="020B0604020202020204" pitchFamily="34" charset="0"/>
              </a:rPr>
              <a:t>Trunk/Frontenac</a:t>
            </a:r>
            <a:r>
              <a:rPr sz="3935" dirty="0">
                <a:latin typeface="Arial" panose="020B0604020202020204" pitchFamily="34" charset="0"/>
                <a:cs typeface="Arial" panose="020B0604020202020204" pitchFamily="34" charset="0"/>
              </a:rPr>
              <a:t> via</a:t>
            </a:r>
            <a:r>
              <a:rPr sz="3935" spc="-89" dirty="0">
                <a:latin typeface="Arial" panose="020B0604020202020204" pitchFamily="34" charset="0"/>
                <a:cs typeface="Arial" panose="020B0604020202020204" pitchFamily="34" charset="0"/>
              </a:rPr>
              <a:t> </a:t>
            </a:r>
            <a:r>
              <a:rPr sz="3935" spc="-25" dirty="0">
                <a:latin typeface="Arial" panose="020B0604020202020204" pitchFamily="34" charset="0"/>
                <a:cs typeface="Arial" panose="020B0604020202020204" pitchFamily="34" charset="0"/>
              </a:rPr>
              <a:t>McNabb</a:t>
            </a:r>
            <a:endParaRPr sz="3935" dirty="0">
              <a:latin typeface="Arial" panose="020B0604020202020204" pitchFamily="34" charset="0"/>
              <a:cs typeface="Arial" panose="020B0604020202020204" pitchFamily="34" charset="0"/>
            </a:endParaRPr>
          </a:p>
          <a:p>
            <a:pPr marL="975228" indent="-725376">
              <a:spcBef>
                <a:spcPts val="38"/>
              </a:spcBef>
              <a:buFont typeface="Arial"/>
              <a:buChar char="•"/>
              <a:tabLst>
                <a:tab pos="975228" algn="l"/>
              </a:tabLst>
            </a:pPr>
            <a:r>
              <a:rPr sz="3935" spc="355" dirty="0">
                <a:latin typeface="Arial" panose="020B0604020202020204" pitchFamily="34" charset="0"/>
                <a:cs typeface="Arial" panose="020B0604020202020204" pitchFamily="34" charset="0"/>
              </a:rPr>
              <a:t>60min</a:t>
            </a:r>
            <a:r>
              <a:rPr sz="3935" spc="190" dirty="0">
                <a:latin typeface="Arial" panose="020B0604020202020204" pitchFamily="34" charset="0"/>
                <a:cs typeface="Arial" panose="020B0604020202020204" pitchFamily="34" charset="0"/>
              </a:rPr>
              <a:t> </a:t>
            </a:r>
            <a:r>
              <a:rPr sz="3935" dirty="0">
                <a:latin typeface="Arial" panose="020B0604020202020204" pitchFamily="34" charset="0"/>
                <a:cs typeface="Arial" panose="020B0604020202020204" pitchFamily="34" charset="0"/>
              </a:rPr>
              <a:t>headway</a:t>
            </a:r>
            <a:r>
              <a:rPr sz="3935" spc="-25" dirty="0">
                <a:latin typeface="Arial" panose="020B0604020202020204" pitchFamily="34" charset="0"/>
                <a:cs typeface="Arial" panose="020B0604020202020204" pitchFamily="34" charset="0"/>
              </a:rPr>
              <a:t> </a:t>
            </a:r>
            <a:r>
              <a:rPr sz="3935" spc="228" dirty="0">
                <a:latin typeface="Arial" panose="020B0604020202020204" pitchFamily="34" charset="0"/>
                <a:cs typeface="Arial" panose="020B0604020202020204" pitchFamily="34" charset="0"/>
              </a:rPr>
              <a:t>during</a:t>
            </a:r>
            <a:r>
              <a:rPr sz="3935" spc="165" dirty="0">
                <a:latin typeface="Arial" panose="020B0604020202020204" pitchFamily="34" charset="0"/>
                <a:cs typeface="Arial" panose="020B0604020202020204" pitchFamily="34" charset="0"/>
              </a:rPr>
              <a:t> </a:t>
            </a:r>
            <a:r>
              <a:rPr sz="3935" spc="76" dirty="0">
                <a:latin typeface="Arial" panose="020B0604020202020204" pitchFamily="34" charset="0"/>
                <a:cs typeface="Arial" panose="020B0604020202020204" pitchFamily="34" charset="0"/>
              </a:rPr>
              <a:t>the</a:t>
            </a:r>
            <a:endParaRPr sz="3935" dirty="0">
              <a:latin typeface="Arial" panose="020B0604020202020204" pitchFamily="34" charset="0"/>
              <a:cs typeface="Arial" panose="020B0604020202020204" pitchFamily="34" charset="0"/>
            </a:endParaRPr>
          </a:p>
          <a:p>
            <a:pPr marL="975228" marR="839825">
              <a:lnSpc>
                <a:spcPct val="103000"/>
              </a:lnSpc>
              <a:spcBef>
                <a:spcPts val="102"/>
              </a:spcBef>
            </a:pPr>
            <a:r>
              <a:rPr sz="3935" dirty="0">
                <a:latin typeface="Arial" panose="020B0604020202020204" pitchFamily="34" charset="0"/>
                <a:cs typeface="Arial" panose="020B0604020202020204" pitchFamily="34" charset="0"/>
              </a:rPr>
              <a:t>day</a:t>
            </a:r>
            <a:r>
              <a:rPr sz="3935" spc="38" dirty="0">
                <a:latin typeface="Arial" panose="020B0604020202020204" pitchFamily="34" charset="0"/>
                <a:cs typeface="Arial" panose="020B0604020202020204" pitchFamily="34" charset="0"/>
              </a:rPr>
              <a:t> </a:t>
            </a:r>
            <a:r>
              <a:rPr sz="3935" spc="165" dirty="0">
                <a:latin typeface="Arial" panose="020B0604020202020204" pitchFamily="34" charset="0"/>
                <a:cs typeface="Arial" panose="020B0604020202020204" pitchFamily="34" charset="0"/>
              </a:rPr>
              <a:t>on</a:t>
            </a:r>
            <a:r>
              <a:rPr sz="3935" spc="63" dirty="0">
                <a:latin typeface="Arial" panose="020B0604020202020204" pitchFamily="34" charset="0"/>
                <a:cs typeface="Arial" panose="020B0604020202020204" pitchFamily="34" charset="0"/>
              </a:rPr>
              <a:t> </a:t>
            </a:r>
            <a:r>
              <a:rPr sz="3935" dirty="0">
                <a:latin typeface="Arial" panose="020B0604020202020204" pitchFamily="34" charset="0"/>
                <a:cs typeface="Arial" panose="020B0604020202020204" pitchFamily="34" charset="0"/>
              </a:rPr>
              <a:t>weekdays,</a:t>
            </a:r>
            <a:r>
              <a:rPr sz="3935" spc="38" dirty="0">
                <a:latin typeface="Arial" panose="020B0604020202020204" pitchFamily="34" charset="0"/>
                <a:cs typeface="Arial" panose="020B0604020202020204" pitchFamily="34" charset="0"/>
              </a:rPr>
              <a:t> </a:t>
            </a:r>
            <a:r>
              <a:rPr sz="3935" spc="355" dirty="0">
                <a:latin typeface="Arial" panose="020B0604020202020204" pitchFamily="34" charset="0"/>
                <a:cs typeface="Arial" panose="020B0604020202020204" pitchFamily="34" charset="0"/>
              </a:rPr>
              <a:t>60min </a:t>
            </a:r>
            <a:r>
              <a:rPr sz="3935" dirty="0">
                <a:latin typeface="Arial" panose="020B0604020202020204" pitchFamily="34" charset="0"/>
                <a:cs typeface="Arial" panose="020B0604020202020204" pitchFamily="34" charset="0"/>
              </a:rPr>
              <a:t>headway</a:t>
            </a:r>
            <a:r>
              <a:rPr sz="3935" spc="89" dirty="0">
                <a:latin typeface="Arial" panose="020B0604020202020204" pitchFamily="34" charset="0"/>
                <a:cs typeface="Arial" panose="020B0604020202020204" pitchFamily="34" charset="0"/>
              </a:rPr>
              <a:t> </a:t>
            </a:r>
            <a:r>
              <a:rPr sz="3935" spc="305" dirty="0">
                <a:latin typeface="Arial" panose="020B0604020202020204" pitchFamily="34" charset="0"/>
                <a:cs typeface="Arial" panose="020B0604020202020204" pitchFamily="34" charset="0"/>
              </a:rPr>
              <a:t>in</a:t>
            </a:r>
            <a:r>
              <a:rPr sz="3935" spc="140" dirty="0">
                <a:latin typeface="Arial" panose="020B0604020202020204" pitchFamily="34" charset="0"/>
                <a:cs typeface="Arial" panose="020B0604020202020204" pitchFamily="34" charset="0"/>
              </a:rPr>
              <a:t> the</a:t>
            </a:r>
            <a:r>
              <a:rPr sz="3935" spc="241" dirty="0">
                <a:latin typeface="Arial" panose="020B0604020202020204" pitchFamily="34" charset="0"/>
                <a:cs typeface="Arial" panose="020B0604020202020204" pitchFamily="34" charset="0"/>
              </a:rPr>
              <a:t> </a:t>
            </a:r>
            <a:r>
              <a:rPr sz="3935" dirty="0">
                <a:latin typeface="Arial" panose="020B0604020202020204" pitchFamily="34" charset="0"/>
                <a:cs typeface="Arial" panose="020B0604020202020204" pitchFamily="34" charset="0"/>
              </a:rPr>
              <a:t>evening</a:t>
            </a:r>
            <a:r>
              <a:rPr sz="3935" spc="317" dirty="0">
                <a:latin typeface="Arial" panose="020B0604020202020204" pitchFamily="34" charset="0"/>
                <a:cs typeface="Arial" panose="020B0604020202020204" pitchFamily="34" charset="0"/>
              </a:rPr>
              <a:t> </a:t>
            </a:r>
            <a:r>
              <a:rPr sz="3935" spc="-63" dirty="0">
                <a:latin typeface="Arial" panose="020B0604020202020204" pitchFamily="34" charset="0"/>
                <a:cs typeface="Arial" panose="020B0604020202020204" pitchFamily="34" charset="0"/>
              </a:rPr>
              <a:t>and </a:t>
            </a:r>
            <a:r>
              <a:rPr sz="3935" dirty="0">
                <a:latin typeface="Arial" panose="020B0604020202020204" pitchFamily="34" charset="0"/>
                <a:cs typeface="Arial" panose="020B0604020202020204" pitchFamily="34" charset="0"/>
              </a:rPr>
              <a:t>on</a:t>
            </a:r>
            <a:r>
              <a:rPr sz="3935" spc="152" dirty="0">
                <a:latin typeface="Arial" panose="020B0604020202020204" pitchFamily="34" charset="0"/>
                <a:cs typeface="Arial" panose="020B0604020202020204" pitchFamily="34" charset="0"/>
              </a:rPr>
              <a:t> </a:t>
            </a:r>
            <a:r>
              <a:rPr sz="3935" spc="127" dirty="0">
                <a:latin typeface="Arial" panose="020B0604020202020204" pitchFamily="34" charset="0"/>
                <a:cs typeface="Arial" panose="020B0604020202020204" pitchFamily="34" charset="0"/>
              </a:rPr>
              <a:t>weekends</a:t>
            </a:r>
            <a:endParaRPr sz="3935" dirty="0">
              <a:latin typeface="Arial" panose="020B0604020202020204" pitchFamily="34" charset="0"/>
              <a:cs typeface="Arial" panose="020B0604020202020204" pitchFamily="34" charset="0"/>
            </a:endParaRPr>
          </a:p>
          <a:p>
            <a:pPr marL="975228" indent="-725376">
              <a:spcBef>
                <a:spcPts val="241"/>
              </a:spcBef>
              <a:buFont typeface="Arial"/>
              <a:buChar char="•"/>
              <a:tabLst>
                <a:tab pos="975228" algn="l"/>
              </a:tabLst>
            </a:pPr>
            <a:r>
              <a:rPr sz="3935" spc="-749" dirty="0">
                <a:latin typeface="Arial" panose="020B0604020202020204" pitchFamily="34" charset="0"/>
                <a:cs typeface="Arial" panose="020B0604020202020204" pitchFamily="34" charset="0"/>
              </a:rPr>
              <a:t>1</a:t>
            </a:r>
            <a:r>
              <a:rPr sz="3935" spc="-63" dirty="0">
                <a:latin typeface="Arial" panose="020B0604020202020204" pitchFamily="34" charset="0"/>
                <a:cs typeface="Arial" panose="020B0604020202020204" pitchFamily="34" charset="0"/>
              </a:rPr>
              <a:t> </a:t>
            </a:r>
            <a:r>
              <a:rPr sz="3935" dirty="0">
                <a:latin typeface="Arial" panose="020B0604020202020204" pitchFamily="34" charset="0"/>
                <a:cs typeface="Arial" panose="020B0604020202020204" pitchFamily="34" charset="0"/>
              </a:rPr>
              <a:t>peak</a:t>
            </a:r>
            <a:r>
              <a:rPr sz="3935" spc="127" dirty="0">
                <a:latin typeface="Arial" panose="020B0604020202020204" pitchFamily="34" charset="0"/>
                <a:cs typeface="Arial" panose="020B0604020202020204" pitchFamily="34" charset="0"/>
              </a:rPr>
              <a:t> </a:t>
            </a:r>
            <a:r>
              <a:rPr sz="3935" spc="-25" dirty="0">
                <a:latin typeface="Arial" panose="020B0604020202020204" pitchFamily="34" charset="0"/>
                <a:cs typeface="Arial" panose="020B0604020202020204" pitchFamily="34" charset="0"/>
              </a:rPr>
              <a:t>vehicle</a:t>
            </a:r>
            <a:endParaRPr sz="3935" dirty="0">
              <a:latin typeface="Arial" panose="020B0604020202020204" pitchFamily="34" charset="0"/>
              <a:cs typeface="Arial" panose="020B0604020202020204" pitchFamily="34" charset="0"/>
            </a:endParaRPr>
          </a:p>
        </p:txBody>
      </p:sp>
      <p:sp>
        <p:nvSpPr>
          <p:cNvPr id="15" name="object 15"/>
          <p:cNvSpPr/>
          <p:nvPr/>
        </p:nvSpPr>
        <p:spPr>
          <a:xfrm>
            <a:off x="17153023" y="3070929"/>
            <a:ext cx="4328013" cy="1186373"/>
          </a:xfrm>
          <a:custGeom>
            <a:avLst/>
            <a:gdLst/>
            <a:ahLst/>
            <a:cxnLst/>
            <a:rect l="l" t="t" r="r" b="b"/>
            <a:pathLst>
              <a:path w="1704975" h="467359">
                <a:moveTo>
                  <a:pt x="1627124" y="0"/>
                </a:moveTo>
                <a:lnTo>
                  <a:pt x="77851" y="0"/>
                </a:lnTo>
                <a:lnTo>
                  <a:pt x="47523" y="6127"/>
                </a:lnTo>
                <a:lnTo>
                  <a:pt x="22780" y="22828"/>
                </a:lnTo>
                <a:lnTo>
                  <a:pt x="6109" y="47577"/>
                </a:lnTo>
                <a:lnTo>
                  <a:pt x="0" y="77850"/>
                </a:lnTo>
                <a:lnTo>
                  <a:pt x="0" y="389381"/>
                </a:lnTo>
                <a:lnTo>
                  <a:pt x="6109" y="419655"/>
                </a:lnTo>
                <a:lnTo>
                  <a:pt x="22780" y="444404"/>
                </a:lnTo>
                <a:lnTo>
                  <a:pt x="47523" y="461105"/>
                </a:lnTo>
                <a:lnTo>
                  <a:pt x="77851" y="467232"/>
                </a:lnTo>
                <a:lnTo>
                  <a:pt x="1627124" y="467232"/>
                </a:lnTo>
                <a:lnTo>
                  <a:pt x="1657451" y="461105"/>
                </a:lnTo>
                <a:lnTo>
                  <a:pt x="1682194" y="444404"/>
                </a:lnTo>
                <a:lnTo>
                  <a:pt x="1698865" y="419655"/>
                </a:lnTo>
                <a:lnTo>
                  <a:pt x="1704975" y="389381"/>
                </a:lnTo>
                <a:lnTo>
                  <a:pt x="1704975" y="77850"/>
                </a:lnTo>
                <a:lnTo>
                  <a:pt x="1698865" y="47577"/>
                </a:lnTo>
                <a:lnTo>
                  <a:pt x="1682194" y="22828"/>
                </a:lnTo>
                <a:lnTo>
                  <a:pt x="1657451" y="6127"/>
                </a:lnTo>
                <a:lnTo>
                  <a:pt x="1627124" y="0"/>
                </a:lnTo>
                <a:close/>
              </a:path>
            </a:pathLst>
          </a:custGeom>
          <a:solidFill>
            <a:srgbClr val="DC6B2F"/>
          </a:solidFill>
        </p:spPr>
        <p:txBody>
          <a:bodyPr wrap="square" lIns="0" tIns="0" rIns="0" bIns="0" rtlCol="0"/>
          <a:lstStyle/>
          <a:p>
            <a:endParaRPr dirty="0"/>
          </a:p>
        </p:txBody>
      </p:sp>
      <p:sp>
        <p:nvSpPr>
          <p:cNvPr id="16" name="object 16"/>
          <p:cNvSpPr txBox="1"/>
          <p:nvPr/>
        </p:nvSpPr>
        <p:spPr>
          <a:xfrm>
            <a:off x="17760837" y="3260661"/>
            <a:ext cx="3438232" cy="737322"/>
          </a:xfrm>
          <a:prstGeom prst="rect">
            <a:avLst/>
          </a:prstGeom>
        </p:spPr>
        <p:txBody>
          <a:bodyPr vert="horz" wrap="square" lIns="0" tIns="33850" rIns="0" bIns="0" rtlCol="0">
            <a:spAutoFit/>
          </a:bodyPr>
          <a:lstStyle/>
          <a:p>
            <a:pPr marL="32239">
              <a:spcBef>
                <a:spcPts val="267"/>
              </a:spcBef>
            </a:pPr>
            <a:r>
              <a:rPr sz="4569" b="1" spc="114" dirty="0">
                <a:solidFill>
                  <a:srgbClr val="FFFFFF"/>
                </a:solidFill>
                <a:latin typeface="Arial" panose="020B0604020202020204" pitchFamily="34" charset="0"/>
                <a:cs typeface="Arial" panose="020B0604020202020204" pitchFamily="34" charset="0"/>
              </a:rPr>
              <a:t>Description</a:t>
            </a:r>
            <a:endParaRPr sz="4569" b="1" dirty="0">
              <a:latin typeface="Arial" panose="020B0604020202020204" pitchFamily="34" charset="0"/>
              <a:cs typeface="Arial" panose="020B0604020202020204" pitchFamily="34" charset="0"/>
            </a:endParaRPr>
          </a:p>
        </p:txBody>
      </p:sp>
      <p:pic>
        <p:nvPicPr>
          <p:cNvPr id="19" name="object 19"/>
          <p:cNvPicPr/>
          <p:nvPr/>
        </p:nvPicPr>
        <p:blipFill>
          <a:blip r:embed="rId3" cstate="print"/>
          <a:stretch>
            <a:fillRect/>
          </a:stretch>
        </p:blipFill>
        <p:spPr>
          <a:xfrm>
            <a:off x="6034495" y="4293161"/>
            <a:ext cx="8656027" cy="7260421"/>
          </a:xfrm>
          <a:prstGeom prst="rect">
            <a:avLst/>
          </a:prstGeom>
        </p:spPr>
      </p:pic>
      <p:pic>
        <p:nvPicPr>
          <p:cNvPr id="22" name="object 22"/>
          <p:cNvPicPr/>
          <p:nvPr/>
        </p:nvPicPr>
        <p:blipFill>
          <a:blip r:embed="rId4" cstate="print"/>
          <a:stretch>
            <a:fillRect/>
          </a:stretch>
        </p:blipFill>
        <p:spPr>
          <a:xfrm>
            <a:off x="6021432" y="11987707"/>
            <a:ext cx="8656027" cy="7284603"/>
          </a:xfrm>
          <a:prstGeom prst="rect">
            <a:avLst/>
          </a:prstGeom>
        </p:spPr>
      </p:pic>
      <p:pic>
        <p:nvPicPr>
          <p:cNvPr id="23" name="Picture 22">
            <a:extLst>
              <a:ext uri="{FF2B5EF4-FFF2-40B4-BE49-F238E27FC236}">
                <a16:creationId xmlns:a16="http://schemas.microsoft.com/office/drawing/2014/main" id="{41E9FD5A-AE6A-1E29-B7DB-81E332287D93}"/>
              </a:ext>
            </a:extLst>
          </p:cNvPr>
          <p:cNvPicPr>
            <a:picLocks noChangeAspect="1"/>
          </p:cNvPicPr>
          <p:nvPr/>
        </p:nvPicPr>
        <p:blipFill>
          <a:blip r:embed="rId5" cstate="print">
            <a:extLst>
              <a:ext uri="{28A0092B-C50C-407E-A947-70E740481C1C}">
                <a14:useLocalDpi xmlns:a14="http://schemas.microsoft.com/office/drawing/2010/main" val="0"/>
              </a:ext>
            </a:extLst>
          </a:blip>
          <a:srcRect l="44734" r="7552"/>
          <a:stretch>
            <a:fillRect/>
          </a:stretch>
        </p:blipFill>
        <p:spPr>
          <a:xfrm rot="10800000">
            <a:off x="11206" y="-229153"/>
            <a:ext cx="25565100" cy="3418295"/>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ctrTitle"/>
          </p:nvPr>
        </p:nvSpPr>
        <p:spPr>
          <a:xfrm>
            <a:off x="2334251" y="4160916"/>
            <a:ext cx="20934698" cy="2145459"/>
          </a:xfrm>
          <a:prstGeom prst="rect">
            <a:avLst/>
          </a:prstGeom>
        </p:spPr>
        <p:txBody>
          <a:bodyPr vert="horz" wrap="square" lIns="0" tIns="41910" rIns="0" bIns="0" rtlCol="0">
            <a:spAutoFit/>
          </a:bodyPr>
          <a:lstStyle/>
          <a:p>
            <a:pPr marL="32239" algn="ctr">
              <a:lnSpc>
                <a:spcPts val="9418"/>
              </a:lnSpc>
              <a:spcBef>
                <a:spcPts val="330"/>
              </a:spcBef>
            </a:pPr>
            <a:r>
              <a:rPr sz="8123" spc="152" dirty="0">
                <a:latin typeface="Arial" panose="020B0604020202020204" pitchFamily="34" charset="0"/>
                <a:cs typeface="Arial" panose="020B0604020202020204" pitchFamily="34" charset="0"/>
              </a:rPr>
              <a:t>Option</a:t>
            </a:r>
            <a:r>
              <a:rPr sz="8123" spc="-152" dirty="0">
                <a:latin typeface="Arial" panose="020B0604020202020204" pitchFamily="34" charset="0"/>
                <a:cs typeface="Arial" panose="020B0604020202020204" pitchFamily="34" charset="0"/>
              </a:rPr>
              <a:t> </a:t>
            </a:r>
            <a:r>
              <a:rPr sz="8123" spc="127" dirty="0">
                <a:latin typeface="Arial" panose="020B0604020202020204" pitchFamily="34" charset="0"/>
                <a:cs typeface="Arial" panose="020B0604020202020204" pitchFamily="34" charset="0"/>
              </a:rPr>
              <a:t>2</a:t>
            </a:r>
            <a:r>
              <a:rPr sz="8123" spc="-38" dirty="0">
                <a:latin typeface="Arial" panose="020B0604020202020204" pitchFamily="34" charset="0"/>
                <a:cs typeface="Arial" panose="020B0604020202020204" pitchFamily="34" charset="0"/>
              </a:rPr>
              <a:t> </a:t>
            </a:r>
            <a:r>
              <a:rPr sz="8123" spc="254" dirty="0">
                <a:latin typeface="Arial" panose="020B0604020202020204" pitchFamily="34" charset="0"/>
                <a:cs typeface="Arial" panose="020B0604020202020204" pitchFamily="34" charset="0"/>
              </a:rPr>
              <a:t>Route</a:t>
            </a:r>
            <a:r>
              <a:rPr sz="8123" spc="-127" dirty="0">
                <a:latin typeface="Arial" panose="020B0604020202020204" pitchFamily="34" charset="0"/>
                <a:cs typeface="Arial" panose="020B0604020202020204" pitchFamily="34" charset="0"/>
              </a:rPr>
              <a:t> </a:t>
            </a:r>
            <a:r>
              <a:rPr sz="8123" spc="267" dirty="0">
                <a:latin typeface="Arial" panose="020B0604020202020204" pitchFamily="34" charset="0"/>
                <a:cs typeface="Arial" panose="020B0604020202020204" pitchFamily="34" charset="0"/>
              </a:rPr>
              <a:t>Realignment</a:t>
            </a:r>
            <a:endParaRPr sz="8123" dirty="0">
              <a:latin typeface="Arial" panose="020B0604020202020204" pitchFamily="34" charset="0"/>
              <a:cs typeface="Arial" panose="020B0604020202020204" pitchFamily="34" charset="0"/>
            </a:endParaRPr>
          </a:p>
          <a:p>
            <a:pPr marL="32239" algn="ctr">
              <a:lnSpc>
                <a:spcPts val="6981"/>
              </a:lnSpc>
            </a:pPr>
            <a:r>
              <a:rPr sz="6092" dirty="0">
                <a:latin typeface="Arial" panose="020B0604020202020204" pitchFamily="34" charset="0"/>
                <a:cs typeface="Arial" panose="020B0604020202020204" pitchFamily="34" charset="0"/>
              </a:rPr>
              <a:t>Population/Jobs</a:t>
            </a:r>
            <a:r>
              <a:rPr sz="6092" spc="102" dirty="0">
                <a:latin typeface="Arial" panose="020B0604020202020204" pitchFamily="34" charset="0"/>
                <a:cs typeface="Arial" panose="020B0604020202020204" pitchFamily="34" charset="0"/>
              </a:rPr>
              <a:t> </a:t>
            </a:r>
            <a:r>
              <a:rPr sz="6092" spc="368" dirty="0">
                <a:latin typeface="Arial" panose="020B0604020202020204" pitchFamily="34" charset="0"/>
                <a:cs typeface="Arial" panose="020B0604020202020204" pitchFamily="34" charset="0"/>
              </a:rPr>
              <a:t>within</a:t>
            </a:r>
            <a:r>
              <a:rPr sz="6092" spc="89" dirty="0">
                <a:latin typeface="Arial" panose="020B0604020202020204" pitchFamily="34" charset="0"/>
                <a:cs typeface="Arial" panose="020B0604020202020204" pitchFamily="34" charset="0"/>
              </a:rPr>
              <a:t> </a:t>
            </a:r>
            <a:r>
              <a:rPr sz="6092" spc="685" dirty="0">
                <a:latin typeface="Arial" panose="020B0604020202020204" pitchFamily="34" charset="0"/>
                <a:cs typeface="Arial" panose="020B0604020202020204" pitchFamily="34" charset="0"/>
              </a:rPr>
              <a:t>400m</a:t>
            </a:r>
            <a:r>
              <a:rPr sz="6092" spc="51" dirty="0">
                <a:latin typeface="Arial" panose="020B0604020202020204" pitchFamily="34" charset="0"/>
                <a:cs typeface="Arial" panose="020B0604020202020204" pitchFamily="34" charset="0"/>
              </a:rPr>
              <a:t> </a:t>
            </a:r>
            <a:r>
              <a:rPr sz="6092" dirty="0">
                <a:latin typeface="Arial" panose="020B0604020202020204" pitchFamily="34" charset="0"/>
                <a:cs typeface="Arial" panose="020B0604020202020204" pitchFamily="34" charset="0"/>
              </a:rPr>
              <a:t>(5 </a:t>
            </a:r>
            <a:r>
              <a:rPr sz="6092" spc="546" dirty="0">
                <a:latin typeface="Arial" panose="020B0604020202020204" pitchFamily="34" charset="0"/>
                <a:cs typeface="Arial" panose="020B0604020202020204" pitchFamily="34" charset="0"/>
              </a:rPr>
              <a:t>min</a:t>
            </a:r>
            <a:r>
              <a:rPr sz="6092" spc="114" dirty="0">
                <a:latin typeface="Arial" panose="020B0604020202020204" pitchFamily="34" charset="0"/>
                <a:cs typeface="Arial" panose="020B0604020202020204" pitchFamily="34" charset="0"/>
              </a:rPr>
              <a:t> </a:t>
            </a:r>
            <a:r>
              <a:rPr sz="6092" dirty="0">
                <a:latin typeface="Arial" panose="020B0604020202020204" pitchFamily="34" charset="0"/>
                <a:cs typeface="Arial" panose="020B0604020202020204" pitchFamily="34" charset="0"/>
              </a:rPr>
              <a:t>walk)</a:t>
            </a:r>
            <a:r>
              <a:rPr sz="6092" spc="-89" dirty="0">
                <a:latin typeface="Arial" panose="020B0604020202020204" pitchFamily="34" charset="0"/>
                <a:cs typeface="Arial" panose="020B0604020202020204" pitchFamily="34" charset="0"/>
              </a:rPr>
              <a:t> </a:t>
            </a:r>
            <a:r>
              <a:rPr sz="6092" dirty="0">
                <a:latin typeface="Arial" panose="020B0604020202020204" pitchFamily="34" charset="0"/>
                <a:cs typeface="Arial" panose="020B0604020202020204" pitchFamily="34" charset="0"/>
              </a:rPr>
              <a:t>of</a:t>
            </a:r>
            <a:r>
              <a:rPr sz="6092" spc="279" dirty="0">
                <a:latin typeface="Arial" panose="020B0604020202020204" pitchFamily="34" charset="0"/>
                <a:cs typeface="Arial" panose="020B0604020202020204" pitchFamily="34" charset="0"/>
              </a:rPr>
              <a:t> </a:t>
            </a:r>
            <a:r>
              <a:rPr sz="6092" spc="267" dirty="0">
                <a:latin typeface="Arial" panose="020B0604020202020204" pitchFamily="34" charset="0"/>
                <a:cs typeface="Arial" panose="020B0604020202020204" pitchFamily="34" charset="0"/>
              </a:rPr>
              <a:t>bus</a:t>
            </a:r>
            <a:r>
              <a:rPr sz="6092" spc="114" dirty="0">
                <a:latin typeface="Arial" panose="020B0604020202020204" pitchFamily="34" charset="0"/>
                <a:cs typeface="Arial" panose="020B0604020202020204" pitchFamily="34" charset="0"/>
              </a:rPr>
              <a:t> </a:t>
            </a:r>
            <a:r>
              <a:rPr sz="6092" spc="216" dirty="0">
                <a:latin typeface="Arial" panose="020B0604020202020204" pitchFamily="34" charset="0"/>
                <a:cs typeface="Arial" panose="020B0604020202020204" pitchFamily="34" charset="0"/>
              </a:rPr>
              <a:t>stops</a:t>
            </a:r>
            <a:endParaRPr sz="6092" dirty="0">
              <a:latin typeface="Arial" panose="020B0604020202020204" pitchFamily="34" charset="0"/>
              <a:cs typeface="Arial" panose="020B0604020202020204" pitchFamily="34" charset="0"/>
            </a:endParaRPr>
          </a:p>
        </p:txBody>
      </p:sp>
      <p:grpSp>
        <p:nvGrpSpPr>
          <p:cNvPr id="3" name="object 3"/>
          <p:cNvGrpSpPr/>
          <p:nvPr/>
        </p:nvGrpSpPr>
        <p:grpSpPr>
          <a:xfrm>
            <a:off x="1052466" y="7070056"/>
            <a:ext cx="11895992" cy="9461712"/>
            <a:chOff x="-42469" y="2649598"/>
            <a:chExt cx="4686300" cy="3727341"/>
          </a:xfrm>
        </p:grpSpPr>
        <p:pic>
          <p:nvPicPr>
            <p:cNvPr id="5" name="object 5"/>
            <p:cNvPicPr/>
            <p:nvPr/>
          </p:nvPicPr>
          <p:blipFill>
            <a:blip r:embed="rId2" cstate="print"/>
            <a:stretch>
              <a:fillRect/>
            </a:stretch>
          </p:blipFill>
          <p:spPr>
            <a:xfrm>
              <a:off x="-42469" y="3021091"/>
              <a:ext cx="4686300" cy="3355848"/>
            </a:xfrm>
            <a:prstGeom prst="rect">
              <a:avLst/>
            </a:prstGeom>
          </p:spPr>
        </p:pic>
        <p:sp>
          <p:nvSpPr>
            <p:cNvPr id="8" name="object 8"/>
            <p:cNvSpPr/>
            <p:nvPr/>
          </p:nvSpPr>
          <p:spPr>
            <a:xfrm>
              <a:off x="1277372" y="2649598"/>
              <a:ext cx="1809750" cy="372110"/>
            </a:xfrm>
            <a:custGeom>
              <a:avLst/>
              <a:gdLst/>
              <a:ahLst/>
              <a:cxnLst/>
              <a:rect l="l" t="t" r="r" b="b"/>
              <a:pathLst>
                <a:path w="1809750" h="372110">
                  <a:moveTo>
                    <a:pt x="1747774" y="0"/>
                  </a:moveTo>
                  <a:lnTo>
                    <a:pt x="61976" y="0"/>
                  </a:lnTo>
                  <a:lnTo>
                    <a:pt x="37826" y="4861"/>
                  </a:lnTo>
                  <a:lnTo>
                    <a:pt x="18129" y="18129"/>
                  </a:lnTo>
                  <a:lnTo>
                    <a:pt x="4861" y="37826"/>
                  </a:lnTo>
                  <a:lnTo>
                    <a:pt x="0" y="61975"/>
                  </a:lnTo>
                  <a:lnTo>
                    <a:pt x="0" y="309879"/>
                  </a:lnTo>
                  <a:lnTo>
                    <a:pt x="4861" y="333976"/>
                  </a:lnTo>
                  <a:lnTo>
                    <a:pt x="18129" y="353679"/>
                  </a:lnTo>
                  <a:lnTo>
                    <a:pt x="37826" y="366976"/>
                  </a:lnTo>
                  <a:lnTo>
                    <a:pt x="61976" y="371855"/>
                  </a:lnTo>
                  <a:lnTo>
                    <a:pt x="1747774" y="371855"/>
                  </a:lnTo>
                  <a:lnTo>
                    <a:pt x="1771923" y="366976"/>
                  </a:lnTo>
                  <a:lnTo>
                    <a:pt x="1791620" y="353679"/>
                  </a:lnTo>
                  <a:lnTo>
                    <a:pt x="1804888" y="333976"/>
                  </a:lnTo>
                  <a:lnTo>
                    <a:pt x="1809750" y="309879"/>
                  </a:lnTo>
                  <a:lnTo>
                    <a:pt x="1809750" y="61975"/>
                  </a:lnTo>
                  <a:lnTo>
                    <a:pt x="1804888" y="37826"/>
                  </a:lnTo>
                  <a:lnTo>
                    <a:pt x="1791620" y="18129"/>
                  </a:lnTo>
                  <a:lnTo>
                    <a:pt x="1771923" y="4861"/>
                  </a:lnTo>
                  <a:lnTo>
                    <a:pt x="1747774" y="0"/>
                  </a:lnTo>
                  <a:close/>
                </a:path>
              </a:pathLst>
            </a:custGeom>
            <a:solidFill>
              <a:srgbClr val="DC6B2F"/>
            </a:solidFill>
          </p:spPr>
          <p:txBody>
            <a:bodyPr wrap="square" lIns="0" tIns="0" rIns="0" bIns="0" rtlCol="0"/>
            <a:lstStyle/>
            <a:p>
              <a:endParaRPr dirty="0"/>
            </a:p>
          </p:txBody>
        </p:sp>
      </p:grpSp>
      <p:sp>
        <p:nvSpPr>
          <p:cNvPr id="12" name="object 12"/>
          <p:cNvSpPr txBox="1"/>
          <p:nvPr/>
        </p:nvSpPr>
        <p:spPr>
          <a:xfrm>
            <a:off x="5376436" y="7070056"/>
            <a:ext cx="3234164" cy="821996"/>
          </a:xfrm>
          <a:prstGeom prst="rect">
            <a:avLst/>
          </a:prstGeom>
        </p:spPr>
        <p:txBody>
          <a:bodyPr vert="horz" wrap="square" lIns="0" tIns="40298" rIns="0" bIns="0" rtlCol="0">
            <a:spAutoFit/>
          </a:bodyPr>
          <a:lstStyle/>
          <a:p>
            <a:pPr marL="32239">
              <a:spcBef>
                <a:spcPts val="317"/>
              </a:spcBef>
            </a:pPr>
            <a:r>
              <a:rPr sz="5077" b="1" spc="317" dirty="0">
                <a:solidFill>
                  <a:srgbClr val="FFFFFF"/>
                </a:solidFill>
                <a:latin typeface="Arial" panose="020B0604020202020204" pitchFamily="34" charset="0"/>
                <a:cs typeface="Arial" panose="020B0604020202020204" pitchFamily="34" charset="0"/>
              </a:rPr>
              <a:t>Existing</a:t>
            </a:r>
            <a:endParaRPr sz="5077" b="1" dirty="0">
              <a:latin typeface="Arial" panose="020B0604020202020204" pitchFamily="34" charset="0"/>
              <a:cs typeface="Arial" panose="020B0604020202020204" pitchFamily="34" charset="0"/>
            </a:endParaRPr>
          </a:p>
        </p:txBody>
      </p:sp>
      <p:pic>
        <p:nvPicPr>
          <p:cNvPr id="13" name="Picture 12">
            <a:extLst>
              <a:ext uri="{FF2B5EF4-FFF2-40B4-BE49-F238E27FC236}">
                <a16:creationId xmlns:a16="http://schemas.microsoft.com/office/drawing/2014/main" id="{CBDF0A8E-339D-0153-7875-56D424B50E73}"/>
              </a:ext>
            </a:extLst>
          </p:cNvPr>
          <p:cNvPicPr>
            <a:picLocks noChangeAspect="1"/>
          </p:cNvPicPr>
          <p:nvPr/>
        </p:nvPicPr>
        <p:blipFill>
          <a:blip r:embed="rId3" cstate="print">
            <a:extLst>
              <a:ext uri="{28A0092B-C50C-407E-A947-70E740481C1C}">
                <a14:useLocalDpi xmlns:a14="http://schemas.microsoft.com/office/drawing/2010/main" val="0"/>
              </a:ext>
            </a:extLst>
          </a:blip>
          <a:srcRect l="44734" r="7552"/>
          <a:stretch>
            <a:fillRect/>
          </a:stretch>
        </p:blipFill>
        <p:spPr>
          <a:xfrm rot="10800000">
            <a:off x="19050" y="-17929"/>
            <a:ext cx="25565100" cy="3418295"/>
          </a:xfrm>
          <a:prstGeom prst="rect">
            <a:avLst/>
          </a:prstGeom>
        </p:spPr>
      </p:pic>
      <p:sp>
        <p:nvSpPr>
          <p:cNvPr id="4" name="Rectangle 3">
            <a:extLst>
              <a:ext uri="{FF2B5EF4-FFF2-40B4-BE49-F238E27FC236}">
                <a16:creationId xmlns:a16="http://schemas.microsoft.com/office/drawing/2014/main" id="{F1B66DF8-A722-9276-1959-7D30BB476648}"/>
              </a:ext>
            </a:extLst>
          </p:cNvPr>
          <p:cNvSpPr/>
          <p:nvPr/>
        </p:nvSpPr>
        <p:spPr>
          <a:xfrm>
            <a:off x="23774400" y="18364200"/>
            <a:ext cx="1809750" cy="15240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a:extLst>
              <a:ext uri="{FF2B5EF4-FFF2-40B4-BE49-F238E27FC236}">
                <a16:creationId xmlns:a16="http://schemas.microsoft.com/office/drawing/2014/main" id="{882BDC7F-EC06-0ACB-B936-E8652CBAECB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182600" y="7560056"/>
            <a:ext cx="10591800" cy="8916083"/>
          </a:xfrm>
          <a:prstGeom prst="rect">
            <a:avLst/>
          </a:prstGeom>
          <a:noFill/>
          <a:extLst>
            <a:ext uri="{909E8E84-426E-40DD-AFC4-6F175D3DCCD1}">
              <a14:hiddenFill xmlns:a14="http://schemas.microsoft.com/office/drawing/2010/main">
                <a:solidFill>
                  <a:srgbClr val="FFFFFF"/>
                </a:solidFill>
              </a14:hiddenFill>
            </a:ext>
          </a:extLst>
        </p:spPr>
      </p:pic>
      <p:sp>
        <p:nvSpPr>
          <p:cNvPr id="6" name="object 8">
            <a:extLst>
              <a:ext uri="{FF2B5EF4-FFF2-40B4-BE49-F238E27FC236}">
                <a16:creationId xmlns:a16="http://schemas.microsoft.com/office/drawing/2014/main" id="{270FA05F-DC84-B685-2869-9E049FEA9A4E}"/>
              </a:ext>
            </a:extLst>
          </p:cNvPr>
          <p:cNvSpPr/>
          <p:nvPr/>
        </p:nvSpPr>
        <p:spPr>
          <a:xfrm>
            <a:off x="15283000" y="7068490"/>
            <a:ext cx="4593981" cy="944587"/>
          </a:xfrm>
          <a:custGeom>
            <a:avLst/>
            <a:gdLst/>
            <a:ahLst/>
            <a:cxnLst/>
            <a:rect l="l" t="t" r="r" b="b"/>
            <a:pathLst>
              <a:path w="1809750" h="372110">
                <a:moveTo>
                  <a:pt x="1747774" y="0"/>
                </a:moveTo>
                <a:lnTo>
                  <a:pt x="61976" y="0"/>
                </a:lnTo>
                <a:lnTo>
                  <a:pt x="37826" y="4861"/>
                </a:lnTo>
                <a:lnTo>
                  <a:pt x="18129" y="18129"/>
                </a:lnTo>
                <a:lnTo>
                  <a:pt x="4861" y="37826"/>
                </a:lnTo>
                <a:lnTo>
                  <a:pt x="0" y="61975"/>
                </a:lnTo>
                <a:lnTo>
                  <a:pt x="0" y="309879"/>
                </a:lnTo>
                <a:lnTo>
                  <a:pt x="4861" y="333976"/>
                </a:lnTo>
                <a:lnTo>
                  <a:pt x="18129" y="353679"/>
                </a:lnTo>
                <a:lnTo>
                  <a:pt x="37826" y="366976"/>
                </a:lnTo>
                <a:lnTo>
                  <a:pt x="61976" y="371855"/>
                </a:lnTo>
                <a:lnTo>
                  <a:pt x="1747774" y="371855"/>
                </a:lnTo>
                <a:lnTo>
                  <a:pt x="1771923" y="366976"/>
                </a:lnTo>
                <a:lnTo>
                  <a:pt x="1791620" y="353679"/>
                </a:lnTo>
                <a:lnTo>
                  <a:pt x="1804888" y="333976"/>
                </a:lnTo>
                <a:lnTo>
                  <a:pt x="1809750" y="309879"/>
                </a:lnTo>
                <a:lnTo>
                  <a:pt x="1809750" y="61975"/>
                </a:lnTo>
                <a:lnTo>
                  <a:pt x="1804888" y="37826"/>
                </a:lnTo>
                <a:lnTo>
                  <a:pt x="1791620" y="18129"/>
                </a:lnTo>
                <a:lnTo>
                  <a:pt x="1771923" y="4861"/>
                </a:lnTo>
                <a:lnTo>
                  <a:pt x="1747774" y="0"/>
                </a:lnTo>
                <a:close/>
              </a:path>
            </a:pathLst>
          </a:custGeom>
          <a:solidFill>
            <a:srgbClr val="DC6B2F"/>
          </a:solidFill>
        </p:spPr>
        <p:txBody>
          <a:bodyPr wrap="square" lIns="0" tIns="0" rIns="0" bIns="0" rtlCol="0"/>
          <a:lstStyle/>
          <a:p>
            <a:endParaRPr dirty="0"/>
          </a:p>
        </p:txBody>
      </p:sp>
      <p:sp>
        <p:nvSpPr>
          <p:cNvPr id="7" name="object 12">
            <a:extLst>
              <a:ext uri="{FF2B5EF4-FFF2-40B4-BE49-F238E27FC236}">
                <a16:creationId xmlns:a16="http://schemas.microsoft.com/office/drawing/2014/main" id="{8E06D253-D20C-2DB0-442F-F42ADDD8B2FE}"/>
              </a:ext>
            </a:extLst>
          </p:cNvPr>
          <p:cNvSpPr txBox="1"/>
          <p:nvPr/>
        </p:nvSpPr>
        <p:spPr>
          <a:xfrm>
            <a:off x="16154400" y="7129785"/>
            <a:ext cx="3257525" cy="821996"/>
          </a:xfrm>
          <a:prstGeom prst="rect">
            <a:avLst/>
          </a:prstGeom>
        </p:spPr>
        <p:txBody>
          <a:bodyPr vert="horz" wrap="square" lIns="0" tIns="40298" rIns="0" bIns="0" rtlCol="0">
            <a:spAutoFit/>
          </a:bodyPr>
          <a:lstStyle/>
          <a:p>
            <a:pPr marL="32239">
              <a:spcBef>
                <a:spcPts val="317"/>
              </a:spcBef>
            </a:pPr>
            <a:r>
              <a:rPr lang="en-US" sz="5077" b="1" dirty="0">
                <a:solidFill>
                  <a:srgbClr val="FFFFFF"/>
                </a:solidFill>
                <a:latin typeface="Arial" panose="020B0604020202020204" pitchFamily="34" charset="0"/>
                <a:cs typeface="Arial" panose="020B0604020202020204" pitchFamily="34" charset="0"/>
              </a:rPr>
              <a:t>Proposed</a:t>
            </a:r>
            <a:endParaRPr sz="5077" b="1" dirty="0">
              <a:latin typeface="Arial" panose="020B0604020202020204" pitchFamily="34" charset="0"/>
              <a:cs typeface="Arial" panose="020B0604020202020204" pitchFamily="34" charset="0"/>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7" name="object 7"/>
          <p:cNvGrpSpPr/>
          <p:nvPr/>
        </p:nvGrpSpPr>
        <p:grpSpPr>
          <a:xfrm>
            <a:off x="1759928" y="6897256"/>
            <a:ext cx="12113602" cy="8930054"/>
            <a:chOff x="685800" y="2717101"/>
            <a:chExt cx="4772025" cy="3517900"/>
          </a:xfrm>
        </p:grpSpPr>
        <p:pic>
          <p:nvPicPr>
            <p:cNvPr id="8" name="object 8"/>
            <p:cNvPicPr/>
            <p:nvPr/>
          </p:nvPicPr>
          <p:blipFill>
            <a:blip r:embed="rId2" cstate="print"/>
            <a:stretch>
              <a:fillRect/>
            </a:stretch>
          </p:blipFill>
          <p:spPr>
            <a:xfrm>
              <a:off x="695325" y="2726690"/>
              <a:ext cx="4752975" cy="3498850"/>
            </a:xfrm>
            <a:prstGeom prst="rect">
              <a:avLst/>
            </a:prstGeom>
          </p:spPr>
        </p:pic>
        <p:sp>
          <p:nvSpPr>
            <p:cNvPr id="9" name="object 9"/>
            <p:cNvSpPr/>
            <p:nvPr/>
          </p:nvSpPr>
          <p:spPr>
            <a:xfrm>
              <a:off x="690562" y="2721864"/>
              <a:ext cx="4762500" cy="3508375"/>
            </a:xfrm>
            <a:custGeom>
              <a:avLst/>
              <a:gdLst/>
              <a:ahLst/>
              <a:cxnLst/>
              <a:rect l="l" t="t" r="r" b="b"/>
              <a:pathLst>
                <a:path w="4762500" h="3508375">
                  <a:moveTo>
                    <a:pt x="0" y="3508375"/>
                  </a:moveTo>
                  <a:lnTo>
                    <a:pt x="4762500" y="3508375"/>
                  </a:lnTo>
                  <a:lnTo>
                    <a:pt x="4762500" y="0"/>
                  </a:lnTo>
                  <a:lnTo>
                    <a:pt x="0" y="0"/>
                  </a:lnTo>
                  <a:lnTo>
                    <a:pt x="0" y="3508375"/>
                  </a:lnTo>
                  <a:close/>
                </a:path>
              </a:pathLst>
            </a:custGeom>
            <a:ln w="9525">
              <a:solidFill>
                <a:srgbClr val="000000"/>
              </a:solidFill>
            </a:ln>
          </p:spPr>
          <p:txBody>
            <a:bodyPr wrap="square" lIns="0" tIns="0" rIns="0" bIns="0" rtlCol="0"/>
            <a:lstStyle/>
            <a:p>
              <a:endParaRPr/>
            </a:p>
          </p:txBody>
        </p:sp>
        <p:pic>
          <p:nvPicPr>
            <p:cNvPr id="10" name="object 10"/>
            <p:cNvPicPr/>
            <p:nvPr/>
          </p:nvPicPr>
          <p:blipFill>
            <a:blip r:embed="rId3" cstate="print"/>
            <a:stretch>
              <a:fillRect/>
            </a:stretch>
          </p:blipFill>
          <p:spPr>
            <a:xfrm>
              <a:off x="4524375" y="5415178"/>
              <a:ext cx="923925" cy="800836"/>
            </a:xfrm>
            <a:prstGeom prst="rect">
              <a:avLst/>
            </a:prstGeom>
          </p:spPr>
        </p:pic>
      </p:grpSp>
      <p:pic>
        <p:nvPicPr>
          <p:cNvPr id="11" name="Picture 10">
            <a:extLst>
              <a:ext uri="{FF2B5EF4-FFF2-40B4-BE49-F238E27FC236}">
                <a16:creationId xmlns:a16="http://schemas.microsoft.com/office/drawing/2014/main" id="{42B7274B-E9A4-249A-CAAF-0A93DD3294A3}"/>
              </a:ext>
            </a:extLst>
          </p:cNvPr>
          <p:cNvPicPr>
            <a:picLocks noChangeAspect="1"/>
          </p:cNvPicPr>
          <p:nvPr/>
        </p:nvPicPr>
        <p:blipFill>
          <a:blip r:embed="rId4" cstate="print">
            <a:extLst>
              <a:ext uri="{28A0092B-C50C-407E-A947-70E740481C1C}">
                <a14:useLocalDpi xmlns:a14="http://schemas.microsoft.com/office/drawing/2010/main" val="0"/>
              </a:ext>
            </a:extLst>
          </a:blip>
          <a:srcRect l="44734" r="7552"/>
          <a:stretch>
            <a:fillRect/>
          </a:stretch>
        </p:blipFill>
        <p:spPr>
          <a:xfrm rot="10800000">
            <a:off x="19050" y="-17929"/>
            <a:ext cx="25565100" cy="3418295"/>
          </a:xfrm>
          <a:prstGeom prst="rect">
            <a:avLst/>
          </a:prstGeom>
        </p:spPr>
      </p:pic>
      <p:sp>
        <p:nvSpPr>
          <p:cNvPr id="12" name="object 2">
            <a:extLst>
              <a:ext uri="{FF2B5EF4-FFF2-40B4-BE49-F238E27FC236}">
                <a16:creationId xmlns:a16="http://schemas.microsoft.com/office/drawing/2014/main" id="{720A462B-7379-C8EB-209C-1C86DAC8C501}"/>
              </a:ext>
            </a:extLst>
          </p:cNvPr>
          <p:cNvSpPr txBox="1"/>
          <p:nvPr/>
        </p:nvSpPr>
        <p:spPr>
          <a:xfrm>
            <a:off x="14072407" y="5224004"/>
            <a:ext cx="9570622" cy="3904082"/>
          </a:xfrm>
          <a:prstGeom prst="rect">
            <a:avLst/>
          </a:prstGeom>
          <a:solidFill>
            <a:srgbClr val="FAE2D5"/>
          </a:solidFill>
          <a:ln w="19062">
            <a:solidFill>
              <a:srgbClr val="E97031"/>
            </a:solidFill>
          </a:ln>
        </p:spPr>
        <p:txBody>
          <a:bodyPr vert="horz" wrap="square" lIns="0" tIns="125730" rIns="0" bIns="0" rtlCol="0">
            <a:spAutoFit/>
          </a:bodyPr>
          <a:lstStyle/>
          <a:p>
            <a:pPr marL="1874695">
              <a:spcBef>
                <a:spcPts val="990"/>
              </a:spcBef>
            </a:pPr>
            <a:endParaRPr lang="en-US" sz="2792" b="1" spc="-63" dirty="0">
              <a:solidFill>
                <a:srgbClr val="E97031"/>
              </a:solidFill>
              <a:latin typeface="Tahoma"/>
              <a:cs typeface="Tahoma"/>
            </a:endParaRPr>
          </a:p>
          <a:p>
            <a:pPr marL="1874695">
              <a:spcBef>
                <a:spcPts val="990"/>
              </a:spcBef>
            </a:pPr>
            <a:endParaRPr lang="en-US" sz="2792" b="1" spc="-63" dirty="0">
              <a:solidFill>
                <a:srgbClr val="E97031"/>
              </a:solidFill>
              <a:latin typeface="Tahoma"/>
              <a:cs typeface="Tahoma"/>
            </a:endParaRPr>
          </a:p>
          <a:p>
            <a:pPr marL="1874695">
              <a:spcBef>
                <a:spcPts val="990"/>
              </a:spcBef>
            </a:pPr>
            <a:endParaRPr lang="en-US" sz="2792" b="1" spc="-63" dirty="0">
              <a:solidFill>
                <a:srgbClr val="E97031"/>
              </a:solidFill>
              <a:latin typeface="Tahoma"/>
              <a:cs typeface="Tahoma"/>
            </a:endParaRPr>
          </a:p>
          <a:p>
            <a:pPr marL="1874695">
              <a:spcBef>
                <a:spcPts val="990"/>
              </a:spcBef>
            </a:pPr>
            <a:endParaRPr lang="en-US" sz="2792" b="1" spc="-63" dirty="0">
              <a:solidFill>
                <a:srgbClr val="E97031"/>
              </a:solidFill>
              <a:latin typeface="Tahoma"/>
              <a:cs typeface="Tahoma"/>
            </a:endParaRPr>
          </a:p>
          <a:p>
            <a:pPr marL="1874695">
              <a:spcBef>
                <a:spcPts val="990"/>
              </a:spcBef>
            </a:pPr>
            <a:endParaRPr lang="en-US" sz="2792" b="1" spc="-63" dirty="0">
              <a:solidFill>
                <a:srgbClr val="E97031"/>
              </a:solidFill>
              <a:latin typeface="Tahoma"/>
              <a:cs typeface="Tahoma"/>
            </a:endParaRPr>
          </a:p>
          <a:p>
            <a:pPr marL="1874695">
              <a:spcBef>
                <a:spcPts val="990"/>
              </a:spcBef>
            </a:pPr>
            <a:endParaRPr lang="en-US" sz="2792" b="1" spc="-63" dirty="0">
              <a:solidFill>
                <a:srgbClr val="E97031"/>
              </a:solidFill>
              <a:latin typeface="Tahoma"/>
              <a:cs typeface="Tahoma"/>
            </a:endParaRPr>
          </a:p>
          <a:p>
            <a:pPr marL="1874695">
              <a:spcBef>
                <a:spcPts val="990"/>
              </a:spcBef>
            </a:pPr>
            <a:endParaRPr lang="en-US" sz="2792" b="1" spc="-63" dirty="0">
              <a:solidFill>
                <a:srgbClr val="E97031"/>
              </a:solidFill>
              <a:latin typeface="Tahoma"/>
              <a:cs typeface="Tahoma"/>
            </a:endParaRPr>
          </a:p>
        </p:txBody>
      </p:sp>
      <p:sp>
        <p:nvSpPr>
          <p:cNvPr id="13" name="object 2">
            <a:extLst>
              <a:ext uri="{FF2B5EF4-FFF2-40B4-BE49-F238E27FC236}">
                <a16:creationId xmlns:a16="http://schemas.microsoft.com/office/drawing/2014/main" id="{818DE3F3-66DF-0E5D-8916-923DF0CCF1F6}"/>
              </a:ext>
            </a:extLst>
          </p:cNvPr>
          <p:cNvSpPr txBox="1"/>
          <p:nvPr/>
        </p:nvSpPr>
        <p:spPr>
          <a:xfrm>
            <a:off x="14060019" y="9953042"/>
            <a:ext cx="9534763" cy="3904082"/>
          </a:xfrm>
          <a:prstGeom prst="rect">
            <a:avLst/>
          </a:prstGeom>
          <a:solidFill>
            <a:srgbClr val="FAE2D5"/>
          </a:solidFill>
          <a:ln w="19062">
            <a:solidFill>
              <a:srgbClr val="E97031"/>
            </a:solidFill>
          </a:ln>
        </p:spPr>
        <p:txBody>
          <a:bodyPr vert="horz" wrap="square" lIns="0" tIns="125730" rIns="0" bIns="0" rtlCol="0">
            <a:spAutoFit/>
          </a:bodyPr>
          <a:lstStyle/>
          <a:p>
            <a:pPr marL="1874695">
              <a:spcBef>
                <a:spcPts val="990"/>
              </a:spcBef>
            </a:pPr>
            <a:endParaRPr lang="en-US" sz="2792" b="1" spc="-63" dirty="0">
              <a:solidFill>
                <a:srgbClr val="E97031"/>
              </a:solidFill>
              <a:latin typeface="Tahoma"/>
              <a:cs typeface="Tahoma"/>
            </a:endParaRPr>
          </a:p>
          <a:p>
            <a:pPr marL="1874695">
              <a:spcBef>
                <a:spcPts val="990"/>
              </a:spcBef>
            </a:pPr>
            <a:endParaRPr lang="en-US" sz="2792" b="1" spc="-63" dirty="0">
              <a:solidFill>
                <a:srgbClr val="E97031"/>
              </a:solidFill>
              <a:latin typeface="Tahoma"/>
              <a:cs typeface="Tahoma"/>
            </a:endParaRPr>
          </a:p>
          <a:p>
            <a:pPr marL="1874695">
              <a:spcBef>
                <a:spcPts val="990"/>
              </a:spcBef>
            </a:pPr>
            <a:endParaRPr lang="en-US" sz="2792" b="1" spc="-63" dirty="0">
              <a:solidFill>
                <a:srgbClr val="E97031"/>
              </a:solidFill>
              <a:latin typeface="Tahoma"/>
              <a:cs typeface="Tahoma"/>
            </a:endParaRPr>
          </a:p>
          <a:p>
            <a:pPr marL="1874695">
              <a:spcBef>
                <a:spcPts val="990"/>
              </a:spcBef>
            </a:pPr>
            <a:endParaRPr lang="en-US" sz="2792" b="1" spc="-63" dirty="0">
              <a:solidFill>
                <a:srgbClr val="E97031"/>
              </a:solidFill>
              <a:latin typeface="Tahoma"/>
              <a:cs typeface="Tahoma"/>
            </a:endParaRPr>
          </a:p>
          <a:p>
            <a:pPr marL="1874695">
              <a:spcBef>
                <a:spcPts val="990"/>
              </a:spcBef>
            </a:pPr>
            <a:endParaRPr lang="en-US" sz="2792" b="1" spc="-63" dirty="0">
              <a:solidFill>
                <a:srgbClr val="E97031"/>
              </a:solidFill>
              <a:latin typeface="Tahoma"/>
              <a:cs typeface="Tahoma"/>
            </a:endParaRPr>
          </a:p>
          <a:p>
            <a:pPr marL="1874695">
              <a:spcBef>
                <a:spcPts val="990"/>
              </a:spcBef>
            </a:pPr>
            <a:endParaRPr lang="en-US" sz="2792" b="1" spc="-63" dirty="0">
              <a:solidFill>
                <a:srgbClr val="E97031"/>
              </a:solidFill>
              <a:latin typeface="Tahoma"/>
              <a:cs typeface="Tahoma"/>
            </a:endParaRPr>
          </a:p>
          <a:p>
            <a:pPr marL="1874695">
              <a:spcBef>
                <a:spcPts val="990"/>
              </a:spcBef>
            </a:pPr>
            <a:endParaRPr lang="en-US" sz="2792" b="1" spc="-63" dirty="0">
              <a:solidFill>
                <a:srgbClr val="E97031"/>
              </a:solidFill>
              <a:latin typeface="Tahoma"/>
              <a:cs typeface="Tahoma"/>
            </a:endParaRPr>
          </a:p>
        </p:txBody>
      </p:sp>
      <p:sp>
        <p:nvSpPr>
          <p:cNvPr id="14" name="object 2">
            <a:extLst>
              <a:ext uri="{FF2B5EF4-FFF2-40B4-BE49-F238E27FC236}">
                <a16:creationId xmlns:a16="http://schemas.microsoft.com/office/drawing/2014/main" id="{9CDF4DB7-5056-95DA-8171-663443659920}"/>
              </a:ext>
            </a:extLst>
          </p:cNvPr>
          <p:cNvSpPr txBox="1"/>
          <p:nvPr/>
        </p:nvSpPr>
        <p:spPr>
          <a:xfrm>
            <a:off x="14024161" y="14682080"/>
            <a:ext cx="9570621" cy="3904082"/>
          </a:xfrm>
          <a:prstGeom prst="rect">
            <a:avLst/>
          </a:prstGeom>
          <a:solidFill>
            <a:srgbClr val="FAE2D5"/>
          </a:solidFill>
          <a:ln w="19062">
            <a:solidFill>
              <a:srgbClr val="E97031"/>
            </a:solidFill>
          </a:ln>
        </p:spPr>
        <p:txBody>
          <a:bodyPr vert="horz" wrap="square" lIns="0" tIns="125730" rIns="0" bIns="0" rtlCol="0">
            <a:spAutoFit/>
          </a:bodyPr>
          <a:lstStyle/>
          <a:p>
            <a:pPr marL="1874695">
              <a:spcBef>
                <a:spcPts val="990"/>
              </a:spcBef>
            </a:pPr>
            <a:endParaRPr lang="en-US" sz="2792" b="1" spc="-63" dirty="0">
              <a:solidFill>
                <a:srgbClr val="E97031"/>
              </a:solidFill>
              <a:latin typeface="Tahoma"/>
              <a:cs typeface="Tahoma"/>
            </a:endParaRPr>
          </a:p>
          <a:p>
            <a:pPr marL="1874695">
              <a:spcBef>
                <a:spcPts val="990"/>
              </a:spcBef>
            </a:pPr>
            <a:endParaRPr lang="en-US" sz="2792" b="1" spc="-63" dirty="0">
              <a:solidFill>
                <a:srgbClr val="E97031"/>
              </a:solidFill>
              <a:latin typeface="Tahoma"/>
              <a:cs typeface="Tahoma"/>
            </a:endParaRPr>
          </a:p>
          <a:p>
            <a:pPr marL="1874695">
              <a:spcBef>
                <a:spcPts val="990"/>
              </a:spcBef>
            </a:pPr>
            <a:endParaRPr lang="en-US" sz="2792" b="1" spc="-63" dirty="0">
              <a:solidFill>
                <a:srgbClr val="E97031"/>
              </a:solidFill>
              <a:latin typeface="Tahoma"/>
              <a:cs typeface="Tahoma"/>
            </a:endParaRPr>
          </a:p>
          <a:p>
            <a:pPr marL="1874695">
              <a:spcBef>
                <a:spcPts val="990"/>
              </a:spcBef>
            </a:pPr>
            <a:endParaRPr lang="en-US" sz="2792" b="1" spc="-63" dirty="0">
              <a:solidFill>
                <a:srgbClr val="E97031"/>
              </a:solidFill>
              <a:latin typeface="Tahoma"/>
              <a:cs typeface="Tahoma"/>
            </a:endParaRPr>
          </a:p>
          <a:p>
            <a:pPr marL="1874695">
              <a:spcBef>
                <a:spcPts val="990"/>
              </a:spcBef>
            </a:pPr>
            <a:endParaRPr lang="en-US" sz="2792" b="1" spc="-63" dirty="0">
              <a:solidFill>
                <a:srgbClr val="E97031"/>
              </a:solidFill>
              <a:latin typeface="Tahoma"/>
              <a:cs typeface="Tahoma"/>
            </a:endParaRPr>
          </a:p>
          <a:p>
            <a:pPr marL="1874695">
              <a:spcBef>
                <a:spcPts val="990"/>
              </a:spcBef>
            </a:pPr>
            <a:endParaRPr lang="en-US" sz="2792" b="1" spc="-63" dirty="0">
              <a:solidFill>
                <a:srgbClr val="E97031"/>
              </a:solidFill>
              <a:latin typeface="Tahoma"/>
              <a:cs typeface="Tahoma"/>
            </a:endParaRPr>
          </a:p>
          <a:p>
            <a:pPr marL="1874695">
              <a:spcBef>
                <a:spcPts val="990"/>
              </a:spcBef>
            </a:pPr>
            <a:endParaRPr lang="en-US" sz="2792" b="1" spc="-63" dirty="0">
              <a:solidFill>
                <a:srgbClr val="E97031"/>
              </a:solidFill>
              <a:latin typeface="Tahoma"/>
              <a:cs typeface="Tahoma"/>
            </a:endParaRPr>
          </a:p>
        </p:txBody>
      </p:sp>
      <p:sp>
        <p:nvSpPr>
          <p:cNvPr id="15" name="TextBox 14">
            <a:extLst>
              <a:ext uri="{FF2B5EF4-FFF2-40B4-BE49-F238E27FC236}">
                <a16:creationId xmlns:a16="http://schemas.microsoft.com/office/drawing/2014/main" id="{62565816-99BF-DD1F-76FD-8AAB4FD55E1A}"/>
              </a:ext>
            </a:extLst>
          </p:cNvPr>
          <p:cNvSpPr txBox="1"/>
          <p:nvPr/>
        </p:nvSpPr>
        <p:spPr>
          <a:xfrm>
            <a:off x="1806519" y="4260210"/>
            <a:ext cx="12330620" cy="2277547"/>
          </a:xfrm>
          <a:prstGeom prst="rect">
            <a:avLst/>
          </a:prstGeom>
          <a:noFill/>
        </p:spPr>
        <p:txBody>
          <a:bodyPr wrap="none" rtlCol="0">
            <a:spAutoFit/>
          </a:bodyPr>
          <a:lstStyle/>
          <a:p>
            <a:pPr algn="ctr"/>
            <a:r>
              <a:rPr lang="en-US" sz="5400" b="1" dirty="0">
                <a:solidFill>
                  <a:srgbClr val="DC6B2F"/>
                </a:solidFill>
              </a:rPr>
              <a:t>What do you think about Option 2?</a:t>
            </a:r>
          </a:p>
          <a:p>
            <a:pPr algn="ctr"/>
            <a:r>
              <a:rPr lang="en-US" sz="4400" dirty="0"/>
              <a:t>Write your ideas on sticky notes and place them </a:t>
            </a:r>
          </a:p>
          <a:p>
            <a:pPr algn="ctr"/>
            <a:r>
              <a:rPr lang="en-US" sz="4400" dirty="0"/>
              <a:t>in one of the boxes below</a:t>
            </a:r>
            <a:r>
              <a:rPr lang="en-US" dirty="0"/>
              <a:t>.</a:t>
            </a:r>
          </a:p>
        </p:txBody>
      </p:sp>
      <p:sp>
        <p:nvSpPr>
          <p:cNvPr id="16" name="object 9">
            <a:extLst>
              <a:ext uri="{FF2B5EF4-FFF2-40B4-BE49-F238E27FC236}">
                <a16:creationId xmlns:a16="http://schemas.microsoft.com/office/drawing/2014/main" id="{EA7A7509-EF6B-DF99-D2CE-D8D4942B9DFA}"/>
              </a:ext>
            </a:extLst>
          </p:cNvPr>
          <p:cNvSpPr txBox="1"/>
          <p:nvPr/>
        </p:nvSpPr>
        <p:spPr>
          <a:xfrm>
            <a:off x="14031563" y="4495323"/>
            <a:ext cx="9591674" cy="687464"/>
          </a:xfrm>
          <a:prstGeom prst="rect">
            <a:avLst/>
          </a:prstGeom>
          <a:solidFill>
            <a:srgbClr val="FAE2D5"/>
          </a:solidFill>
          <a:ln w="19062">
            <a:solidFill>
              <a:srgbClr val="E97031"/>
            </a:solidFill>
          </a:ln>
        </p:spPr>
        <p:txBody>
          <a:bodyPr vert="horz" wrap="square" lIns="0" tIns="132175" rIns="0" bIns="0" rtlCol="0">
            <a:spAutoFit/>
          </a:bodyPr>
          <a:lstStyle/>
          <a:p>
            <a:pPr marL="1574873" algn="l">
              <a:spcBef>
                <a:spcPts val="1038"/>
              </a:spcBef>
            </a:pPr>
            <a:r>
              <a:rPr sz="3600" b="1" spc="-254" dirty="0">
                <a:solidFill>
                  <a:srgbClr val="E97031"/>
                </a:solidFill>
                <a:latin typeface="Tahoma"/>
                <a:cs typeface="Tahoma"/>
              </a:rPr>
              <a:t>What</a:t>
            </a:r>
            <a:r>
              <a:rPr sz="3600" b="1" spc="-330" dirty="0">
                <a:solidFill>
                  <a:srgbClr val="E97031"/>
                </a:solidFill>
                <a:latin typeface="Tahoma"/>
                <a:cs typeface="Tahoma"/>
              </a:rPr>
              <a:t> </a:t>
            </a:r>
            <a:r>
              <a:rPr sz="3600" b="1" spc="-102" dirty="0">
                <a:solidFill>
                  <a:srgbClr val="E97031"/>
                </a:solidFill>
                <a:latin typeface="Tahoma"/>
                <a:cs typeface="Tahoma"/>
              </a:rPr>
              <a:t>do</a:t>
            </a:r>
            <a:r>
              <a:rPr sz="3600" b="1" spc="-254" dirty="0">
                <a:solidFill>
                  <a:srgbClr val="E97031"/>
                </a:solidFill>
                <a:latin typeface="Tahoma"/>
                <a:cs typeface="Tahoma"/>
              </a:rPr>
              <a:t> you</a:t>
            </a:r>
            <a:r>
              <a:rPr lang="en-US" sz="3600" b="1" spc="-216" dirty="0">
                <a:solidFill>
                  <a:srgbClr val="E97031"/>
                </a:solidFill>
                <a:latin typeface="Tahoma"/>
                <a:cs typeface="Tahoma"/>
              </a:rPr>
              <a:t> </a:t>
            </a:r>
            <a:r>
              <a:rPr sz="3600" b="1" spc="-190" dirty="0">
                <a:solidFill>
                  <a:srgbClr val="E97031"/>
                </a:solidFill>
                <a:latin typeface="Tahoma"/>
                <a:cs typeface="Tahoma"/>
              </a:rPr>
              <a:t>like</a:t>
            </a:r>
            <a:r>
              <a:rPr sz="3600" b="1" spc="-216" dirty="0">
                <a:solidFill>
                  <a:srgbClr val="E97031"/>
                </a:solidFill>
                <a:latin typeface="Tahoma"/>
                <a:cs typeface="Tahoma"/>
              </a:rPr>
              <a:t> </a:t>
            </a:r>
            <a:r>
              <a:rPr sz="3600" b="1" spc="-178" dirty="0">
                <a:solidFill>
                  <a:srgbClr val="E97031"/>
                </a:solidFill>
                <a:latin typeface="Tahoma"/>
                <a:cs typeface="Tahoma"/>
              </a:rPr>
              <a:t>about</a:t>
            </a:r>
            <a:r>
              <a:rPr sz="3600" b="1" spc="-330" dirty="0">
                <a:solidFill>
                  <a:srgbClr val="E97031"/>
                </a:solidFill>
                <a:latin typeface="Tahoma"/>
                <a:cs typeface="Tahoma"/>
              </a:rPr>
              <a:t> </a:t>
            </a:r>
            <a:r>
              <a:rPr sz="3600" b="1" spc="-228" dirty="0">
                <a:solidFill>
                  <a:srgbClr val="E97031"/>
                </a:solidFill>
                <a:latin typeface="Tahoma"/>
                <a:cs typeface="Tahoma"/>
              </a:rPr>
              <a:t>Option</a:t>
            </a:r>
            <a:r>
              <a:rPr sz="3600" b="1" spc="-216" dirty="0">
                <a:solidFill>
                  <a:srgbClr val="E97031"/>
                </a:solidFill>
                <a:latin typeface="Tahoma"/>
                <a:cs typeface="Tahoma"/>
              </a:rPr>
              <a:t> </a:t>
            </a:r>
            <a:r>
              <a:rPr lang="en-US" sz="3600" b="1" spc="-216" dirty="0">
                <a:solidFill>
                  <a:srgbClr val="E97031"/>
                </a:solidFill>
                <a:latin typeface="Tahoma"/>
                <a:cs typeface="Tahoma"/>
              </a:rPr>
              <a:t>2</a:t>
            </a:r>
            <a:r>
              <a:rPr sz="3600" b="1" spc="-63" dirty="0">
                <a:solidFill>
                  <a:srgbClr val="E97031"/>
                </a:solidFill>
                <a:latin typeface="Tahoma"/>
                <a:cs typeface="Tahoma"/>
              </a:rPr>
              <a:t>?</a:t>
            </a:r>
            <a:endParaRPr sz="3600" dirty="0">
              <a:latin typeface="Tahoma"/>
              <a:cs typeface="Tahoma"/>
            </a:endParaRPr>
          </a:p>
        </p:txBody>
      </p:sp>
      <p:sp>
        <p:nvSpPr>
          <p:cNvPr id="17" name="object 9">
            <a:extLst>
              <a:ext uri="{FF2B5EF4-FFF2-40B4-BE49-F238E27FC236}">
                <a16:creationId xmlns:a16="http://schemas.microsoft.com/office/drawing/2014/main" id="{8B480FF1-DEAB-FF3B-BAE6-222CEAF29F7E}"/>
              </a:ext>
            </a:extLst>
          </p:cNvPr>
          <p:cNvSpPr txBox="1"/>
          <p:nvPr/>
        </p:nvSpPr>
        <p:spPr>
          <a:xfrm>
            <a:off x="14064501" y="9183143"/>
            <a:ext cx="9534764" cy="687464"/>
          </a:xfrm>
          <a:prstGeom prst="rect">
            <a:avLst/>
          </a:prstGeom>
          <a:solidFill>
            <a:srgbClr val="FAE2D5"/>
          </a:solidFill>
          <a:ln w="19062">
            <a:solidFill>
              <a:srgbClr val="E97031"/>
            </a:solidFill>
          </a:ln>
        </p:spPr>
        <p:txBody>
          <a:bodyPr vert="horz" wrap="square" lIns="0" tIns="132175" rIns="0" bIns="0" rtlCol="0">
            <a:spAutoFit/>
          </a:bodyPr>
          <a:lstStyle/>
          <a:p>
            <a:pPr marL="1574873" algn="l">
              <a:spcBef>
                <a:spcPts val="1038"/>
              </a:spcBef>
            </a:pPr>
            <a:r>
              <a:rPr sz="3600" b="1" spc="-254" dirty="0">
                <a:solidFill>
                  <a:srgbClr val="E97031"/>
                </a:solidFill>
                <a:latin typeface="Tahoma"/>
                <a:cs typeface="Tahoma"/>
              </a:rPr>
              <a:t>What</a:t>
            </a:r>
            <a:r>
              <a:rPr sz="3600" b="1" spc="-330" dirty="0">
                <a:solidFill>
                  <a:srgbClr val="E97031"/>
                </a:solidFill>
                <a:latin typeface="Tahoma"/>
                <a:cs typeface="Tahoma"/>
              </a:rPr>
              <a:t> </a:t>
            </a:r>
            <a:r>
              <a:rPr sz="3600" b="1" spc="-102" dirty="0">
                <a:solidFill>
                  <a:srgbClr val="E97031"/>
                </a:solidFill>
                <a:latin typeface="Tahoma"/>
                <a:cs typeface="Tahoma"/>
              </a:rPr>
              <a:t>do</a:t>
            </a:r>
            <a:r>
              <a:rPr sz="3600" b="1" spc="-254" dirty="0">
                <a:solidFill>
                  <a:srgbClr val="E97031"/>
                </a:solidFill>
                <a:latin typeface="Tahoma"/>
                <a:cs typeface="Tahoma"/>
              </a:rPr>
              <a:t> you</a:t>
            </a:r>
            <a:r>
              <a:rPr lang="en-US" sz="3600" b="1" spc="-254" dirty="0">
                <a:solidFill>
                  <a:srgbClr val="E97031"/>
                </a:solidFill>
                <a:latin typeface="Tahoma"/>
                <a:cs typeface="Tahoma"/>
              </a:rPr>
              <a:t> not</a:t>
            </a:r>
            <a:r>
              <a:rPr lang="en-US" sz="3600" b="1" spc="-216" dirty="0">
                <a:solidFill>
                  <a:srgbClr val="E97031"/>
                </a:solidFill>
                <a:latin typeface="Tahoma"/>
                <a:cs typeface="Tahoma"/>
              </a:rPr>
              <a:t> </a:t>
            </a:r>
            <a:r>
              <a:rPr sz="3600" b="1" spc="-190" dirty="0">
                <a:solidFill>
                  <a:srgbClr val="E97031"/>
                </a:solidFill>
                <a:latin typeface="Tahoma"/>
                <a:cs typeface="Tahoma"/>
              </a:rPr>
              <a:t>like</a:t>
            </a:r>
            <a:r>
              <a:rPr sz="3600" b="1" spc="-216" dirty="0">
                <a:solidFill>
                  <a:srgbClr val="E97031"/>
                </a:solidFill>
                <a:latin typeface="Tahoma"/>
                <a:cs typeface="Tahoma"/>
              </a:rPr>
              <a:t> </a:t>
            </a:r>
            <a:r>
              <a:rPr sz="3600" b="1" spc="-178" dirty="0">
                <a:solidFill>
                  <a:srgbClr val="E97031"/>
                </a:solidFill>
                <a:latin typeface="Tahoma"/>
                <a:cs typeface="Tahoma"/>
              </a:rPr>
              <a:t>about</a:t>
            </a:r>
            <a:r>
              <a:rPr sz="3600" b="1" spc="-330" dirty="0">
                <a:solidFill>
                  <a:srgbClr val="E97031"/>
                </a:solidFill>
                <a:latin typeface="Tahoma"/>
                <a:cs typeface="Tahoma"/>
              </a:rPr>
              <a:t> </a:t>
            </a:r>
            <a:r>
              <a:rPr sz="3600" b="1" spc="-228" dirty="0">
                <a:solidFill>
                  <a:srgbClr val="E97031"/>
                </a:solidFill>
                <a:latin typeface="Tahoma"/>
                <a:cs typeface="Tahoma"/>
              </a:rPr>
              <a:t>Option</a:t>
            </a:r>
            <a:r>
              <a:rPr sz="3600" b="1" spc="-216" dirty="0">
                <a:solidFill>
                  <a:srgbClr val="E97031"/>
                </a:solidFill>
                <a:latin typeface="Tahoma"/>
                <a:cs typeface="Tahoma"/>
              </a:rPr>
              <a:t> </a:t>
            </a:r>
            <a:r>
              <a:rPr lang="en-US" sz="3600" b="1" spc="-216" dirty="0">
                <a:solidFill>
                  <a:srgbClr val="E97031"/>
                </a:solidFill>
                <a:latin typeface="Tahoma"/>
                <a:cs typeface="Tahoma"/>
              </a:rPr>
              <a:t>2</a:t>
            </a:r>
            <a:r>
              <a:rPr sz="3600" b="1" spc="-63" dirty="0">
                <a:solidFill>
                  <a:srgbClr val="E97031"/>
                </a:solidFill>
                <a:latin typeface="Tahoma"/>
                <a:cs typeface="Tahoma"/>
              </a:rPr>
              <a:t>?</a:t>
            </a:r>
            <a:endParaRPr sz="3600" dirty="0">
              <a:latin typeface="Tahoma"/>
              <a:cs typeface="Tahoma"/>
            </a:endParaRPr>
          </a:p>
        </p:txBody>
      </p:sp>
      <p:sp>
        <p:nvSpPr>
          <p:cNvPr id="18" name="object 9">
            <a:extLst>
              <a:ext uri="{FF2B5EF4-FFF2-40B4-BE49-F238E27FC236}">
                <a16:creationId xmlns:a16="http://schemas.microsoft.com/office/drawing/2014/main" id="{55CE71B4-A315-38BE-02DA-5D7C9CF760BB}"/>
              </a:ext>
            </a:extLst>
          </p:cNvPr>
          <p:cNvSpPr txBox="1"/>
          <p:nvPr/>
        </p:nvSpPr>
        <p:spPr>
          <a:xfrm>
            <a:off x="14003108" y="13939559"/>
            <a:ext cx="9591674" cy="687464"/>
          </a:xfrm>
          <a:prstGeom prst="rect">
            <a:avLst/>
          </a:prstGeom>
          <a:solidFill>
            <a:srgbClr val="FAE2D5"/>
          </a:solidFill>
          <a:ln w="19062">
            <a:solidFill>
              <a:srgbClr val="E97031"/>
            </a:solidFill>
          </a:ln>
        </p:spPr>
        <p:txBody>
          <a:bodyPr vert="horz" wrap="square" lIns="0" tIns="132175" rIns="0" bIns="0" rtlCol="0">
            <a:spAutoFit/>
          </a:bodyPr>
          <a:lstStyle/>
          <a:p>
            <a:pPr marL="1574873" algn="l">
              <a:spcBef>
                <a:spcPts val="1038"/>
              </a:spcBef>
            </a:pPr>
            <a:r>
              <a:rPr lang="en-US" sz="3600" b="1" spc="-254" dirty="0">
                <a:solidFill>
                  <a:srgbClr val="E97031"/>
                </a:solidFill>
                <a:latin typeface="Tahoma"/>
                <a:cs typeface="Tahoma"/>
              </a:rPr>
              <a:t>Have we missed anything?</a:t>
            </a:r>
            <a:endParaRPr sz="3600" dirty="0">
              <a:latin typeface="Tahoma"/>
              <a:cs typeface="Tahoma"/>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object 6"/>
          <p:cNvSpPr/>
          <p:nvPr/>
        </p:nvSpPr>
        <p:spPr>
          <a:xfrm>
            <a:off x="1139699" y="3746463"/>
            <a:ext cx="6785101" cy="1435137"/>
          </a:xfrm>
          <a:custGeom>
            <a:avLst/>
            <a:gdLst/>
            <a:ahLst/>
            <a:cxnLst/>
            <a:rect l="l" t="t" r="r" b="b"/>
            <a:pathLst>
              <a:path w="3562350" h="1001394">
                <a:moveTo>
                  <a:pt x="3395599" y="0"/>
                </a:moveTo>
                <a:lnTo>
                  <a:pt x="166687" y="0"/>
                </a:lnTo>
                <a:lnTo>
                  <a:pt x="122374" y="5958"/>
                </a:lnTo>
                <a:lnTo>
                  <a:pt x="82555" y="22775"/>
                </a:lnTo>
                <a:lnTo>
                  <a:pt x="48820" y="48863"/>
                </a:lnTo>
                <a:lnTo>
                  <a:pt x="22756" y="82634"/>
                </a:lnTo>
                <a:lnTo>
                  <a:pt x="5954" y="122502"/>
                </a:lnTo>
                <a:lnTo>
                  <a:pt x="0" y="166877"/>
                </a:lnTo>
                <a:lnTo>
                  <a:pt x="0" y="834262"/>
                </a:lnTo>
                <a:lnTo>
                  <a:pt x="5954" y="878585"/>
                </a:lnTo>
                <a:lnTo>
                  <a:pt x="22756" y="918416"/>
                </a:lnTo>
                <a:lnTo>
                  <a:pt x="48820" y="952166"/>
                </a:lnTo>
                <a:lnTo>
                  <a:pt x="82555" y="978243"/>
                </a:lnTo>
                <a:lnTo>
                  <a:pt x="122374" y="995056"/>
                </a:lnTo>
                <a:lnTo>
                  <a:pt x="166687" y="1001013"/>
                </a:lnTo>
                <a:lnTo>
                  <a:pt x="3395599" y="1001013"/>
                </a:lnTo>
                <a:lnTo>
                  <a:pt x="3439921" y="995056"/>
                </a:lnTo>
                <a:lnTo>
                  <a:pt x="3479752" y="978243"/>
                </a:lnTo>
                <a:lnTo>
                  <a:pt x="3513502" y="952166"/>
                </a:lnTo>
                <a:lnTo>
                  <a:pt x="3539579" y="918416"/>
                </a:lnTo>
                <a:lnTo>
                  <a:pt x="3556392" y="878585"/>
                </a:lnTo>
                <a:lnTo>
                  <a:pt x="3562350" y="834262"/>
                </a:lnTo>
                <a:lnTo>
                  <a:pt x="3562350" y="166877"/>
                </a:lnTo>
                <a:lnTo>
                  <a:pt x="3556392" y="122502"/>
                </a:lnTo>
                <a:lnTo>
                  <a:pt x="3539579" y="82634"/>
                </a:lnTo>
                <a:lnTo>
                  <a:pt x="3513502" y="48863"/>
                </a:lnTo>
                <a:lnTo>
                  <a:pt x="3479752" y="22775"/>
                </a:lnTo>
                <a:lnTo>
                  <a:pt x="3439921" y="5958"/>
                </a:lnTo>
                <a:lnTo>
                  <a:pt x="3395599" y="0"/>
                </a:lnTo>
                <a:close/>
              </a:path>
            </a:pathLst>
          </a:custGeom>
          <a:solidFill>
            <a:srgbClr val="6BA539"/>
          </a:solidFill>
        </p:spPr>
        <p:txBody>
          <a:bodyPr wrap="square" lIns="0" tIns="0" rIns="0" bIns="0" rtlCol="0"/>
          <a:lstStyle/>
          <a:p>
            <a:endParaRPr dirty="0"/>
          </a:p>
        </p:txBody>
      </p:sp>
      <p:sp>
        <p:nvSpPr>
          <p:cNvPr id="7" name="object 7"/>
          <p:cNvSpPr txBox="1"/>
          <p:nvPr/>
        </p:nvSpPr>
        <p:spPr>
          <a:xfrm>
            <a:off x="1166593" y="3976022"/>
            <a:ext cx="7139207" cy="823623"/>
          </a:xfrm>
          <a:prstGeom prst="rect">
            <a:avLst/>
          </a:prstGeom>
        </p:spPr>
        <p:txBody>
          <a:bodyPr vert="horz" wrap="square" lIns="0" tIns="41910" rIns="0" bIns="0" rtlCol="0">
            <a:spAutoFit/>
          </a:bodyPr>
          <a:lstStyle/>
          <a:p>
            <a:pPr marL="32239">
              <a:spcBef>
                <a:spcPts val="330"/>
              </a:spcBef>
            </a:pPr>
            <a:r>
              <a:rPr sz="5077" b="1" dirty="0">
                <a:solidFill>
                  <a:srgbClr val="FFFFFF"/>
                </a:solidFill>
                <a:uFill>
                  <a:solidFill>
                    <a:srgbClr val="FFFFFF"/>
                  </a:solidFill>
                </a:uFill>
                <a:latin typeface="Arial" panose="020B0604020202020204" pitchFamily="34" charset="0"/>
                <a:cs typeface="Arial" panose="020B0604020202020204" pitchFamily="34" charset="0"/>
              </a:rPr>
              <a:t>Option 3: Sault Spine</a:t>
            </a:r>
            <a:endParaRPr sz="5077" dirty="0">
              <a:latin typeface="Arial" panose="020B060402020202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4463039B-C547-231A-A8D6-172A867630F9}"/>
              </a:ext>
            </a:extLst>
          </p:cNvPr>
          <p:cNvPicPr>
            <a:picLocks noChangeAspect="1"/>
          </p:cNvPicPr>
          <p:nvPr/>
        </p:nvPicPr>
        <p:blipFill>
          <a:blip r:embed="rId2" cstate="print">
            <a:extLst>
              <a:ext uri="{28A0092B-C50C-407E-A947-70E740481C1C}">
                <a14:useLocalDpi xmlns:a14="http://schemas.microsoft.com/office/drawing/2010/main" val="0"/>
              </a:ext>
            </a:extLst>
          </a:blip>
          <a:srcRect l="44734" r="7552"/>
          <a:stretch>
            <a:fillRect/>
          </a:stretch>
        </p:blipFill>
        <p:spPr>
          <a:xfrm rot="10800000">
            <a:off x="19050" y="-17929"/>
            <a:ext cx="25565100" cy="3418295"/>
          </a:xfrm>
          <a:prstGeom prst="rect">
            <a:avLst/>
          </a:prstGeom>
        </p:spPr>
      </p:pic>
      <p:sp>
        <p:nvSpPr>
          <p:cNvPr id="2" name="TextBox 1">
            <a:extLst>
              <a:ext uri="{FF2B5EF4-FFF2-40B4-BE49-F238E27FC236}">
                <a16:creationId xmlns:a16="http://schemas.microsoft.com/office/drawing/2014/main" id="{82893906-D3F7-C3E1-49E2-9845F5F35BC8}"/>
              </a:ext>
            </a:extLst>
          </p:cNvPr>
          <p:cNvSpPr txBox="1"/>
          <p:nvPr/>
        </p:nvSpPr>
        <p:spPr>
          <a:xfrm>
            <a:off x="1644987" y="5757255"/>
            <a:ext cx="6051213" cy="11418510"/>
          </a:xfrm>
          <a:prstGeom prst="rect">
            <a:avLst/>
          </a:prstGeom>
          <a:noFill/>
        </p:spPr>
        <p:txBody>
          <a:bodyPr wrap="square" rtlCol="0">
            <a:spAutoFit/>
          </a:bodyPr>
          <a:lstStyle/>
          <a:p>
            <a:pPr marL="457200" indent="-457200">
              <a:buFont typeface="Arial" panose="020B0604020202020204" pitchFamily="34" charset="0"/>
              <a:buChar char="•"/>
            </a:pPr>
            <a:r>
              <a:rPr lang="en-US" sz="3200" dirty="0">
                <a:latin typeface="Arial" panose="020B0604020202020204" pitchFamily="34" charset="0"/>
                <a:cs typeface="Arial" panose="020B0604020202020204" pitchFamily="34" charset="0"/>
              </a:rPr>
              <a:t>Introduces a high-frequency "spine" connecting core areas of Downtown, </a:t>
            </a:r>
          </a:p>
          <a:p>
            <a:pPr marL="457200" indent="-457200">
              <a:buFont typeface="Arial" panose="020B0604020202020204" pitchFamily="34" charset="0"/>
              <a:buChar char="•"/>
            </a:pPr>
            <a:r>
              <a:rPr lang="en-US" sz="3200" dirty="0">
                <a:latin typeface="Arial" panose="020B0604020202020204" pitchFamily="34" charset="0"/>
                <a:cs typeface="Arial" panose="020B0604020202020204" pitchFamily="34" charset="0"/>
              </a:rPr>
              <a:t>Algoma University, Sault College, and the Hospital. </a:t>
            </a:r>
          </a:p>
          <a:p>
            <a:pPr marL="457200" indent="-457200">
              <a:buFont typeface="Arial" panose="020B0604020202020204" pitchFamily="34" charset="0"/>
              <a:buChar char="•"/>
            </a:pPr>
            <a:r>
              <a:rPr lang="en-US" sz="3200" dirty="0">
                <a:latin typeface="Arial" panose="020B0604020202020204" pitchFamily="34" charset="0"/>
                <a:cs typeface="Arial" panose="020B0604020202020204" pitchFamily="34" charset="0"/>
              </a:rPr>
              <a:t>Buses on the spine run every 15 minutes in both directions.</a:t>
            </a:r>
          </a:p>
          <a:p>
            <a:pPr marL="457200" indent="-457200">
              <a:buFont typeface="Arial" panose="020B0604020202020204" pitchFamily="34" charset="0"/>
              <a:buChar char="•"/>
            </a:pPr>
            <a:r>
              <a:rPr lang="en-US" sz="3200" dirty="0">
                <a:latin typeface="Arial" panose="020B0604020202020204" pitchFamily="34" charset="0"/>
                <a:cs typeface="Arial" panose="020B0604020202020204" pitchFamily="34" charset="0"/>
              </a:rPr>
              <a:t>Other routes feed into this core spine as well as the Downtown terminal,     </a:t>
            </a:r>
          </a:p>
          <a:p>
            <a:pPr marL="457200" indent="-457200">
              <a:buFont typeface="Arial" panose="020B0604020202020204" pitchFamily="34" charset="0"/>
              <a:buChar char="•"/>
            </a:pPr>
            <a:r>
              <a:rPr lang="en-US" sz="3200" dirty="0">
                <a:latin typeface="Arial" panose="020B0604020202020204" pitchFamily="34" charset="0"/>
                <a:cs typeface="Arial" panose="020B0604020202020204" pitchFamily="34" charset="0"/>
              </a:rPr>
              <a:t>Reducing the need for one-way loops.</a:t>
            </a:r>
          </a:p>
          <a:p>
            <a:pPr marL="457200" indent="-457200">
              <a:buFont typeface="Arial" panose="020B0604020202020204" pitchFamily="34" charset="0"/>
              <a:buChar char="•"/>
            </a:pPr>
            <a:endParaRPr lang="en-US" sz="3200" dirty="0">
              <a:latin typeface="Arial" panose="020B0604020202020204" pitchFamily="34" charset="0"/>
              <a:cs typeface="Arial" panose="020B0604020202020204" pitchFamily="34" charset="0"/>
            </a:endParaRPr>
          </a:p>
          <a:p>
            <a:r>
              <a:rPr lang="en-US" sz="3200" b="1" dirty="0">
                <a:latin typeface="Arial" panose="020B0604020202020204" pitchFamily="34" charset="0"/>
                <a:cs typeface="Arial" panose="020B0604020202020204" pitchFamily="34" charset="0"/>
              </a:rPr>
              <a:t>Impac</a:t>
            </a:r>
            <a:r>
              <a:rPr lang="en-US" sz="3200" dirty="0">
                <a:latin typeface="Arial" panose="020B0604020202020204" pitchFamily="34" charset="0"/>
                <a:cs typeface="Arial" panose="020B0604020202020204" pitchFamily="34" charset="0"/>
              </a:rPr>
              <a:t>t: Reduced area coverage, but major improvements in speed, connectivity, and frequency along key corridors. This option will require 5 additional buses than what the system currently has and will cost significantly more than the current expenditure.</a:t>
            </a:r>
          </a:p>
        </p:txBody>
      </p:sp>
      <p:pic>
        <p:nvPicPr>
          <p:cNvPr id="4" name="object 14">
            <a:extLst>
              <a:ext uri="{FF2B5EF4-FFF2-40B4-BE49-F238E27FC236}">
                <a16:creationId xmlns:a16="http://schemas.microsoft.com/office/drawing/2014/main" id="{F00DE449-1457-EF30-EB81-1FDCCF6D1548}"/>
              </a:ext>
            </a:extLst>
          </p:cNvPr>
          <p:cNvPicPr/>
          <p:nvPr/>
        </p:nvPicPr>
        <p:blipFill>
          <a:blip r:embed="rId3" cstate="print"/>
          <a:stretch>
            <a:fillRect/>
          </a:stretch>
        </p:blipFill>
        <p:spPr>
          <a:xfrm>
            <a:off x="7696200" y="5145741"/>
            <a:ext cx="15652413" cy="13733885"/>
          </a:xfrm>
          <a:prstGeom prst="rect">
            <a:avLst/>
          </a:prstGeom>
        </p:spPr>
      </p:pic>
      <p:pic>
        <p:nvPicPr>
          <p:cNvPr id="8" name="object 8"/>
          <p:cNvPicPr/>
          <p:nvPr/>
        </p:nvPicPr>
        <p:blipFill>
          <a:blip r:embed="rId4" cstate="print"/>
          <a:stretch>
            <a:fillRect/>
          </a:stretch>
        </p:blipFill>
        <p:spPr>
          <a:xfrm>
            <a:off x="20726400" y="14782800"/>
            <a:ext cx="2461102" cy="3904085"/>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txBox="1"/>
          <p:nvPr/>
        </p:nvSpPr>
        <p:spPr>
          <a:xfrm>
            <a:off x="24585726" y="18833709"/>
            <a:ext cx="436831" cy="559941"/>
          </a:xfrm>
          <a:prstGeom prst="rect">
            <a:avLst/>
          </a:prstGeom>
        </p:spPr>
        <p:txBody>
          <a:bodyPr vert="horz" wrap="square" lIns="0" tIns="32238" rIns="0" bIns="0" rtlCol="0">
            <a:spAutoFit/>
          </a:bodyPr>
          <a:lstStyle/>
          <a:p>
            <a:pPr marL="32239">
              <a:spcBef>
                <a:spcPts val="254"/>
              </a:spcBef>
            </a:pPr>
            <a:r>
              <a:rPr sz="3427" b="1" spc="-800" dirty="0">
                <a:solidFill>
                  <a:srgbClr val="FFFFFF"/>
                </a:solidFill>
                <a:latin typeface="Tahoma"/>
                <a:cs typeface="Tahoma"/>
              </a:rPr>
              <a:t>18</a:t>
            </a:r>
            <a:endParaRPr sz="3427">
              <a:latin typeface="Tahoma"/>
              <a:cs typeface="Tahoma"/>
            </a:endParaRPr>
          </a:p>
        </p:txBody>
      </p:sp>
      <p:sp>
        <p:nvSpPr>
          <p:cNvPr id="7" name="object 7"/>
          <p:cNvSpPr txBox="1"/>
          <p:nvPr/>
        </p:nvSpPr>
        <p:spPr>
          <a:xfrm>
            <a:off x="1292399" y="6730671"/>
            <a:ext cx="4855112" cy="1850507"/>
          </a:xfrm>
          <a:prstGeom prst="rect">
            <a:avLst/>
          </a:prstGeom>
        </p:spPr>
        <p:txBody>
          <a:bodyPr vert="horz" wrap="square" lIns="0" tIns="41910" rIns="0" bIns="0" rtlCol="0">
            <a:spAutoFit/>
          </a:bodyPr>
          <a:lstStyle/>
          <a:p>
            <a:pPr marL="32239">
              <a:lnSpc>
                <a:spcPts val="4557"/>
              </a:lnSpc>
              <a:spcBef>
                <a:spcPts val="330"/>
              </a:spcBef>
            </a:pPr>
            <a:r>
              <a:rPr sz="3935" b="1" spc="546" dirty="0">
                <a:latin typeface="Arial" panose="020B0604020202020204" pitchFamily="34" charset="0"/>
                <a:cs typeface="Arial" panose="020B0604020202020204" pitchFamily="34" charset="0"/>
              </a:rPr>
              <a:t>Spine</a:t>
            </a:r>
            <a:r>
              <a:rPr sz="3935" b="1" spc="381" dirty="0">
                <a:latin typeface="Arial" panose="020B0604020202020204" pitchFamily="34" charset="0"/>
                <a:cs typeface="Arial" panose="020B0604020202020204" pitchFamily="34" charset="0"/>
              </a:rPr>
              <a:t> </a:t>
            </a:r>
            <a:r>
              <a:rPr sz="3935" b="1" spc="-457" dirty="0">
                <a:latin typeface="Arial" panose="020B0604020202020204" pitchFamily="34" charset="0"/>
                <a:cs typeface="Arial" panose="020B0604020202020204" pitchFamily="34" charset="0"/>
              </a:rPr>
              <a:t>1</a:t>
            </a:r>
            <a:endParaRPr lang="en-US" sz="3935" b="1" spc="-457" dirty="0">
              <a:latin typeface="Arial" panose="020B0604020202020204" pitchFamily="34" charset="0"/>
              <a:cs typeface="Arial" panose="020B0604020202020204" pitchFamily="34" charset="0"/>
            </a:endParaRPr>
          </a:p>
          <a:p>
            <a:pPr marL="32239">
              <a:lnSpc>
                <a:spcPts val="4557"/>
              </a:lnSpc>
              <a:spcBef>
                <a:spcPts val="330"/>
              </a:spcBef>
            </a:pPr>
            <a:r>
              <a:rPr sz="3935" b="1" spc="432" dirty="0">
                <a:latin typeface="Arial" panose="020B0604020202020204" pitchFamily="34" charset="0"/>
                <a:cs typeface="Arial" panose="020B0604020202020204" pitchFamily="34" charset="0"/>
              </a:rPr>
              <a:t>Route:</a:t>
            </a:r>
            <a:endParaRPr sz="3935" dirty="0">
              <a:latin typeface="Arial" panose="020B0604020202020204" pitchFamily="34" charset="0"/>
              <a:cs typeface="Arial" panose="020B0604020202020204" pitchFamily="34" charset="0"/>
            </a:endParaRPr>
          </a:p>
          <a:p>
            <a:pPr marL="32239">
              <a:lnSpc>
                <a:spcPts val="4557"/>
              </a:lnSpc>
            </a:pPr>
            <a:r>
              <a:rPr sz="3935" dirty="0">
                <a:latin typeface="Arial" panose="020B0604020202020204" pitchFamily="34" charset="0"/>
                <a:cs typeface="Arial" panose="020B0604020202020204" pitchFamily="34" charset="0"/>
              </a:rPr>
              <a:t>Great</a:t>
            </a:r>
            <a:r>
              <a:rPr sz="3935" spc="102" dirty="0">
                <a:latin typeface="Arial" panose="020B0604020202020204" pitchFamily="34" charset="0"/>
                <a:cs typeface="Arial" panose="020B0604020202020204" pitchFamily="34" charset="0"/>
              </a:rPr>
              <a:t> </a:t>
            </a:r>
            <a:r>
              <a:rPr sz="3935" spc="216" dirty="0">
                <a:latin typeface="Arial" panose="020B0604020202020204" pitchFamily="34" charset="0"/>
                <a:cs typeface="Arial" panose="020B0604020202020204" pitchFamily="34" charset="0"/>
              </a:rPr>
              <a:t>Northern</a:t>
            </a:r>
            <a:r>
              <a:rPr sz="3935" spc="165" dirty="0">
                <a:latin typeface="Arial" panose="020B0604020202020204" pitchFamily="34" charset="0"/>
                <a:cs typeface="Arial" panose="020B0604020202020204" pitchFamily="34" charset="0"/>
              </a:rPr>
              <a:t> </a:t>
            </a:r>
            <a:r>
              <a:rPr sz="3935" spc="127" dirty="0">
                <a:latin typeface="Arial" panose="020B0604020202020204" pitchFamily="34" charset="0"/>
                <a:cs typeface="Arial" panose="020B0604020202020204" pitchFamily="34" charset="0"/>
              </a:rPr>
              <a:t>Rd</a:t>
            </a:r>
            <a:endParaRPr sz="3935" dirty="0">
              <a:latin typeface="Arial" panose="020B0604020202020204" pitchFamily="34" charset="0"/>
              <a:cs typeface="Arial" panose="020B0604020202020204" pitchFamily="34" charset="0"/>
            </a:endParaRPr>
          </a:p>
        </p:txBody>
      </p:sp>
      <p:sp>
        <p:nvSpPr>
          <p:cNvPr id="11" name="object 11"/>
          <p:cNvSpPr/>
          <p:nvPr/>
        </p:nvSpPr>
        <p:spPr>
          <a:xfrm>
            <a:off x="8213259" y="2876545"/>
            <a:ext cx="4328013" cy="1186373"/>
          </a:xfrm>
          <a:custGeom>
            <a:avLst/>
            <a:gdLst/>
            <a:ahLst/>
            <a:cxnLst/>
            <a:rect l="l" t="t" r="r" b="b"/>
            <a:pathLst>
              <a:path w="1704975" h="467359">
                <a:moveTo>
                  <a:pt x="1627124" y="0"/>
                </a:moveTo>
                <a:lnTo>
                  <a:pt x="77851" y="0"/>
                </a:lnTo>
                <a:lnTo>
                  <a:pt x="47523" y="6127"/>
                </a:lnTo>
                <a:lnTo>
                  <a:pt x="22780" y="22828"/>
                </a:lnTo>
                <a:lnTo>
                  <a:pt x="6109" y="47577"/>
                </a:lnTo>
                <a:lnTo>
                  <a:pt x="0" y="77850"/>
                </a:lnTo>
                <a:lnTo>
                  <a:pt x="0" y="389381"/>
                </a:lnTo>
                <a:lnTo>
                  <a:pt x="6109" y="419655"/>
                </a:lnTo>
                <a:lnTo>
                  <a:pt x="22780" y="444404"/>
                </a:lnTo>
                <a:lnTo>
                  <a:pt x="47523" y="461105"/>
                </a:lnTo>
                <a:lnTo>
                  <a:pt x="77851" y="467232"/>
                </a:lnTo>
                <a:lnTo>
                  <a:pt x="1627124" y="467232"/>
                </a:lnTo>
                <a:lnTo>
                  <a:pt x="1657451" y="461105"/>
                </a:lnTo>
                <a:lnTo>
                  <a:pt x="1682194" y="444404"/>
                </a:lnTo>
                <a:lnTo>
                  <a:pt x="1698865" y="419655"/>
                </a:lnTo>
                <a:lnTo>
                  <a:pt x="1704975" y="389381"/>
                </a:lnTo>
                <a:lnTo>
                  <a:pt x="1704975" y="77850"/>
                </a:lnTo>
                <a:lnTo>
                  <a:pt x="1698865" y="47577"/>
                </a:lnTo>
                <a:lnTo>
                  <a:pt x="1682194" y="22828"/>
                </a:lnTo>
                <a:lnTo>
                  <a:pt x="1657451" y="6127"/>
                </a:lnTo>
                <a:lnTo>
                  <a:pt x="1627124" y="0"/>
                </a:lnTo>
                <a:close/>
              </a:path>
            </a:pathLst>
          </a:custGeom>
          <a:solidFill>
            <a:srgbClr val="6BA539"/>
          </a:solidFill>
        </p:spPr>
        <p:txBody>
          <a:bodyPr wrap="square" lIns="0" tIns="0" rIns="0" bIns="0" rtlCol="0"/>
          <a:lstStyle/>
          <a:p>
            <a:endParaRPr dirty="0"/>
          </a:p>
        </p:txBody>
      </p:sp>
      <p:sp>
        <p:nvSpPr>
          <p:cNvPr id="12" name="object 12"/>
          <p:cNvSpPr txBox="1"/>
          <p:nvPr/>
        </p:nvSpPr>
        <p:spPr>
          <a:xfrm>
            <a:off x="8950713" y="3001529"/>
            <a:ext cx="2853104" cy="737322"/>
          </a:xfrm>
          <a:prstGeom prst="rect">
            <a:avLst/>
          </a:prstGeom>
        </p:spPr>
        <p:txBody>
          <a:bodyPr vert="horz" wrap="square" lIns="0" tIns="33850" rIns="0" bIns="0" rtlCol="0">
            <a:spAutoFit/>
          </a:bodyPr>
          <a:lstStyle/>
          <a:p>
            <a:pPr marL="32239">
              <a:spcBef>
                <a:spcPts val="267"/>
              </a:spcBef>
            </a:pPr>
            <a:r>
              <a:rPr sz="4569" b="1" spc="-25" dirty="0">
                <a:solidFill>
                  <a:srgbClr val="FFFFFF"/>
                </a:solidFill>
                <a:latin typeface="Arial" panose="020B0604020202020204" pitchFamily="34" charset="0"/>
                <a:cs typeface="Arial" panose="020B0604020202020204" pitchFamily="34" charset="0"/>
              </a:rPr>
              <a:t>Proposed</a:t>
            </a:r>
            <a:endParaRPr sz="4569" b="1" dirty="0">
              <a:latin typeface="Arial" panose="020B0604020202020204" pitchFamily="34" charset="0"/>
              <a:cs typeface="Arial" panose="020B0604020202020204" pitchFamily="34" charset="0"/>
            </a:endParaRPr>
          </a:p>
        </p:txBody>
      </p:sp>
      <p:sp>
        <p:nvSpPr>
          <p:cNvPr id="13" name="object 13"/>
          <p:cNvSpPr txBox="1"/>
          <p:nvPr/>
        </p:nvSpPr>
        <p:spPr>
          <a:xfrm>
            <a:off x="1786471" y="12788313"/>
            <a:ext cx="4113628" cy="1812035"/>
          </a:xfrm>
          <a:prstGeom prst="rect">
            <a:avLst/>
          </a:prstGeom>
        </p:spPr>
        <p:txBody>
          <a:bodyPr vert="horz" wrap="square" lIns="0" tIns="41910" rIns="0" bIns="0" rtlCol="0">
            <a:spAutoFit/>
          </a:bodyPr>
          <a:lstStyle/>
          <a:p>
            <a:pPr marL="32239">
              <a:lnSpc>
                <a:spcPts val="4557"/>
              </a:lnSpc>
              <a:spcBef>
                <a:spcPts val="330"/>
              </a:spcBef>
            </a:pPr>
            <a:r>
              <a:rPr sz="3935" b="1" spc="546" dirty="0">
                <a:latin typeface="Arial" panose="020B0604020202020204" pitchFamily="34" charset="0"/>
                <a:cs typeface="Arial" panose="020B0604020202020204" pitchFamily="34" charset="0"/>
              </a:rPr>
              <a:t>Spine</a:t>
            </a:r>
            <a:r>
              <a:rPr sz="3935" b="1" spc="368" dirty="0">
                <a:latin typeface="Arial" panose="020B0604020202020204" pitchFamily="34" charset="0"/>
                <a:cs typeface="Arial" panose="020B0604020202020204" pitchFamily="34" charset="0"/>
              </a:rPr>
              <a:t> </a:t>
            </a:r>
            <a:r>
              <a:rPr sz="3935" b="1" spc="355" dirty="0">
                <a:latin typeface="Arial" panose="020B0604020202020204" pitchFamily="34" charset="0"/>
                <a:cs typeface="Arial" panose="020B0604020202020204" pitchFamily="34" charset="0"/>
              </a:rPr>
              <a:t>2</a:t>
            </a:r>
            <a:r>
              <a:rPr sz="3935" b="1" spc="368" dirty="0">
                <a:latin typeface="Arial" panose="020B0604020202020204" pitchFamily="34" charset="0"/>
                <a:cs typeface="Arial" panose="020B0604020202020204" pitchFamily="34" charset="0"/>
              </a:rPr>
              <a:t> </a:t>
            </a:r>
            <a:r>
              <a:rPr sz="3935" b="1" spc="444" dirty="0">
                <a:latin typeface="Arial" panose="020B0604020202020204" pitchFamily="34" charset="0"/>
                <a:cs typeface="Arial" panose="020B0604020202020204" pitchFamily="34" charset="0"/>
              </a:rPr>
              <a:t>Route:</a:t>
            </a:r>
            <a:endParaRPr sz="3935" dirty="0">
              <a:latin typeface="Arial" panose="020B0604020202020204" pitchFamily="34" charset="0"/>
              <a:cs typeface="Arial" panose="020B0604020202020204" pitchFamily="34" charset="0"/>
            </a:endParaRPr>
          </a:p>
          <a:p>
            <a:pPr marL="32239">
              <a:lnSpc>
                <a:spcPts val="4557"/>
              </a:lnSpc>
            </a:pPr>
            <a:r>
              <a:rPr sz="3935" spc="114" dirty="0">
                <a:latin typeface="Arial" panose="020B0604020202020204" pitchFamily="34" charset="0"/>
                <a:cs typeface="Arial" panose="020B0604020202020204" pitchFamily="34" charset="0"/>
              </a:rPr>
              <a:t>Algoma/Pine</a:t>
            </a:r>
            <a:r>
              <a:rPr sz="3935" spc="-25" dirty="0">
                <a:latin typeface="Arial" panose="020B0604020202020204" pitchFamily="34" charset="0"/>
                <a:cs typeface="Arial" panose="020B0604020202020204" pitchFamily="34" charset="0"/>
              </a:rPr>
              <a:t> </a:t>
            </a:r>
            <a:r>
              <a:rPr sz="3935" spc="406" dirty="0">
                <a:latin typeface="Arial" panose="020B0604020202020204" pitchFamily="34" charset="0"/>
                <a:cs typeface="Arial" panose="020B0604020202020204" pitchFamily="34" charset="0"/>
              </a:rPr>
              <a:t>St</a:t>
            </a:r>
            <a:endParaRPr sz="3935" dirty="0">
              <a:latin typeface="Arial" panose="020B0604020202020204" pitchFamily="34" charset="0"/>
              <a:cs typeface="Arial" panose="020B0604020202020204" pitchFamily="34" charset="0"/>
            </a:endParaRPr>
          </a:p>
        </p:txBody>
      </p:sp>
      <p:sp>
        <p:nvSpPr>
          <p:cNvPr id="14" name="object 14"/>
          <p:cNvSpPr txBox="1"/>
          <p:nvPr/>
        </p:nvSpPr>
        <p:spPr>
          <a:xfrm>
            <a:off x="14887591" y="5340167"/>
            <a:ext cx="9187962" cy="3844460"/>
          </a:xfrm>
          <a:prstGeom prst="rect">
            <a:avLst/>
          </a:prstGeom>
          <a:ln w="19062">
            <a:solidFill>
              <a:srgbClr val="6BA539"/>
            </a:solidFill>
          </a:ln>
        </p:spPr>
        <p:txBody>
          <a:bodyPr vert="horz" wrap="square" lIns="0" tIns="109611" rIns="0" bIns="0" rtlCol="0">
            <a:spAutoFit/>
          </a:bodyPr>
          <a:lstStyle/>
          <a:p>
            <a:pPr marL="975228" indent="-725376">
              <a:buFont typeface="Arial"/>
              <a:buChar char="•"/>
              <a:tabLst>
                <a:tab pos="975228" algn="l"/>
              </a:tabLst>
            </a:pPr>
            <a:r>
              <a:rPr sz="3935" dirty="0">
                <a:latin typeface="Arial" panose="020B0604020202020204" pitchFamily="34" charset="0"/>
                <a:cs typeface="Arial" panose="020B0604020202020204" pitchFamily="34" charset="0"/>
              </a:rPr>
              <a:t>Connecting</a:t>
            </a:r>
            <a:r>
              <a:rPr sz="3935" spc="635" dirty="0">
                <a:latin typeface="Arial" panose="020B0604020202020204" pitchFamily="34" charset="0"/>
                <a:cs typeface="Arial" panose="020B0604020202020204" pitchFamily="34" charset="0"/>
              </a:rPr>
              <a:t> </a:t>
            </a:r>
            <a:r>
              <a:rPr sz="3935" spc="114" dirty="0">
                <a:latin typeface="Arial" panose="020B0604020202020204" pitchFamily="34" charset="0"/>
                <a:cs typeface="Arial" panose="020B0604020202020204" pitchFamily="34" charset="0"/>
              </a:rPr>
              <a:t>downtown,</a:t>
            </a:r>
            <a:r>
              <a:rPr sz="3935" spc="368" dirty="0">
                <a:latin typeface="Arial" panose="020B0604020202020204" pitchFamily="34" charset="0"/>
                <a:cs typeface="Arial" panose="020B0604020202020204" pitchFamily="34" charset="0"/>
              </a:rPr>
              <a:t> </a:t>
            </a:r>
            <a:r>
              <a:rPr sz="3935" spc="178" dirty="0">
                <a:latin typeface="Arial" panose="020B0604020202020204" pitchFamily="34" charset="0"/>
                <a:cs typeface="Arial" panose="020B0604020202020204" pitchFamily="34" charset="0"/>
              </a:rPr>
              <a:t>Sault</a:t>
            </a:r>
            <a:endParaRPr sz="3935" dirty="0">
              <a:latin typeface="Arial" panose="020B0604020202020204" pitchFamily="34" charset="0"/>
              <a:cs typeface="Arial" panose="020B0604020202020204" pitchFamily="34" charset="0"/>
            </a:endParaRPr>
          </a:p>
          <a:p>
            <a:pPr marL="975228"/>
            <a:r>
              <a:rPr sz="3935" spc="-25" dirty="0">
                <a:latin typeface="Arial" panose="020B0604020202020204" pitchFamily="34" charset="0"/>
                <a:cs typeface="Arial" panose="020B0604020202020204" pitchFamily="34" charset="0"/>
              </a:rPr>
              <a:t>College,</a:t>
            </a:r>
            <a:r>
              <a:rPr sz="3935" spc="-63" dirty="0">
                <a:latin typeface="Arial" panose="020B0604020202020204" pitchFamily="34" charset="0"/>
                <a:cs typeface="Arial" panose="020B0604020202020204" pitchFamily="34" charset="0"/>
              </a:rPr>
              <a:t> </a:t>
            </a:r>
            <a:r>
              <a:rPr sz="3935" spc="190" dirty="0">
                <a:latin typeface="Arial" panose="020B0604020202020204" pitchFamily="34" charset="0"/>
                <a:cs typeface="Arial" panose="020B0604020202020204" pitchFamily="34" charset="0"/>
              </a:rPr>
              <a:t>Walmart,</a:t>
            </a:r>
            <a:r>
              <a:rPr sz="3935" spc="-63" dirty="0">
                <a:latin typeface="Arial" panose="020B0604020202020204" pitchFamily="34" charset="0"/>
                <a:cs typeface="Arial" panose="020B0604020202020204" pitchFamily="34" charset="0"/>
              </a:rPr>
              <a:t> </a:t>
            </a:r>
            <a:r>
              <a:rPr sz="3935" dirty="0">
                <a:latin typeface="Arial" panose="020B0604020202020204" pitchFamily="34" charset="0"/>
                <a:cs typeface="Arial" panose="020B0604020202020204" pitchFamily="34" charset="0"/>
              </a:rPr>
              <a:t>and</a:t>
            </a:r>
            <a:r>
              <a:rPr sz="3935" spc="-25" dirty="0">
                <a:latin typeface="Arial" panose="020B0604020202020204" pitchFamily="34" charset="0"/>
                <a:cs typeface="Arial" panose="020B0604020202020204" pitchFamily="34" charset="0"/>
              </a:rPr>
              <a:t> </a:t>
            </a:r>
            <a:r>
              <a:rPr sz="3935" spc="165" dirty="0">
                <a:latin typeface="Arial" panose="020B0604020202020204" pitchFamily="34" charset="0"/>
                <a:cs typeface="Arial" panose="020B0604020202020204" pitchFamily="34" charset="0"/>
              </a:rPr>
              <a:t>Hospital</a:t>
            </a:r>
            <a:endParaRPr sz="3935" dirty="0">
              <a:latin typeface="Arial" panose="020B0604020202020204" pitchFamily="34" charset="0"/>
              <a:cs typeface="Arial" panose="020B0604020202020204" pitchFamily="34" charset="0"/>
            </a:endParaRPr>
          </a:p>
          <a:p>
            <a:pPr marL="975228" marR="228897" indent="-725376">
              <a:buFont typeface="Arial"/>
              <a:buChar char="•"/>
              <a:tabLst>
                <a:tab pos="975228" algn="l"/>
              </a:tabLst>
            </a:pPr>
            <a:r>
              <a:rPr sz="3935" dirty="0">
                <a:latin typeface="Arial" panose="020B0604020202020204" pitchFamily="34" charset="0"/>
                <a:cs typeface="Arial" panose="020B0604020202020204" pitchFamily="34" charset="0"/>
              </a:rPr>
              <a:t>15min</a:t>
            </a:r>
            <a:r>
              <a:rPr sz="3935" spc="127" dirty="0">
                <a:latin typeface="Arial" panose="020B0604020202020204" pitchFamily="34" charset="0"/>
                <a:cs typeface="Arial" panose="020B0604020202020204" pitchFamily="34" charset="0"/>
              </a:rPr>
              <a:t> </a:t>
            </a:r>
            <a:r>
              <a:rPr sz="3935" dirty="0">
                <a:latin typeface="Arial" panose="020B0604020202020204" pitchFamily="34" charset="0"/>
                <a:cs typeface="Arial" panose="020B0604020202020204" pitchFamily="34" charset="0"/>
              </a:rPr>
              <a:t>headway</a:t>
            </a:r>
            <a:r>
              <a:rPr sz="3935" spc="102" dirty="0">
                <a:latin typeface="Arial" panose="020B0604020202020204" pitchFamily="34" charset="0"/>
                <a:cs typeface="Arial" panose="020B0604020202020204" pitchFamily="34" charset="0"/>
              </a:rPr>
              <a:t> </a:t>
            </a:r>
            <a:r>
              <a:rPr sz="3935" spc="267" dirty="0">
                <a:latin typeface="Arial" panose="020B0604020202020204" pitchFamily="34" charset="0"/>
                <a:cs typeface="Arial" panose="020B0604020202020204" pitchFamily="34" charset="0"/>
              </a:rPr>
              <a:t>during</a:t>
            </a:r>
            <a:r>
              <a:rPr sz="3935" spc="89" dirty="0">
                <a:latin typeface="Arial" panose="020B0604020202020204" pitchFamily="34" charset="0"/>
                <a:cs typeface="Arial" panose="020B0604020202020204" pitchFamily="34" charset="0"/>
              </a:rPr>
              <a:t> </a:t>
            </a:r>
            <a:r>
              <a:rPr sz="3935" spc="140" dirty="0">
                <a:latin typeface="Arial" panose="020B0604020202020204" pitchFamily="34" charset="0"/>
                <a:cs typeface="Arial" panose="020B0604020202020204" pitchFamily="34" charset="0"/>
              </a:rPr>
              <a:t>the</a:t>
            </a:r>
            <a:r>
              <a:rPr sz="3935" spc="228" dirty="0">
                <a:latin typeface="Arial" panose="020B0604020202020204" pitchFamily="34" charset="0"/>
                <a:cs typeface="Arial" panose="020B0604020202020204" pitchFamily="34" charset="0"/>
              </a:rPr>
              <a:t> </a:t>
            </a:r>
            <a:r>
              <a:rPr sz="3935" spc="-63" dirty="0">
                <a:latin typeface="Arial" panose="020B0604020202020204" pitchFamily="34" charset="0"/>
                <a:cs typeface="Arial" panose="020B0604020202020204" pitchFamily="34" charset="0"/>
              </a:rPr>
              <a:t>day </a:t>
            </a:r>
            <a:r>
              <a:rPr sz="3935" dirty="0">
                <a:latin typeface="Arial" panose="020B0604020202020204" pitchFamily="34" charset="0"/>
                <a:cs typeface="Arial" panose="020B0604020202020204" pitchFamily="34" charset="0"/>
              </a:rPr>
              <a:t>on</a:t>
            </a:r>
            <a:r>
              <a:rPr sz="3935" spc="254" dirty="0">
                <a:latin typeface="Arial" panose="020B0604020202020204" pitchFamily="34" charset="0"/>
                <a:cs typeface="Arial" panose="020B0604020202020204" pitchFamily="34" charset="0"/>
              </a:rPr>
              <a:t> </a:t>
            </a:r>
            <a:r>
              <a:rPr sz="3935" dirty="0">
                <a:latin typeface="Arial" panose="020B0604020202020204" pitchFamily="34" charset="0"/>
                <a:cs typeface="Arial" panose="020B0604020202020204" pitchFamily="34" charset="0"/>
              </a:rPr>
              <a:t>weekdays,</a:t>
            </a:r>
            <a:r>
              <a:rPr sz="3935" spc="190" dirty="0">
                <a:latin typeface="Arial" panose="020B0604020202020204" pitchFamily="34" charset="0"/>
                <a:cs typeface="Arial" panose="020B0604020202020204" pitchFamily="34" charset="0"/>
              </a:rPr>
              <a:t> </a:t>
            </a:r>
            <a:r>
              <a:rPr sz="3935" spc="393" dirty="0">
                <a:latin typeface="Arial" panose="020B0604020202020204" pitchFamily="34" charset="0"/>
                <a:cs typeface="Arial" panose="020B0604020202020204" pitchFamily="34" charset="0"/>
              </a:rPr>
              <a:t>60min</a:t>
            </a:r>
            <a:r>
              <a:rPr sz="3935" spc="254" dirty="0">
                <a:latin typeface="Arial" panose="020B0604020202020204" pitchFamily="34" charset="0"/>
                <a:cs typeface="Arial" panose="020B0604020202020204" pitchFamily="34" charset="0"/>
              </a:rPr>
              <a:t> </a:t>
            </a:r>
            <a:r>
              <a:rPr sz="3935" spc="-25" dirty="0">
                <a:latin typeface="Arial" panose="020B0604020202020204" pitchFamily="34" charset="0"/>
                <a:cs typeface="Arial" panose="020B0604020202020204" pitchFamily="34" charset="0"/>
              </a:rPr>
              <a:t>headway </a:t>
            </a:r>
            <a:r>
              <a:rPr sz="3935" spc="305" dirty="0">
                <a:latin typeface="Arial" panose="020B0604020202020204" pitchFamily="34" charset="0"/>
                <a:cs typeface="Arial" panose="020B0604020202020204" pitchFamily="34" charset="0"/>
              </a:rPr>
              <a:t>in</a:t>
            </a:r>
            <a:r>
              <a:rPr sz="3935" spc="190" dirty="0">
                <a:latin typeface="Arial" panose="020B0604020202020204" pitchFamily="34" charset="0"/>
                <a:cs typeface="Arial" panose="020B0604020202020204" pitchFamily="34" charset="0"/>
              </a:rPr>
              <a:t> </a:t>
            </a:r>
            <a:r>
              <a:rPr sz="3935" spc="140" dirty="0">
                <a:latin typeface="Arial" panose="020B0604020202020204" pitchFamily="34" charset="0"/>
                <a:cs typeface="Arial" panose="020B0604020202020204" pitchFamily="34" charset="0"/>
              </a:rPr>
              <a:t>the</a:t>
            </a:r>
            <a:r>
              <a:rPr sz="3935" spc="102" dirty="0">
                <a:latin typeface="Arial" panose="020B0604020202020204" pitchFamily="34" charset="0"/>
                <a:cs typeface="Arial" panose="020B0604020202020204" pitchFamily="34" charset="0"/>
              </a:rPr>
              <a:t> </a:t>
            </a:r>
            <a:r>
              <a:rPr sz="3935" dirty="0">
                <a:latin typeface="Arial" panose="020B0604020202020204" pitchFamily="34" charset="0"/>
                <a:cs typeface="Arial" panose="020B0604020202020204" pitchFamily="34" charset="0"/>
              </a:rPr>
              <a:t>evening</a:t>
            </a:r>
            <a:r>
              <a:rPr sz="3935" spc="381" dirty="0">
                <a:latin typeface="Arial" panose="020B0604020202020204" pitchFamily="34" charset="0"/>
                <a:cs typeface="Arial" panose="020B0604020202020204" pitchFamily="34" charset="0"/>
              </a:rPr>
              <a:t> </a:t>
            </a:r>
            <a:r>
              <a:rPr sz="3935" dirty="0">
                <a:latin typeface="Arial" panose="020B0604020202020204" pitchFamily="34" charset="0"/>
                <a:cs typeface="Arial" panose="020B0604020202020204" pitchFamily="34" charset="0"/>
              </a:rPr>
              <a:t>and</a:t>
            </a:r>
            <a:r>
              <a:rPr sz="3935" spc="190" dirty="0">
                <a:latin typeface="Arial" panose="020B0604020202020204" pitchFamily="34" charset="0"/>
                <a:cs typeface="Arial" panose="020B0604020202020204" pitchFamily="34" charset="0"/>
              </a:rPr>
              <a:t> </a:t>
            </a:r>
            <a:r>
              <a:rPr sz="3935" spc="-63" dirty="0">
                <a:latin typeface="Arial" panose="020B0604020202020204" pitchFamily="34" charset="0"/>
                <a:cs typeface="Arial" panose="020B0604020202020204" pitchFamily="34" charset="0"/>
              </a:rPr>
              <a:t>on </a:t>
            </a:r>
            <a:r>
              <a:rPr sz="3935" spc="114" dirty="0">
                <a:latin typeface="Arial" panose="020B0604020202020204" pitchFamily="34" charset="0"/>
                <a:cs typeface="Arial" panose="020B0604020202020204" pitchFamily="34" charset="0"/>
              </a:rPr>
              <a:t>weekends</a:t>
            </a:r>
            <a:endParaRPr sz="3935" dirty="0">
              <a:latin typeface="Arial" panose="020B0604020202020204" pitchFamily="34" charset="0"/>
              <a:cs typeface="Arial" panose="020B0604020202020204" pitchFamily="34" charset="0"/>
            </a:endParaRPr>
          </a:p>
          <a:p>
            <a:pPr marL="975228" indent="-725376">
              <a:buFont typeface="Arial"/>
              <a:buChar char="•"/>
              <a:tabLst>
                <a:tab pos="975228" algn="l"/>
              </a:tabLst>
            </a:pPr>
            <a:r>
              <a:rPr sz="3935" dirty="0">
                <a:latin typeface="Arial" panose="020B0604020202020204" pitchFamily="34" charset="0"/>
                <a:cs typeface="Arial" panose="020B0604020202020204" pitchFamily="34" charset="0"/>
              </a:rPr>
              <a:t>3</a:t>
            </a:r>
            <a:r>
              <a:rPr sz="3935" spc="89" dirty="0">
                <a:latin typeface="Arial" panose="020B0604020202020204" pitchFamily="34" charset="0"/>
                <a:cs typeface="Arial" panose="020B0604020202020204" pitchFamily="34" charset="0"/>
              </a:rPr>
              <a:t> </a:t>
            </a:r>
            <a:r>
              <a:rPr sz="3935" dirty="0">
                <a:latin typeface="Arial" panose="020B0604020202020204" pitchFamily="34" charset="0"/>
                <a:cs typeface="Arial" panose="020B0604020202020204" pitchFamily="34" charset="0"/>
              </a:rPr>
              <a:t>peak</a:t>
            </a:r>
            <a:r>
              <a:rPr sz="3935" spc="-38" dirty="0">
                <a:latin typeface="Arial" panose="020B0604020202020204" pitchFamily="34" charset="0"/>
                <a:cs typeface="Arial" panose="020B0604020202020204" pitchFamily="34" charset="0"/>
              </a:rPr>
              <a:t> </a:t>
            </a:r>
            <a:r>
              <a:rPr sz="3935" spc="-25" dirty="0">
                <a:latin typeface="Arial" panose="020B0604020202020204" pitchFamily="34" charset="0"/>
                <a:cs typeface="Arial" panose="020B0604020202020204" pitchFamily="34" charset="0"/>
              </a:rPr>
              <a:t>vehicles</a:t>
            </a:r>
            <a:endParaRPr sz="3935" dirty="0">
              <a:latin typeface="Arial" panose="020B0604020202020204" pitchFamily="34" charset="0"/>
              <a:cs typeface="Arial" panose="020B0604020202020204" pitchFamily="34" charset="0"/>
            </a:endParaRPr>
          </a:p>
        </p:txBody>
      </p:sp>
      <p:sp>
        <p:nvSpPr>
          <p:cNvPr id="15" name="object 15"/>
          <p:cNvSpPr txBox="1"/>
          <p:nvPr/>
        </p:nvSpPr>
        <p:spPr>
          <a:xfrm>
            <a:off x="14887591" y="12348499"/>
            <a:ext cx="9187962" cy="4503698"/>
          </a:xfrm>
          <a:prstGeom prst="rect">
            <a:avLst/>
          </a:prstGeom>
          <a:ln w="19062">
            <a:solidFill>
              <a:srgbClr val="6BA539"/>
            </a:solidFill>
          </a:ln>
        </p:spPr>
        <p:txBody>
          <a:bodyPr vert="horz" wrap="square" lIns="0" tIns="98327" rIns="0" bIns="0" rtlCol="0">
            <a:spAutoFit/>
          </a:bodyPr>
          <a:lstStyle/>
          <a:p>
            <a:pPr marL="975228" marR="201493" indent="-725376">
              <a:buFont typeface="Arial"/>
              <a:buChar char="•"/>
              <a:tabLst>
                <a:tab pos="975228" algn="l"/>
              </a:tabLst>
            </a:pPr>
            <a:r>
              <a:rPr sz="3935" dirty="0">
                <a:latin typeface="Arial" panose="020B0604020202020204" pitchFamily="34" charset="0"/>
                <a:cs typeface="Arial" panose="020B0604020202020204" pitchFamily="34" charset="0"/>
              </a:rPr>
              <a:t>Connecting</a:t>
            </a:r>
            <a:r>
              <a:rPr sz="3935" spc="965" dirty="0">
                <a:latin typeface="Arial" panose="020B0604020202020204" pitchFamily="34" charset="0"/>
                <a:cs typeface="Arial" panose="020B0604020202020204" pitchFamily="34" charset="0"/>
              </a:rPr>
              <a:t> </a:t>
            </a:r>
            <a:r>
              <a:rPr sz="3935" spc="89" dirty="0">
                <a:latin typeface="Arial" panose="020B0604020202020204" pitchFamily="34" charset="0"/>
                <a:cs typeface="Arial" panose="020B0604020202020204" pitchFamily="34" charset="0"/>
              </a:rPr>
              <a:t>downtown, </a:t>
            </a:r>
            <a:r>
              <a:rPr sz="3935" dirty="0">
                <a:latin typeface="Arial" panose="020B0604020202020204" pitchFamily="34" charset="0"/>
                <a:cs typeface="Arial" panose="020B0604020202020204" pitchFamily="34" charset="0"/>
              </a:rPr>
              <a:t>Algoma</a:t>
            </a:r>
            <a:r>
              <a:rPr sz="3935" spc="355" dirty="0">
                <a:latin typeface="Arial" panose="020B0604020202020204" pitchFamily="34" charset="0"/>
                <a:cs typeface="Arial" panose="020B0604020202020204" pitchFamily="34" charset="0"/>
              </a:rPr>
              <a:t> </a:t>
            </a:r>
            <a:r>
              <a:rPr sz="3935" spc="203" dirty="0">
                <a:latin typeface="Arial" panose="020B0604020202020204" pitchFamily="34" charset="0"/>
                <a:cs typeface="Arial" panose="020B0604020202020204" pitchFamily="34" charset="0"/>
              </a:rPr>
              <a:t>University,</a:t>
            </a:r>
            <a:r>
              <a:rPr sz="3935" spc="368" dirty="0">
                <a:latin typeface="Arial" panose="020B0604020202020204" pitchFamily="34" charset="0"/>
                <a:cs typeface="Arial" panose="020B0604020202020204" pitchFamily="34" charset="0"/>
              </a:rPr>
              <a:t> </a:t>
            </a:r>
            <a:r>
              <a:rPr sz="3935" spc="165" dirty="0">
                <a:latin typeface="Arial" panose="020B0604020202020204" pitchFamily="34" charset="0"/>
                <a:cs typeface="Arial" panose="020B0604020202020204" pitchFamily="34" charset="0"/>
              </a:rPr>
              <a:t>Sault </a:t>
            </a:r>
            <a:r>
              <a:rPr sz="3935" spc="-25" dirty="0">
                <a:latin typeface="Arial" panose="020B0604020202020204" pitchFamily="34" charset="0"/>
                <a:cs typeface="Arial" panose="020B0604020202020204" pitchFamily="34" charset="0"/>
              </a:rPr>
              <a:t>College,</a:t>
            </a:r>
            <a:r>
              <a:rPr sz="3935" spc="-63" dirty="0">
                <a:latin typeface="Arial" panose="020B0604020202020204" pitchFamily="34" charset="0"/>
                <a:cs typeface="Arial" panose="020B0604020202020204" pitchFamily="34" charset="0"/>
              </a:rPr>
              <a:t> </a:t>
            </a:r>
            <a:r>
              <a:rPr sz="3935" spc="190" dirty="0">
                <a:latin typeface="Arial" panose="020B0604020202020204" pitchFamily="34" charset="0"/>
                <a:cs typeface="Arial" panose="020B0604020202020204" pitchFamily="34" charset="0"/>
              </a:rPr>
              <a:t>Walmart,</a:t>
            </a:r>
            <a:r>
              <a:rPr sz="3935" spc="-63" dirty="0">
                <a:latin typeface="Arial" panose="020B0604020202020204" pitchFamily="34" charset="0"/>
                <a:cs typeface="Arial" panose="020B0604020202020204" pitchFamily="34" charset="0"/>
              </a:rPr>
              <a:t> </a:t>
            </a:r>
            <a:r>
              <a:rPr sz="3935" dirty="0">
                <a:latin typeface="Arial" panose="020B0604020202020204" pitchFamily="34" charset="0"/>
                <a:cs typeface="Arial" panose="020B0604020202020204" pitchFamily="34" charset="0"/>
              </a:rPr>
              <a:t>and</a:t>
            </a:r>
            <a:r>
              <a:rPr sz="3935" spc="-25" dirty="0">
                <a:latin typeface="Arial" panose="020B0604020202020204" pitchFamily="34" charset="0"/>
                <a:cs typeface="Arial" panose="020B0604020202020204" pitchFamily="34" charset="0"/>
              </a:rPr>
              <a:t> </a:t>
            </a:r>
            <a:r>
              <a:rPr sz="3935" spc="165" dirty="0">
                <a:latin typeface="Arial" panose="020B0604020202020204" pitchFamily="34" charset="0"/>
                <a:cs typeface="Arial" panose="020B0604020202020204" pitchFamily="34" charset="0"/>
              </a:rPr>
              <a:t>Hospital</a:t>
            </a:r>
            <a:endParaRPr sz="3935" dirty="0">
              <a:latin typeface="Arial" panose="020B0604020202020204" pitchFamily="34" charset="0"/>
              <a:cs typeface="Arial" panose="020B0604020202020204" pitchFamily="34" charset="0"/>
            </a:endParaRPr>
          </a:p>
          <a:p>
            <a:pPr marL="975228" indent="-725376">
              <a:buFont typeface="Arial"/>
              <a:buChar char="•"/>
              <a:tabLst>
                <a:tab pos="975228" algn="l"/>
              </a:tabLst>
            </a:pPr>
            <a:r>
              <a:rPr sz="3935" dirty="0">
                <a:latin typeface="Arial" panose="020B0604020202020204" pitchFamily="34" charset="0"/>
                <a:cs typeface="Arial" panose="020B0604020202020204" pitchFamily="34" charset="0"/>
              </a:rPr>
              <a:t>15min</a:t>
            </a:r>
            <a:r>
              <a:rPr sz="3935" spc="114" dirty="0">
                <a:latin typeface="Arial" panose="020B0604020202020204" pitchFamily="34" charset="0"/>
                <a:cs typeface="Arial" panose="020B0604020202020204" pitchFamily="34" charset="0"/>
              </a:rPr>
              <a:t> </a:t>
            </a:r>
            <a:r>
              <a:rPr sz="3935" dirty="0">
                <a:latin typeface="Arial" panose="020B0604020202020204" pitchFamily="34" charset="0"/>
                <a:cs typeface="Arial" panose="020B0604020202020204" pitchFamily="34" charset="0"/>
              </a:rPr>
              <a:t>headway</a:t>
            </a:r>
            <a:r>
              <a:rPr sz="3935" spc="89" dirty="0">
                <a:latin typeface="Arial" panose="020B0604020202020204" pitchFamily="34" charset="0"/>
                <a:cs typeface="Arial" panose="020B0604020202020204" pitchFamily="34" charset="0"/>
              </a:rPr>
              <a:t> </a:t>
            </a:r>
            <a:r>
              <a:rPr sz="3935" spc="267" dirty="0">
                <a:latin typeface="Arial" panose="020B0604020202020204" pitchFamily="34" charset="0"/>
                <a:cs typeface="Arial" panose="020B0604020202020204" pitchFamily="34" charset="0"/>
              </a:rPr>
              <a:t>during</a:t>
            </a:r>
            <a:r>
              <a:rPr sz="3935" spc="89" dirty="0">
                <a:latin typeface="Arial" panose="020B0604020202020204" pitchFamily="34" charset="0"/>
                <a:cs typeface="Arial" panose="020B0604020202020204" pitchFamily="34" charset="0"/>
              </a:rPr>
              <a:t> </a:t>
            </a:r>
            <a:r>
              <a:rPr sz="3935" spc="140" dirty="0">
                <a:latin typeface="Arial" panose="020B0604020202020204" pitchFamily="34" charset="0"/>
                <a:cs typeface="Arial" panose="020B0604020202020204" pitchFamily="34" charset="0"/>
              </a:rPr>
              <a:t>the</a:t>
            </a:r>
            <a:r>
              <a:rPr sz="3935" spc="216" dirty="0">
                <a:latin typeface="Arial" panose="020B0604020202020204" pitchFamily="34" charset="0"/>
                <a:cs typeface="Arial" panose="020B0604020202020204" pitchFamily="34" charset="0"/>
              </a:rPr>
              <a:t> </a:t>
            </a:r>
            <a:r>
              <a:rPr sz="3935" spc="-63" dirty="0">
                <a:latin typeface="Arial" panose="020B0604020202020204" pitchFamily="34" charset="0"/>
                <a:cs typeface="Arial" panose="020B0604020202020204" pitchFamily="34" charset="0"/>
              </a:rPr>
              <a:t>day</a:t>
            </a:r>
            <a:endParaRPr sz="3935" dirty="0">
              <a:latin typeface="Arial" panose="020B0604020202020204" pitchFamily="34" charset="0"/>
              <a:cs typeface="Arial" panose="020B0604020202020204" pitchFamily="34" charset="0"/>
            </a:endParaRPr>
          </a:p>
          <a:p>
            <a:pPr marL="975228" marR="377196"/>
            <a:r>
              <a:rPr sz="3935" dirty="0">
                <a:latin typeface="Arial" panose="020B0604020202020204" pitchFamily="34" charset="0"/>
                <a:cs typeface="Arial" panose="020B0604020202020204" pitchFamily="34" charset="0"/>
              </a:rPr>
              <a:t>on</a:t>
            </a:r>
            <a:r>
              <a:rPr sz="3935" spc="279" dirty="0">
                <a:latin typeface="Arial" panose="020B0604020202020204" pitchFamily="34" charset="0"/>
                <a:cs typeface="Arial" panose="020B0604020202020204" pitchFamily="34" charset="0"/>
              </a:rPr>
              <a:t> </a:t>
            </a:r>
            <a:r>
              <a:rPr sz="3935" dirty="0">
                <a:latin typeface="Arial" panose="020B0604020202020204" pitchFamily="34" charset="0"/>
                <a:cs typeface="Arial" panose="020B0604020202020204" pitchFamily="34" charset="0"/>
              </a:rPr>
              <a:t>weekdays,</a:t>
            </a:r>
            <a:r>
              <a:rPr sz="3935" spc="216" dirty="0">
                <a:latin typeface="Arial" panose="020B0604020202020204" pitchFamily="34" charset="0"/>
                <a:cs typeface="Arial" panose="020B0604020202020204" pitchFamily="34" charset="0"/>
              </a:rPr>
              <a:t> </a:t>
            </a:r>
            <a:r>
              <a:rPr sz="3935" spc="393" dirty="0">
                <a:latin typeface="Arial" panose="020B0604020202020204" pitchFamily="34" charset="0"/>
                <a:cs typeface="Arial" panose="020B0604020202020204" pitchFamily="34" charset="0"/>
              </a:rPr>
              <a:t>60min</a:t>
            </a:r>
            <a:r>
              <a:rPr sz="3935" spc="289" dirty="0">
                <a:latin typeface="Arial" panose="020B0604020202020204" pitchFamily="34" charset="0"/>
                <a:cs typeface="Arial" panose="020B0604020202020204" pitchFamily="34" charset="0"/>
              </a:rPr>
              <a:t> </a:t>
            </a:r>
            <a:r>
              <a:rPr sz="3935" spc="-25" dirty="0">
                <a:latin typeface="Arial" panose="020B0604020202020204" pitchFamily="34" charset="0"/>
                <a:cs typeface="Arial" panose="020B0604020202020204" pitchFamily="34" charset="0"/>
              </a:rPr>
              <a:t>headway </a:t>
            </a:r>
            <a:r>
              <a:rPr sz="3935" spc="305" dirty="0">
                <a:latin typeface="Arial" panose="020B0604020202020204" pitchFamily="34" charset="0"/>
                <a:cs typeface="Arial" panose="020B0604020202020204" pitchFamily="34" charset="0"/>
              </a:rPr>
              <a:t>in</a:t>
            </a:r>
            <a:r>
              <a:rPr sz="3935" spc="190" dirty="0">
                <a:latin typeface="Arial" panose="020B0604020202020204" pitchFamily="34" charset="0"/>
                <a:cs typeface="Arial" panose="020B0604020202020204" pitchFamily="34" charset="0"/>
              </a:rPr>
              <a:t> </a:t>
            </a:r>
            <a:r>
              <a:rPr sz="3935" spc="140" dirty="0">
                <a:latin typeface="Arial" panose="020B0604020202020204" pitchFamily="34" charset="0"/>
                <a:cs typeface="Arial" panose="020B0604020202020204" pitchFamily="34" charset="0"/>
              </a:rPr>
              <a:t>the</a:t>
            </a:r>
            <a:r>
              <a:rPr sz="3935" spc="102" dirty="0">
                <a:latin typeface="Arial" panose="020B0604020202020204" pitchFamily="34" charset="0"/>
                <a:cs typeface="Arial" panose="020B0604020202020204" pitchFamily="34" charset="0"/>
              </a:rPr>
              <a:t> </a:t>
            </a:r>
            <a:r>
              <a:rPr sz="3935" dirty="0">
                <a:latin typeface="Arial" panose="020B0604020202020204" pitchFamily="34" charset="0"/>
                <a:cs typeface="Arial" panose="020B0604020202020204" pitchFamily="34" charset="0"/>
              </a:rPr>
              <a:t>evening</a:t>
            </a:r>
            <a:r>
              <a:rPr sz="3935" spc="381" dirty="0">
                <a:latin typeface="Arial" panose="020B0604020202020204" pitchFamily="34" charset="0"/>
                <a:cs typeface="Arial" panose="020B0604020202020204" pitchFamily="34" charset="0"/>
              </a:rPr>
              <a:t> </a:t>
            </a:r>
            <a:r>
              <a:rPr sz="3935" dirty="0">
                <a:latin typeface="Arial" panose="020B0604020202020204" pitchFamily="34" charset="0"/>
                <a:cs typeface="Arial" panose="020B0604020202020204" pitchFamily="34" charset="0"/>
              </a:rPr>
              <a:t>and</a:t>
            </a:r>
            <a:r>
              <a:rPr sz="3935" spc="190" dirty="0">
                <a:latin typeface="Arial" panose="020B0604020202020204" pitchFamily="34" charset="0"/>
                <a:cs typeface="Arial" panose="020B0604020202020204" pitchFamily="34" charset="0"/>
              </a:rPr>
              <a:t> </a:t>
            </a:r>
            <a:r>
              <a:rPr sz="3935" spc="-63" dirty="0">
                <a:latin typeface="Arial" panose="020B0604020202020204" pitchFamily="34" charset="0"/>
                <a:cs typeface="Arial" panose="020B0604020202020204" pitchFamily="34" charset="0"/>
              </a:rPr>
              <a:t>on </a:t>
            </a:r>
            <a:r>
              <a:rPr sz="3935" spc="102" dirty="0">
                <a:latin typeface="Arial" panose="020B0604020202020204" pitchFamily="34" charset="0"/>
                <a:cs typeface="Arial" panose="020B0604020202020204" pitchFamily="34" charset="0"/>
              </a:rPr>
              <a:t>weekends</a:t>
            </a:r>
            <a:endParaRPr sz="3935" dirty="0">
              <a:latin typeface="Arial" panose="020B0604020202020204" pitchFamily="34" charset="0"/>
              <a:cs typeface="Arial" panose="020B0604020202020204" pitchFamily="34" charset="0"/>
            </a:endParaRPr>
          </a:p>
          <a:p>
            <a:pPr marL="975228" indent="-725376">
              <a:buFont typeface="Arial"/>
              <a:buChar char="•"/>
              <a:tabLst>
                <a:tab pos="975228" algn="l"/>
              </a:tabLst>
            </a:pPr>
            <a:r>
              <a:rPr sz="3935" dirty="0">
                <a:latin typeface="Arial" panose="020B0604020202020204" pitchFamily="34" charset="0"/>
                <a:cs typeface="Arial" panose="020B0604020202020204" pitchFamily="34" charset="0"/>
              </a:rPr>
              <a:t>5</a:t>
            </a:r>
            <a:r>
              <a:rPr sz="3935" spc="114" dirty="0">
                <a:latin typeface="Arial" panose="020B0604020202020204" pitchFamily="34" charset="0"/>
                <a:cs typeface="Arial" panose="020B0604020202020204" pitchFamily="34" charset="0"/>
              </a:rPr>
              <a:t> </a:t>
            </a:r>
            <a:r>
              <a:rPr sz="3935" dirty="0">
                <a:latin typeface="Arial" panose="020B0604020202020204" pitchFamily="34" charset="0"/>
                <a:cs typeface="Arial" panose="020B0604020202020204" pitchFamily="34" charset="0"/>
              </a:rPr>
              <a:t>peak</a:t>
            </a:r>
            <a:r>
              <a:rPr sz="3935" spc="-38" dirty="0">
                <a:latin typeface="Arial" panose="020B0604020202020204" pitchFamily="34" charset="0"/>
                <a:cs typeface="Arial" panose="020B0604020202020204" pitchFamily="34" charset="0"/>
              </a:rPr>
              <a:t> </a:t>
            </a:r>
            <a:r>
              <a:rPr sz="3935" spc="-25" dirty="0">
                <a:latin typeface="Arial" panose="020B0604020202020204" pitchFamily="34" charset="0"/>
                <a:cs typeface="Arial" panose="020B0604020202020204" pitchFamily="34" charset="0"/>
              </a:rPr>
              <a:t>vehicles</a:t>
            </a:r>
            <a:endParaRPr sz="3935" dirty="0">
              <a:latin typeface="Arial" panose="020B0604020202020204" pitchFamily="34" charset="0"/>
              <a:cs typeface="Arial" panose="020B0604020202020204" pitchFamily="34" charset="0"/>
            </a:endParaRPr>
          </a:p>
        </p:txBody>
      </p:sp>
      <p:sp>
        <p:nvSpPr>
          <p:cNvPr id="19" name="object 19"/>
          <p:cNvSpPr/>
          <p:nvPr/>
        </p:nvSpPr>
        <p:spPr>
          <a:xfrm>
            <a:off x="17400384" y="2873081"/>
            <a:ext cx="4328013" cy="1090296"/>
          </a:xfrm>
          <a:custGeom>
            <a:avLst/>
            <a:gdLst/>
            <a:ahLst/>
            <a:cxnLst/>
            <a:rect l="l" t="t" r="r" b="b"/>
            <a:pathLst>
              <a:path w="1704975" h="467359">
                <a:moveTo>
                  <a:pt x="1627124" y="0"/>
                </a:moveTo>
                <a:lnTo>
                  <a:pt x="77851" y="0"/>
                </a:lnTo>
                <a:lnTo>
                  <a:pt x="47523" y="6127"/>
                </a:lnTo>
                <a:lnTo>
                  <a:pt x="22780" y="22828"/>
                </a:lnTo>
                <a:lnTo>
                  <a:pt x="6109" y="47577"/>
                </a:lnTo>
                <a:lnTo>
                  <a:pt x="0" y="77850"/>
                </a:lnTo>
                <a:lnTo>
                  <a:pt x="0" y="389381"/>
                </a:lnTo>
                <a:lnTo>
                  <a:pt x="6109" y="419655"/>
                </a:lnTo>
                <a:lnTo>
                  <a:pt x="22780" y="444404"/>
                </a:lnTo>
                <a:lnTo>
                  <a:pt x="47523" y="461105"/>
                </a:lnTo>
                <a:lnTo>
                  <a:pt x="77851" y="467232"/>
                </a:lnTo>
                <a:lnTo>
                  <a:pt x="1627124" y="467232"/>
                </a:lnTo>
                <a:lnTo>
                  <a:pt x="1657451" y="461105"/>
                </a:lnTo>
                <a:lnTo>
                  <a:pt x="1682194" y="444404"/>
                </a:lnTo>
                <a:lnTo>
                  <a:pt x="1698865" y="419655"/>
                </a:lnTo>
                <a:lnTo>
                  <a:pt x="1704975" y="389381"/>
                </a:lnTo>
                <a:lnTo>
                  <a:pt x="1704975" y="77850"/>
                </a:lnTo>
                <a:lnTo>
                  <a:pt x="1698865" y="47577"/>
                </a:lnTo>
                <a:lnTo>
                  <a:pt x="1682194" y="22828"/>
                </a:lnTo>
                <a:lnTo>
                  <a:pt x="1657451" y="6127"/>
                </a:lnTo>
                <a:lnTo>
                  <a:pt x="1627124" y="0"/>
                </a:lnTo>
                <a:close/>
              </a:path>
            </a:pathLst>
          </a:custGeom>
          <a:solidFill>
            <a:srgbClr val="6BA539"/>
          </a:solidFill>
        </p:spPr>
        <p:txBody>
          <a:bodyPr wrap="square" lIns="0" tIns="0" rIns="0" bIns="0" rtlCol="0"/>
          <a:lstStyle/>
          <a:p>
            <a:endParaRPr dirty="0"/>
          </a:p>
        </p:txBody>
      </p:sp>
      <p:sp>
        <p:nvSpPr>
          <p:cNvPr id="20" name="object 20"/>
          <p:cNvSpPr txBox="1"/>
          <p:nvPr/>
        </p:nvSpPr>
        <p:spPr>
          <a:xfrm>
            <a:off x="17908980" y="3001529"/>
            <a:ext cx="3438232" cy="737322"/>
          </a:xfrm>
          <a:prstGeom prst="rect">
            <a:avLst/>
          </a:prstGeom>
        </p:spPr>
        <p:txBody>
          <a:bodyPr vert="horz" wrap="square" lIns="0" tIns="33850" rIns="0" bIns="0" rtlCol="0">
            <a:spAutoFit/>
          </a:bodyPr>
          <a:lstStyle/>
          <a:p>
            <a:pPr marL="32239">
              <a:spcBef>
                <a:spcPts val="267"/>
              </a:spcBef>
            </a:pPr>
            <a:r>
              <a:rPr sz="4569" b="1" spc="114" dirty="0">
                <a:solidFill>
                  <a:srgbClr val="FFFFFF"/>
                </a:solidFill>
                <a:latin typeface="Arial" panose="020B0604020202020204" pitchFamily="34" charset="0"/>
                <a:cs typeface="Arial" panose="020B0604020202020204" pitchFamily="34" charset="0"/>
              </a:rPr>
              <a:t>Description</a:t>
            </a:r>
            <a:endParaRPr sz="4569" b="1" dirty="0">
              <a:latin typeface="Arial" panose="020B0604020202020204" pitchFamily="34" charset="0"/>
              <a:cs typeface="Arial" panose="020B0604020202020204" pitchFamily="34" charset="0"/>
            </a:endParaRPr>
          </a:p>
        </p:txBody>
      </p:sp>
      <p:pic>
        <p:nvPicPr>
          <p:cNvPr id="23" name="object 23"/>
          <p:cNvPicPr/>
          <p:nvPr/>
        </p:nvPicPr>
        <p:blipFill>
          <a:blip r:embed="rId2" cstate="print"/>
          <a:stretch>
            <a:fillRect/>
          </a:stretch>
        </p:blipFill>
        <p:spPr>
          <a:xfrm>
            <a:off x="5879317" y="4373901"/>
            <a:ext cx="8656027" cy="7284600"/>
          </a:xfrm>
          <a:prstGeom prst="rect">
            <a:avLst/>
          </a:prstGeom>
        </p:spPr>
      </p:pic>
      <p:pic>
        <p:nvPicPr>
          <p:cNvPr id="26" name="object 26"/>
          <p:cNvPicPr/>
          <p:nvPr/>
        </p:nvPicPr>
        <p:blipFill>
          <a:blip r:embed="rId3" cstate="print"/>
          <a:stretch>
            <a:fillRect/>
          </a:stretch>
        </p:blipFill>
        <p:spPr>
          <a:xfrm>
            <a:off x="5865463" y="11990266"/>
            <a:ext cx="8656027" cy="7284603"/>
          </a:xfrm>
          <a:prstGeom prst="rect">
            <a:avLst/>
          </a:prstGeom>
        </p:spPr>
      </p:pic>
      <p:sp>
        <p:nvSpPr>
          <p:cNvPr id="28" name="object 28"/>
          <p:cNvSpPr txBox="1"/>
          <p:nvPr/>
        </p:nvSpPr>
        <p:spPr>
          <a:xfrm>
            <a:off x="19628096" y="605116"/>
            <a:ext cx="5585313" cy="1045266"/>
          </a:xfrm>
          <a:prstGeom prst="rect">
            <a:avLst/>
          </a:prstGeom>
        </p:spPr>
        <p:txBody>
          <a:bodyPr vert="horz" wrap="square" lIns="0" tIns="116058" rIns="0" bIns="0" rtlCol="0">
            <a:spAutoFit/>
          </a:bodyPr>
          <a:lstStyle/>
          <a:p>
            <a:pPr>
              <a:spcBef>
                <a:spcPts val="914"/>
              </a:spcBef>
            </a:pPr>
            <a:endParaRPr sz="2031">
              <a:latin typeface="Times New Roman"/>
              <a:cs typeface="Times New Roman"/>
            </a:endParaRPr>
          </a:p>
          <a:p>
            <a:pPr marR="198270" algn="r">
              <a:lnSpc>
                <a:spcPts val="2361"/>
              </a:lnSpc>
            </a:pPr>
            <a:r>
              <a:rPr sz="2031" b="1" spc="-114" dirty="0">
                <a:solidFill>
                  <a:srgbClr val="FFFFFF"/>
                </a:solidFill>
                <a:latin typeface="Tahoma"/>
                <a:cs typeface="Tahoma"/>
              </a:rPr>
              <a:t>For</a:t>
            </a:r>
            <a:r>
              <a:rPr sz="2031" b="1" spc="-140" dirty="0">
                <a:solidFill>
                  <a:srgbClr val="FFFFFF"/>
                </a:solidFill>
                <a:latin typeface="Tahoma"/>
                <a:cs typeface="Tahoma"/>
              </a:rPr>
              <a:t> </a:t>
            </a:r>
            <a:r>
              <a:rPr sz="2031" b="1" spc="-165" dirty="0">
                <a:solidFill>
                  <a:srgbClr val="FFFFFF"/>
                </a:solidFill>
                <a:latin typeface="Tahoma"/>
                <a:cs typeface="Tahoma"/>
              </a:rPr>
              <a:t>more</a:t>
            </a:r>
            <a:r>
              <a:rPr sz="2031" b="1" spc="-76" dirty="0">
                <a:solidFill>
                  <a:srgbClr val="FFFFFF"/>
                </a:solidFill>
                <a:latin typeface="Tahoma"/>
                <a:cs typeface="Tahoma"/>
              </a:rPr>
              <a:t> </a:t>
            </a:r>
            <a:r>
              <a:rPr sz="2031" b="1" spc="-152" dirty="0">
                <a:solidFill>
                  <a:srgbClr val="FFFFFF"/>
                </a:solidFill>
                <a:latin typeface="Tahoma"/>
                <a:cs typeface="Tahoma"/>
              </a:rPr>
              <a:t>information,</a:t>
            </a:r>
            <a:r>
              <a:rPr sz="2031" b="1" spc="-76" dirty="0">
                <a:solidFill>
                  <a:srgbClr val="FFFFFF"/>
                </a:solidFill>
                <a:latin typeface="Tahoma"/>
                <a:cs typeface="Tahoma"/>
              </a:rPr>
              <a:t> </a:t>
            </a:r>
            <a:r>
              <a:rPr sz="2031" b="1" spc="-51" dirty="0">
                <a:solidFill>
                  <a:srgbClr val="FFFFFF"/>
                </a:solidFill>
                <a:latin typeface="Tahoma"/>
                <a:cs typeface="Tahoma"/>
              </a:rPr>
              <a:t>visit</a:t>
            </a:r>
            <a:endParaRPr sz="2031">
              <a:latin typeface="Tahoma"/>
              <a:cs typeface="Tahoma"/>
            </a:endParaRPr>
          </a:p>
          <a:p>
            <a:pPr marR="172478" algn="r">
              <a:lnSpc>
                <a:spcPts val="2361"/>
              </a:lnSpc>
            </a:pPr>
            <a:r>
              <a:rPr sz="2031" b="1" spc="-51" dirty="0">
                <a:solidFill>
                  <a:srgbClr val="FFFFFF"/>
                </a:solidFill>
                <a:latin typeface="Tahoma"/>
                <a:cs typeface="Tahoma"/>
              </a:rPr>
              <a:t>saultstemarie.ca/transitstudy</a:t>
            </a:r>
            <a:endParaRPr sz="2031">
              <a:latin typeface="Tahoma"/>
              <a:cs typeface="Tahoma"/>
            </a:endParaRPr>
          </a:p>
        </p:txBody>
      </p:sp>
      <p:pic>
        <p:nvPicPr>
          <p:cNvPr id="32" name="Picture 31">
            <a:extLst>
              <a:ext uri="{FF2B5EF4-FFF2-40B4-BE49-F238E27FC236}">
                <a16:creationId xmlns:a16="http://schemas.microsoft.com/office/drawing/2014/main" id="{4327075F-5817-728B-DDEA-6398CE9B6EC7}"/>
              </a:ext>
            </a:extLst>
          </p:cNvPr>
          <p:cNvPicPr>
            <a:picLocks noChangeAspect="1"/>
          </p:cNvPicPr>
          <p:nvPr/>
        </p:nvPicPr>
        <p:blipFill>
          <a:blip r:embed="rId4" cstate="print">
            <a:extLst>
              <a:ext uri="{28A0092B-C50C-407E-A947-70E740481C1C}">
                <a14:useLocalDpi xmlns:a14="http://schemas.microsoft.com/office/drawing/2010/main" val="0"/>
              </a:ext>
            </a:extLst>
          </a:blip>
          <a:srcRect l="44734" r="7552"/>
          <a:stretch>
            <a:fillRect/>
          </a:stretch>
        </p:blipFill>
        <p:spPr>
          <a:xfrm rot="10800000">
            <a:off x="0" y="-859661"/>
            <a:ext cx="25565100" cy="3418295"/>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txBox="1"/>
          <p:nvPr/>
        </p:nvSpPr>
        <p:spPr>
          <a:xfrm>
            <a:off x="24587337" y="18833709"/>
            <a:ext cx="431995" cy="559941"/>
          </a:xfrm>
          <a:prstGeom prst="rect">
            <a:avLst/>
          </a:prstGeom>
        </p:spPr>
        <p:txBody>
          <a:bodyPr vert="horz" wrap="square" lIns="0" tIns="32238" rIns="0" bIns="0" rtlCol="0">
            <a:spAutoFit/>
          </a:bodyPr>
          <a:lstStyle/>
          <a:p>
            <a:pPr marL="32239">
              <a:spcBef>
                <a:spcPts val="254"/>
              </a:spcBef>
            </a:pPr>
            <a:r>
              <a:rPr sz="3427" b="1" spc="-825" dirty="0">
                <a:solidFill>
                  <a:srgbClr val="FFFFFF"/>
                </a:solidFill>
                <a:latin typeface="Tahoma"/>
                <a:cs typeface="Tahoma"/>
              </a:rPr>
              <a:t>19</a:t>
            </a:r>
            <a:endParaRPr sz="3427">
              <a:latin typeface="Tahoma"/>
              <a:cs typeface="Tahoma"/>
            </a:endParaRPr>
          </a:p>
        </p:txBody>
      </p:sp>
      <p:grpSp>
        <p:nvGrpSpPr>
          <p:cNvPr id="7" name="object 7"/>
          <p:cNvGrpSpPr/>
          <p:nvPr/>
        </p:nvGrpSpPr>
        <p:grpSpPr>
          <a:xfrm>
            <a:off x="12221308" y="6382534"/>
            <a:ext cx="12041065" cy="9930170"/>
            <a:chOff x="4654550" y="2499296"/>
            <a:chExt cx="4743450" cy="3911885"/>
          </a:xfrm>
        </p:grpSpPr>
        <p:pic>
          <p:nvPicPr>
            <p:cNvPr id="9" name="object 9"/>
            <p:cNvPicPr/>
            <p:nvPr/>
          </p:nvPicPr>
          <p:blipFill>
            <a:blip r:embed="rId2" cstate="print"/>
            <a:stretch>
              <a:fillRect/>
            </a:stretch>
          </p:blipFill>
          <p:spPr>
            <a:xfrm>
              <a:off x="4654550" y="2759804"/>
              <a:ext cx="4743450" cy="3651377"/>
            </a:xfrm>
            <a:prstGeom prst="rect">
              <a:avLst/>
            </a:prstGeom>
          </p:spPr>
        </p:pic>
        <p:sp>
          <p:nvSpPr>
            <p:cNvPr id="12" name="object 12"/>
            <p:cNvSpPr/>
            <p:nvPr/>
          </p:nvSpPr>
          <p:spPr>
            <a:xfrm>
              <a:off x="6407150" y="2499296"/>
              <a:ext cx="1636569" cy="381635"/>
            </a:xfrm>
            <a:custGeom>
              <a:avLst/>
              <a:gdLst/>
              <a:ahLst/>
              <a:cxnLst/>
              <a:rect l="l" t="t" r="r" b="b"/>
              <a:pathLst>
                <a:path w="1809750" h="381635">
                  <a:moveTo>
                    <a:pt x="1746250" y="0"/>
                  </a:moveTo>
                  <a:lnTo>
                    <a:pt x="63500" y="0"/>
                  </a:lnTo>
                  <a:lnTo>
                    <a:pt x="38790" y="4994"/>
                  </a:lnTo>
                  <a:lnTo>
                    <a:pt x="18605" y="18621"/>
                  </a:lnTo>
                  <a:lnTo>
                    <a:pt x="4992" y="38844"/>
                  </a:lnTo>
                  <a:lnTo>
                    <a:pt x="0" y="63626"/>
                  </a:lnTo>
                  <a:lnTo>
                    <a:pt x="0" y="317880"/>
                  </a:lnTo>
                  <a:lnTo>
                    <a:pt x="4992" y="342590"/>
                  </a:lnTo>
                  <a:lnTo>
                    <a:pt x="18605" y="362775"/>
                  </a:lnTo>
                  <a:lnTo>
                    <a:pt x="38790" y="376388"/>
                  </a:lnTo>
                  <a:lnTo>
                    <a:pt x="63500" y="381380"/>
                  </a:lnTo>
                  <a:lnTo>
                    <a:pt x="1746250" y="381380"/>
                  </a:lnTo>
                  <a:lnTo>
                    <a:pt x="1770959" y="376388"/>
                  </a:lnTo>
                  <a:lnTo>
                    <a:pt x="1791144" y="362775"/>
                  </a:lnTo>
                  <a:lnTo>
                    <a:pt x="1804757" y="342590"/>
                  </a:lnTo>
                  <a:lnTo>
                    <a:pt x="1809750" y="317880"/>
                  </a:lnTo>
                  <a:lnTo>
                    <a:pt x="1809750" y="63626"/>
                  </a:lnTo>
                  <a:lnTo>
                    <a:pt x="1804757" y="38844"/>
                  </a:lnTo>
                  <a:lnTo>
                    <a:pt x="1791144" y="18621"/>
                  </a:lnTo>
                  <a:lnTo>
                    <a:pt x="1770959" y="4994"/>
                  </a:lnTo>
                  <a:lnTo>
                    <a:pt x="1746250" y="0"/>
                  </a:lnTo>
                  <a:close/>
                </a:path>
              </a:pathLst>
            </a:custGeom>
            <a:solidFill>
              <a:srgbClr val="6BA539"/>
            </a:solidFill>
          </p:spPr>
          <p:txBody>
            <a:bodyPr wrap="square" lIns="0" tIns="0" rIns="0" bIns="0" rtlCol="0"/>
            <a:lstStyle/>
            <a:p>
              <a:endParaRPr dirty="0"/>
            </a:p>
          </p:txBody>
        </p:sp>
      </p:grpSp>
      <p:sp>
        <p:nvSpPr>
          <p:cNvPr id="13" name="object 13"/>
          <p:cNvSpPr txBox="1">
            <a:spLocks noGrp="1"/>
          </p:cNvSpPr>
          <p:nvPr>
            <p:ph type="title"/>
          </p:nvPr>
        </p:nvSpPr>
        <p:spPr>
          <a:xfrm>
            <a:off x="1547959" y="3419329"/>
            <a:ext cx="21346697" cy="2145459"/>
          </a:xfrm>
          <a:prstGeom prst="rect">
            <a:avLst/>
          </a:prstGeom>
        </p:spPr>
        <p:txBody>
          <a:bodyPr vert="horz" wrap="square" lIns="0" tIns="41910" rIns="0" bIns="0" rtlCol="0">
            <a:spAutoFit/>
          </a:bodyPr>
          <a:lstStyle/>
          <a:p>
            <a:pPr marL="32239" algn="ctr">
              <a:lnSpc>
                <a:spcPts val="9418"/>
              </a:lnSpc>
              <a:spcBef>
                <a:spcPts val="330"/>
              </a:spcBef>
            </a:pPr>
            <a:r>
              <a:rPr sz="8123" spc="152" dirty="0">
                <a:latin typeface="Arial" panose="020B0604020202020204" pitchFamily="34" charset="0"/>
                <a:cs typeface="Arial" panose="020B0604020202020204" pitchFamily="34" charset="0"/>
              </a:rPr>
              <a:t>Option</a:t>
            </a:r>
            <a:r>
              <a:rPr sz="8123" spc="-140" dirty="0">
                <a:latin typeface="Arial" panose="020B0604020202020204" pitchFamily="34" charset="0"/>
                <a:cs typeface="Arial" panose="020B0604020202020204" pitchFamily="34" charset="0"/>
              </a:rPr>
              <a:t> </a:t>
            </a:r>
            <a:r>
              <a:rPr sz="8123" dirty="0">
                <a:latin typeface="Arial" panose="020B0604020202020204" pitchFamily="34" charset="0"/>
                <a:cs typeface="Arial" panose="020B0604020202020204" pitchFamily="34" charset="0"/>
              </a:rPr>
              <a:t>3</a:t>
            </a:r>
            <a:r>
              <a:rPr sz="8123" spc="13" dirty="0">
                <a:latin typeface="Arial" panose="020B0604020202020204" pitchFamily="34" charset="0"/>
                <a:cs typeface="Arial" panose="020B0604020202020204" pitchFamily="34" charset="0"/>
              </a:rPr>
              <a:t> </a:t>
            </a:r>
            <a:r>
              <a:rPr sz="8123" spc="241" dirty="0">
                <a:latin typeface="Arial" panose="020B0604020202020204" pitchFamily="34" charset="0"/>
                <a:cs typeface="Arial" panose="020B0604020202020204" pitchFamily="34" charset="0"/>
              </a:rPr>
              <a:t>Route</a:t>
            </a:r>
            <a:r>
              <a:rPr sz="8123" spc="-102" dirty="0">
                <a:latin typeface="Arial" panose="020B0604020202020204" pitchFamily="34" charset="0"/>
                <a:cs typeface="Arial" panose="020B0604020202020204" pitchFamily="34" charset="0"/>
              </a:rPr>
              <a:t> </a:t>
            </a:r>
            <a:r>
              <a:rPr sz="8123" spc="254" dirty="0">
                <a:latin typeface="Arial" panose="020B0604020202020204" pitchFamily="34" charset="0"/>
                <a:cs typeface="Arial" panose="020B0604020202020204" pitchFamily="34" charset="0"/>
              </a:rPr>
              <a:t>Realignment</a:t>
            </a:r>
            <a:endParaRPr sz="8123" dirty="0">
              <a:latin typeface="Arial" panose="020B0604020202020204" pitchFamily="34" charset="0"/>
              <a:cs typeface="Arial" panose="020B0604020202020204" pitchFamily="34" charset="0"/>
            </a:endParaRPr>
          </a:p>
          <a:p>
            <a:pPr marL="32239" algn="ctr">
              <a:lnSpc>
                <a:spcPts val="6981"/>
              </a:lnSpc>
            </a:pPr>
            <a:r>
              <a:rPr sz="6092" dirty="0">
                <a:latin typeface="Arial" panose="020B0604020202020204" pitchFamily="34" charset="0"/>
                <a:cs typeface="Arial" panose="020B0604020202020204" pitchFamily="34" charset="0"/>
              </a:rPr>
              <a:t>Population/Jobs</a:t>
            </a:r>
            <a:r>
              <a:rPr sz="6092" spc="102" dirty="0">
                <a:latin typeface="Arial" panose="020B0604020202020204" pitchFamily="34" charset="0"/>
                <a:cs typeface="Arial" panose="020B0604020202020204" pitchFamily="34" charset="0"/>
              </a:rPr>
              <a:t> </a:t>
            </a:r>
            <a:r>
              <a:rPr sz="6092" spc="368" dirty="0">
                <a:latin typeface="Arial" panose="020B0604020202020204" pitchFamily="34" charset="0"/>
                <a:cs typeface="Arial" panose="020B0604020202020204" pitchFamily="34" charset="0"/>
              </a:rPr>
              <a:t>within</a:t>
            </a:r>
            <a:r>
              <a:rPr sz="6092" spc="89" dirty="0">
                <a:latin typeface="Arial" panose="020B0604020202020204" pitchFamily="34" charset="0"/>
                <a:cs typeface="Arial" panose="020B0604020202020204" pitchFamily="34" charset="0"/>
              </a:rPr>
              <a:t> </a:t>
            </a:r>
            <a:r>
              <a:rPr sz="6092" spc="685" dirty="0">
                <a:latin typeface="Arial" panose="020B0604020202020204" pitchFamily="34" charset="0"/>
                <a:cs typeface="Arial" panose="020B0604020202020204" pitchFamily="34" charset="0"/>
              </a:rPr>
              <a:t>400m</a:t>
            </a:r>
            <a:r>
              <a:rPr sz="6092" spc="51" dirty="0">
                <a:latin typeface="Arial" panose="020B0604020202020204" pitchFamily="34" charset="0"/>
                <a:cs typeface="Arial" panose="020B0604020202020204" pitchFamily="34" charset="0"/>
              </a:rPr>
              <a:t> </a:t>
            </a:r>
            <a:r>
              <a:rPr sz="6092" dirty="0">
                <a:latin typeface="Arial" panose="020B0604020202020204" pitchFamily="34" charset="0"/>
                <a:cs typeface="Arial" panose="020B0604020202020204" pitchFamily="34" charset="0"/>
              </a:rPr>
              <a:t>(5 </a:t>
            </a:r>
            <a:r>
              <a:rPr sz="6092" spc="546" dirty="0">
                <a:latin typeface="Arial" panose="020B0604020202020204" pitchFamily="34" charset="0"/>
                <a:cs typeface="Arial" panose="020B0604020202020204" pitchFamily="34" charset="0"/>
              </a:rPr>
              <a:t>min</a:t>
            </a:r>
            <a:r>
              <a:rPr sz="6092" spc="114" dirty="0">
                <a:latin typeface="Arial" panose="020B0604020202020204" pitchFamily="34" charset="0"/>
                <a:cs typeface="Arial" panose="020B0604020202020204" pitchFamily="34" charset="0"/>
              </a:rPr>
              <a:t> </a:t>
            </a:r>
            <a:r>
              <a:rPr sz="6092" dirty="0">
                <a:latin typeface="Arial" panose="020B0604020202020204" pitchFamily="34" charset="0"/>
                <a:cs typeface="Arial" panose="020B0604020202020204" pitchFamily="34" charset="0"/>
              </a:rPr>
              <a:t>walk)</a:t>
            </a:r>
            <a:r>
              <a:rPr sz="6092" spc="-89" dirty="0">
                <a:latin typeface="Arial" panose="020B0604020202020204" pitchFamily="34" charset="0"/>
                <a:cs typeface="Arial" panose="020B0604020202020204" pitchFamily="34" charset="0"/>
              </a:rPr>
              <a:t> </a:t>
            </a:r>
            <a:r>
              <a:rPr sz="6092" dirty="0">
                <a:latin typeface="Arial" panose="020B0604020202020204" pitchFamily="34" charset="0"/>
                <a:cs typeface="Arial" panose="020B0604020202020204" pitchFamily="34" charset="0"/>
              </a:rPr>
              <a:t>of</a:t>
            </a:r>
            <a:r>
              <a:rPr sz="6092" spc="279" dirty="0">
                <a:latin typeface="Arial" panose="020B0604020202020204" pitchFamily="34" charset="0"/>
                <a:cs typeface="Arial" panose="020B0604020202020204" pitchFamily="34" charset="0"/>
              </a:rPr>
              <a:t> </a:t>
            </a:r>
            <a:r>
              <a:rPr sz="6092" spc="267" dirty="0">
                <a:latin typeface="Arial" panose="020B0604020202020204" pitchFamily="34" charset="0"/>
                <a:cs typeface="Arial" panose="020B0604020202020204" pitchFamily="34" charset="0"/>
              </a:rPr>
              <a:t>bus</a:t>
            </a:r>
            <a:r>
              <a:rPr sz="6092" spc="114" dirty="0">
                <a:latin typeface="Arial" panose="020B0604020202020204" pitchFamily="34" charset="0"/>
                <a:cs typeface="Arial" panose="020B0604020202020204" pitchFamily="34" charset="0"/>
              </a:rPr>
              <a:t> </a:t>
            </a:r>
            <a:r>
              <a:rPr sz="6092" spc="216" dirty="0">
                <a:latin typeface="Arial" panose="020B0604020202020204" pitchFamily="34" charset="0"/>
                <a:cs typeface="Arial" panose="020B0604020202020204" pitchFamily="34" charset="0"/>
              </a:rPr>
              <a:t>stops</a:t>
            </a:r>
            <a:endParaRPr sz="6092" dirty="0">
              <a:latin typeface="Arial" panose="020B0604020202020204" pitchFamily="34" charset="0"/>
              <a:cs typeface="Arial" panose="020B0604020202020204" pitchFamily="34" charset="0"/>
            </a:endParaRPr>
          </a:p>
        </p:txBody>
      </p:sp>
      <p:grpSp>
        <p:nvGrpSpPr>
          <p:cNvPr id="14" name="object 14"/>
          <p:cNvGrpSpPr/>
          <p:nvPr/>
        </p:nvGrpSpPr>
        <p:grpSpPr>
          <a:xfrm>
            <a:off x="684335" y="6210455"/>
            <a:ext cx="12041065" cy="9923481"/>
            <a:chOff x="-146050" y="2466911"/>
            <a:chExt cx="4743450" cy="3909250"/>
          </a:xfrm>
        </p:grpSpPr>
        <p:pic>
          <p:nvPicPr>
            <p:cNvPr id="16" name="object 16"/>
            <p:cNvPicPr/>
            <p:nvPr/>
          </p:nvPicPr>
          <p:blipFill>
            <a:blip r:embed="rId3" cstate="print"/>
            <a:stretch>
              <a:fillRect/>
            </a:stretch>
          </p:blipFill>
          <p:spPr>
            <a:xfrm>
              <a:off x="-146050" y="2724784"/>
              <a:ext cx="4743450" cy="3651377"/>
            </a:xfrm>
            <a:prstGeom prst="rect">
              <a:avLst/>
            </a:prstGeom>
          </p:spPr>
        </p:pic>
        <p:pic>
          <p:nvPicPr>
            <p:cNvPr id="18" name="object 18"/>
            <p:cNvPicPr/>
            <p:nvPr/>
          </p:nvPicPr>
          <p:blipFill>
            <a:blip r:embed="rId4" cstate="print"/>
            <a:stretch>
              <a:fillRect/>
            </a:stretch>
          </p:blipFill>
          <p:spPr>
            <a:xfrm>
              <a:off x="1857374" y="2466911"/>
              <a:ext cx="1442974" cy="661987"/>
            </a:xfrm>
            <a:prstGeom prst="rect">
              <a:avLst/>
            </a:prstGeom>
          </p:spPr>
        </p:pic>
        <p:sp>
          <p:nvSpPr>
            <p:cNvPr id="19" name="object 19"/>
            <p:cNvSpPr/>
            <p:nvPr/>
          </p:nvSpPr>
          <p:spPr>
            <a:xfrm>
              <a:off x="1466849" y="2545511"/>
              <a:ext cx="1442974" cy="381635"/>
            </a:xfrm>
            <a:custGeom>
              <a:avLst/>
              <a:gdLst/>
              <a:ahLst/>
              <a:cxnLst/>
              <a:rect l="l" t="t" r="r" b="b"/>
              <a:pathLst>
                <a:path w="1809750" h="381635">
                  <a:moveTo>
                    <a:pt x="1746250" y="0"/>
                  </a:moveTo>
                  <a:lnTo>
                    <a:pt x="63500" y="0"/>
                  </a:lnTo>
                  <a:lnTo>
                    <a:pt x="38790" y="4994"/>
                  </a:lnTo>
                  <a:lnTo>
                    <a:pt x="18605" y="18621"/>
                  </a:lnTo>
                  <a:lnTo>
                    <a:pt x="4992" y="38844"/>
                  </a:lnTo>
                  <a:lnTo>
                    <a:pt x="0" y="63626"/>
                  </a:lnTo>
                  <a:lnTo>
                    <a:pt x="0" y="317880"/>
                  </a:lnTo>
                  <a:lnTo>
                    <a:pt x="4992" y="342590"/>
                  </a:lnTo>
                  <a:lnTo>
                    <a:pt x="18605" y="362775"/>
                  </a:lnTo>
                  <a:lnTo>
                    <a:pt x="38790" y="376388"/>
                  </a:lnTo>
                  <a:lnTo>
                    <a:pt x="63500" y="381380"/>
                  </a:lnTo>
                  <a:lnTo>
                    <a:pt x="1746250" y="381380"/>
                  </a:lnTo>
                  <a:lnTo>
                    <a:pt x="1770959" y="376388"/>
                  </a:lnTo>
                  <a:lnTo>
                    <a:pt x="1791144" y="362775"/>
                  </a:lnTo>
                  <a:lnTo>
                    <a:pt x="1804757" y="342590"/>
                  </a:lnTo>
                  <a:lnTo>
                    <a:pt x="1809750" y="317880"/>
                  </a:lnTo>
                  <a:lnTo>
                    <a:pt x="1809750" y="63626"/>
                  </a:lnTo>
                  <a:lnTo>
                    <a:pt x="1804757" y="38844"/>
                  </a:lnTo>
                  <a:lnTo>
                    <a:pt x="1791144" y="18621"/>
                  </a:lnTo>
                  <a:lnTo>
                    <a:pt x="1770959" y="4994"/>
                  </a:lnTo>
                  <a:lnTo>
                    <a:pt x="1746250" y="0"/>
                  </a:lnTo>
                  <a:close/>
                </a:path>
              </a:pathLst>
            </a:custGeom>
            <a:solidFill>
              <a:srgbClr val="6BA539"/>
            </a:solidFill>
          </p:spPr>
          <p:txBody>
            <a:bodyPr wrap="square" lIns="0" tIns="0" rIns="0" bIns="0" rtlCol="0"/>
            <a:lstStyle/>
            <a:p>
              <a:endParaRPr dirty="0"/>
            </a:p>
          </p:txBody>
        </p:sp>
      </p:grpSp>
      <p:sp>
        <p:nvSpPr>
          <p:cNvPr id="20" name="object 20"/>
          <p:cNvSpPr txBox="1"/>
          <p:nvPr/>
        </p:nvSpPr>
        <p:spPr>
          <a:xfrm>
            <a:off x="5191064" y="6492020"/>
            <a:ext cx="2892595" cy="821996"/>
          </a:xfrm>
          <a:prstGeom prst="rect">
            <a:avLst/>
          </a:prstGeom>
        </p:spPr>
        <p:txBody>
          <a:bodyPr vert="horz" wrap="square" lIns="0" tIns="40298" rIns="0" bIns="0" rtlCol="0">
            <a:spAutoFit/>
          </a:bodyPr>
          <a:lstStyle/>
          <a:p>
            <a:pPr marL="32239">
              <a:spcBef>
                <a:spcPts val="317"/>
              </a:spcBef>
            </a:pPr>
            <a:r>
              <a:rPr sz="5077" b="1" spc="317" dirty="0">
                <a:solidFill>
                  <a:srgbClr val="FFFFFF"/>
                </a:solidFill>
                <a:latin typeface="Arial" panose="020B0604020202020204" pitchFamily="34" charset="0"/>
                <a:cs typeface="Arial" panose="020B0604020202020204" pitchFamily="34" charset="0"/>
              </a:rPr>
              <a:t>Existing</a:t>
            </a:r>
            <a:endParaRPr sz="5077" b="1" dirty="0">
              <a:latin typeface="Arial" panose="020B0604020202020204" pitchFamily="34" charset="0"/>
              <a:cs typeface="Arial" panose="020B0604020202020204" pitchFamily="34" charset="0"/>
            </a:endParaRPr>
          </a:p>
        </p:txBody>
      </p:sp>
      <p:sp>
        <p:nvSpPr>
          <p:cNvPr id="21" name="object 21"/>
          <p:cNvSpPr txBox="1"/>
          <p:nvPr/>
        </p:nvSpPr>
        <p:spPr>
          <a:xfrm>
            <a:off x="17382685" y="6442173"/>
            <a:ext cx="3169041" cy="821996"/>
          </a:xfrm>
          <a:prstGeom prst="rect">
            <a:avLst/>
          </a:prstGeom>
        </p:spPr>
        <p:txBody>
          <a:bodyPr vert="horz" wrap="square" lIns="0" tIns="40298" rIns="0" bIns="0" rtlCol="0">
            <a:spAutoFit/>
          </a:bodyPr>
          <a:lstStyle/>
          <a:p>
            <a:pPr marL="32239">
              <a:spcBef>
                <a:spcPts val="317"/>
              </a:spcBef>
            </a:pPr>
            <a:r>
              <a:rPr sz="5077" b="1" spc="-25" dirty="0">
                <a:solidFill>
                  <a:srgbClr val="FFFFFF"/>
                </a:solidFill>
                <a:latin typeface="Arial" panose="020B0604020202020204" pitchFamily="34" charset="0"/>
                <a:cs typeface="Arial" panose="020B0604020202020204" pitchFamily="34" charset="0"/>
              </a:rPr>
              <a:t>Proposed</a:t>
            </a:r>
            <a:endParaRPr sz="5077" b="1" dirty="0">
              <a:latin typeface="Arial" panose="020B0604020202020204" pitchFamily="34" charset="0"/>
              <a:cs typeface="Arial" panose="020B0604020202020204" pitchFamily="34" charset="0"/>
            </a:endParaRPr>
          </a:p>
        </p:txBody>
      </p:sp>
      <p:sp>
        <p:nvSpPr>
          <p:cNvPr id="23" name="object 23"/>
          <p:cNvSpPr txBox="1"/>
          <p:nvPr/>
        </p:nvSpPr>
        <p:spPr>
          <a:xfrm>
            <a:off x="19628096" y="605117"/>
            <a:ext cx="5585313" cy="732745"/>
          </a:xfrm>
          <a:prstGeom prst="rect">
            <a:avLst/>
          </a:prstGeom>
        </p:spPr>
        <p:txBody>
          <a:bodyPr vert="horz" wrap="square" lIns="0" tIns="116058" rIns="0" bIns="0" rtlCol="0">
            <a:spAutoFit/>
          </a:bodyPr>
          <a:lstStyle/>
          <a:p>
            <a:pPr marR="198270" algn="r">
              <a:lnSpc>
                <a:spcPts val="2361"/>
              </a:lnSpc>
            </a:pPr>
            <a:r>
              <a:rPr sz="2031" b="1" spc="-114" dirty="0">
                <a:solidFill>
                  <a:srgbClr val="FFFFFF"/>
                </a:solidFill>
                <a:latin typeface="Tahoma"/>
                <a:cs typeface="Tahoma"/>
              </a:rPr>
              <a:t>For</a:t>
            </a:r>
            <a:r>
              <a:rPr sz="2031" b="1" spc="-127" dirty="0">
                <a:solidFill>
                  <a:srgbClr val="FFFFFF"/>
                </a:solidFill>
                <a:latin typeface="Tahoma"/>
                <a:cs typeface="Tahoma"/>
              </a:rPr>
              <a:t> </a:t>
            </a:r>
            <a:r>
              <a:rPr sz="2031" b="1" spc="-165" dirty="0">
                <a:solidFill>
                  <a:srgbClr val="FFFFFF"/>
                </a:solidFill>
                <a:latin typeface="Tahoma"/>
                <a:cs typeface="Tahoma"/>
              </a:rPr>
              <a:t>more</a:t>
            </a:r>
            <a:r>
              <a:rPr sz="2031" b="1" spc="-102" dirty="0">
                <a:solidFill>
                  <a:srgbClr val="FFFFFF"/>
                </a:solidFill>
                <a:latin typeface="Tahoma"/>
                <a:cs typeface="Tahoma"/>
              </a:rPr>
              <a:t> </a:t>
            </a:r>
            <a:r>
              <a:rPr sz="2031" b="1" spc="-152" dirty="0">
                <a:solidFill>
                  <a:srgbClr val="FFFFFF"/>
                </a:solidFill>
                <a:latin typeface="Tahoma"/>
                <a:cs typeface="Tahoma"/>
              </a:rPr>
              <a:t>information,</a:t>
            </a:r>
            <a:r>
              <a:rPr sz="2031" b="1" spc="-76" dirty="0">
                <a:solidFill>
                  <a:srgbClr val="FFFFFF"/>
                </a:solidFill>
                <a:latin typeface="Tahoma"/>
                <a:cs typeface="Tahoma"/>
              </a:rPr>
              <a:t> </a:t>
            </a:r>
            <a:r>
              <a:rPr sz="2031" b="1" spc="-51" dirty="0">
                <a:solidFill>
                  <a:srgbClr val="FFFFFF"/>
                </a:solidFill>
                <a:latin typeface="Tahoma"/>
                <a:cs typeface="Tahoma"/>
              </a:rPr>
              <a:t>visit</a:t>
            </a:r>
            <a:endParaRPr sz="2031" dirty="0">
              <a:latin typeface="Tahoma"/>
              <a:cs typeface="Tahoma"/>
            </a:endParaRPr>
          </a:p>
          <a:p>
            <a:pPr marR="172478" algn="r">
              <a:lnSpc>
                <a:spcPts val="2361"/>
              </a:lnSpc>
            </a:pPr>
            <a:r>
              <a:rPr sz="2031" b="1" spc="-51" dirty="0">
                <a:solidFill>
                  <a:srgbClr val="FFFFFF"/>
                </a:solidFill>
                <a:latin typeface="Tahoma"/>
                <a:cs typeface="Tahoma"/>
              </a:rPr>
              <a:t>saultstemarie.ca/transitstudy</a:t>
            </a:r>
            <a:endParaRPr sz="2031" dirty="0">
              <a:latin typeface="Tahoma"/>
              <a:cs typeface="Tahoma"/>
            </a:endParaRPr>
          </a:p>
        </p:txBody>
      </p:sp>
      <p:pic>
        <p:nvPicPr>
          <p:cNvPr id="27" name="Picture 26">
            <a:extLst>
              <a:ext uri="{FF2B5EF4-FFF2-40B4-BE49-F238E27FC236}">
                <a16:creationId xmlns:a16="http://schemas.microsoft.com/office/drawing/2014/main" id="{DABB2159-8337-8979-DC92-77A93EE331B2}"/>
              </a:ext>
            </a:extLst>
          </p:cNvPr>
          <p:cNvPicPr>
            <a:picLocks noChangeAspect="1"/>
          </p:cNvPicPr>
          <p:nvPr/>
        </p:nvPicPr>
        <p:blipFill>
          <a:blip r:embed="rId5" cstate="print">
            <a:extLst>
              <a:ext uri="{28A0092B-C50C-407E-A947-70E740481C1C}">
                <a14:useLocalDpi xmlns:a14="http://schemas.microsoft.com/office/drawing/2010/main" val="0"/>
              </a:ext>
            </a:extLst>
          </a:blip>
          <a:srcRect l="44734" r="7552"/>
          <a:stretch>
            <a:fillRect/>
          </a:stretch>
        </p:blipFill>
        <p:spPr>
          <a:xfrm rot="10800000">
            <a:off x="73959" y="-45943"/>
            <a:ext cx="25565100" cy="3418295"/>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txBox="1"/>
          <p:nvPr/>
        </p:nvSpPr>
        <p:spPr>
          <a:xfrm>
            <a:off x="24658263" y="18531635"/>
            <a:ext cx="314325" cy="1159979"/>
          </a:xfrm>
          <a:prstGeom prst="rect">
            <a:avLst/>
          </a:prstGeom>
        </p:spPr>
        <p:txBody>
          <a:bodyPr vert="horz" wrap="square" lIns="0" tIns="66086" rIns="0" bIns="0" rtlCol="0">
            <a:spAutoFit/>
          </a:bodyPr>
          <a:lstStyle/>
          <a:p>
            <a:pPr marL="33851">
              <a:spcBef>
                <a:spcPts val="518"/>
              </a:spcBef>
            </a:pPr>
            <a:r>
              <a:rPr sz="3427" b="1" spc="-127" dirty="0">
                <a:solidFill>
                  <a:srgbClr val="FFFFFF"/>
                </a:solidFill>
                <a:latin typeface="Tahoma"/>
                <a:cs typeface="Tahoma"/>
              </a:rPr>
              <a:t>2</a:t>
            </a:r>
            <a:endParaRPr sz="3427">
              <a:latin typeface="Tahoma"/>
              <a:cs typeface="Tahoma"/>
            </a:endParaRPr>
          </a:p>
          <a:p>
            <a:pPr marL="32239">
              <a:spcBef>
                <a:spcPts val="279"/>
              </a:spcBef>
            </a:pPr>
            <a:r>
              <a:rPr sz="3427" b="1" spc="-127" dirty="0">
                <a:solidFill>
                  <a:srgbClr val="FFFFFF"/>
                </a:solidFill>
                <a:latin typeface="Tahoma"/>
                <a:cs typeface="Tahoma"/>
              </a:rPr>
              <a:t>0</a:t>
            </a:r>
            <a:endParaRPr sz="3427">
              <a:latin typeface="Tahoma"/>
              <a:cs typeface="Tahoma"/>
            </a:endParaRPr>
          </a:p>
        </p:txBody>
      </p:sp>
      <p:sp>
        <p:nvSpPr>
          <p:cNvPr id="7" name="object 7"/>
          <p:cNvSpPr txBox="1"/>
          <p:nvPr/>
        </p:nvSpPr>
        <p:spPr>
          <a:xfrm>
            <a:off x="14130530" y="4089600"/>
            <a:ext cx="8776921" cy="556627"/>
          </a:xfrm>
          <a:prstGeom prst="rect">
            <a:avLst/>
          </a:prstGeom>
          <a:solidFill>
            <a:srgbClr val="FAE2D5"/>
          </a:solidFill>
          <a:ln w="19061">
            <a:solidFill>
              <a:srgbClr val="E97031"/>
            </a:solidFill>
          </a:ln>
        </p:spPr>
        <p:txBody>
          <a:bodyPr vert="horz" wrap="square" lIns="0" tIns="125730" rIns="0" bIns="0" rtlCol="0">
            <a:spAutoFit/>
          </a:bodyPr>
          <a:lstStyle/>
          <a:p>
            <a:pPr marL="1840844">
              <a:spcBef>
                <a:spcPts val="990"/>
              </a:spcBef>
            </a:pPr>
            <a:r>
              <a:rPr sz="2792" b="1" spc="-254" dirty="0">
                <a:solidFill>
                  <a:srgbClr val="E97031"/>
                </a:solidFill>
                <a:latin typeface="Tahoma"/>
                <a:cs typeface="Tahoma"/>
              </a:rPr>
              <a:t>What</a:t>
            </a:r>
            <a:r>
              <a:rPr sz="2792" b="1" spc="-330" dirty="0">
                <a:solidFill>
                  <a:srgbClr val="E97031"/>
                </a:solidFill>
                <a:latin typeface="Tahoma"/>
                <a:cs typeface="Tahoma"/>
              </a:rPr>
              <a:t> </a:t>
            </a:r>
            <a:r>
              <a:rPr sz="2792" b="1" spc="-102" dirty="0">
                <a:solidFill>
                  <a:srgbClr val="E97031"/>
                </a:solidFill>
                <a:latin typeface="Tahoma"/>
                <a:cs typeface="Tahoma"/>
              </a:rPr>
              <a:t>do</a:t>
            </a:r>
            <a:r>
              <a:rPr sz="2792" b="1" spc="-241" dirty="0">
                <a:solidFill>
                  <a:srgbClr val="E97031"/>
                </a:solidFill>
                <a:latin typeface="Tahoma"/>
                <a:cs typeface="Tahoma"/>
              </a:rPr>
              <a:t> </a:t>
            </a:r>
            <a:r>
              <a:rPr sz="2792" b="1" spc="-254" dirty="0">
                <a:solidFill>
                  <a:srgbClr val="E97031"/>
                </a:solidFill>
                <a:latin typeface="Tahoma"/>
                <a:cs typeface="Tahoma"/>
              </a:rPr>
              <a:t>you</a:t>
            </a:r>
            <a:r>
              <a:rPr sz="2792" b="1" spc="-228" dirty="0">
                <a:solidFill>
                  <a:srgbClr val="E97031"/>
                </a:solidFill>
                <a:latin typeface="Tahoma"/>
                <a:cs typeface="Tahoma"/>
              </a:rPr>
              <a:t> </a:t>
            </a:r>
            <a:r>
              <a:rPr sz="2792" b="1" spc="-190" dirty="0">
                <a:solidFill>
                  <a:srgbClr val="E97031"/>
                </a:solidFill>
                <a:latin typeface="Tahoma"/>
                <a:cs typeface="Tahoma"/>
              </a:rPr>
              <a:t>like</a:t>
            </a:r>
            <a:r>
              <a:rPr sz="2792" b="1" spc="-216" dirty="0">
                <a:solidFill>
                  <a:srgbClr val="E97031"/>
                </a:solidFill>
                <a:latin typeface="Tahoma"/>
                <a:cs typeface="Tahoma"/>
              </a:rPr>
              <a:t> </a:t>
            </a:r>
            <a:r>
              <a:rPr sz="2792" b="1" spc="-178" dirty="0">
                <a:solidFill>
                  <a:srgbClr val="E97031"/>
                </a:solidFill>
                <a:latin typeface="Tahoma"/>
                <a:cs typeface="Tahoma"/>
              </a:rPr>
              <a:t>about</a:t>
            </a:r>
            <a:r>
              <a:rPr sz="2792" b="1" spc="-317" dirty="0">
                <a:solidFill>
                  <a:srgbClr val="E97031"/>
                </a:solidFill>
                <a:latin typeface="Tahoma"/>
                <a:cs typeface="Tahoma"/>
              </a:rPr>
              <a:t> </a:t>
            </a:r>
            <a:r>
              <a:rPr sz="2792" b="1" spc="-228" dirty="0">
                <a:solidFill>
                  <a:srgbClr val="E97031"/>
                </a:solidFill>
                <a:latin typeface="Tahoma"/>
                <a:cs typeface="Tahoma"/>
              </a:rPr>
              <a:t>Option </a:t>
            </a:r>
            <a:r>
              <a:rPr sz="2792" b="1" spc="-63" dirty="0">
                <a:solidFill>
                  <a:srgbClr val="E97031"/>
                </a:solidFill>
                <a:latin typeface="Tahoma"/>
                <a:cs typeface="Tahoma"/>
              </a:rPr>
              <a:t>3?</a:t>
            </a:r>
            <a:endParaRPr sz="2792" dirty="0">
              <a:latin typeface="Tahoma"/>
              <a:cs typeface="Tahoma"/>
            </a:endParaRPr>
          </a:p>
        </p:txBody>
      </p:sp>
      <p:sp>
        <p:nvSpPr>
          <p:cNvPr id="9" name="object 9"/>
          <p:cNvSpPr txBox="1">
            <a:spLocks noGrp="1"/>
          </p:cNvSpPr>
          <p:nvPr>
            <p:ph type="title"/>
          </p:nvPr>
        </p:nvSpPr>
        <p:spPr>
          <a:xfrm>
            <a:off x="3770677" y="7465496"/>
            <a:ext cx="28677124" cy="1585345"/>
          </a:xfrm>
          <a:prstGeom prst="rect">
            <a:avLst/>
          </a:prstGeom>
        </p:spPr>
        <p:txBody>
          <a:bodyPr vert="horz" wrap="square" lIns="0" tIns="41910" rIns="0" bIns="0" rtlCol="0">
            <a:spAutoFit/>
          </a:bodyPr>
          <a:lstStyle/>
          <a:p>
            <a:pPr marL="32239">
              <a:spcBef>
                <a:spcPts val="330"/>
              </a:spcBef>
            </a:pPr>
            <a:r>
              <a:rPr spc="241" dirty="0">
                <a:latin typeface="Arial" panose="020B0604020202020204" pitchFamily="34" charset="0"/>
                <a:cs typeface="Arial" panose="020B0604020202020204" pitchFamily="34" charset="0"/>
              </a:rPr>
              <a:t>Option</a:t>
            </a:r>
            <a:r>
              <a:rPr spc="-51" dirty="0">
                <a:latin typeface="Arial" panose="020B0604020202020204" pitchFamily="34" charset="0"/>
                <a:cs typeface="Arial" panose="020B0604020202020204" pitchFamily="34" charset="0"/>
              </a:rPr>
              <a:t> </a:t>
            </a:r>
            <a:r>
              <a:rPr spc="-127" dirty="0">
                <a:latin typeface="Arial" panose="020B0604020202020204" pitchFamily="34" charset="0"/>
                <a:cs typeface="Arial" panose="020B0604020202020204" pitchFamily="34" charset="0"/>
              </a:rPr>
              <a:t>3</a:t>
            </a:r>
          </a:p>
        </p:txBody>
      </p:sp>
      <p:sp>
        <p:nvSpPr>
          <p:cNvPr id="10" name="object 10"/>
          <p:cNvSpPr txBox="1"/>
          <p:nvPr/>
        </p:nvSpPr>
        <p:spPr>
          <a:xfrm>
            <a:off x="14166950" y="8823015"/>
            <a:ext cx="8776921" cy="563135"/>
          </a:xfrm>
          <a:prstGeom prst="rect">
            <a:avLst/>
          </a:prstGeom>
          <a:solidFill>
            <a:srgbClr val="FAE2D5"/>
          </a:solidFill>
          <a:ln w="19061">
            <a:solidFill>
              <a:srgbClr val="E97031"/>
            </a:solidFill>
          </a:ln>
        </p:spPr>
        <p:txBody>
          <a:bodyPr vert="horz" wrap="square" lIns="0" tIns="132175" rIns="0" bIns="0" rtlCol="0">
            <a:spAutoFit/>
          </a:bodyPr>
          <a:lstStyle/>
          <a:p>
            <a:pPr marL="1539410">
              <a:spcBef>
                <a:spcPts val="1038"/>
              </a:spcBef>
            </a:pPr>
            <a:r>
              <a:rPr sz="2792" b="1" spc="-254" dirty="0">
                <a:solidFill>
                  <a:srgbClr val="E97031"/>
                </a:solidFill>
                <a:latin typeface="Tahoma"/>
                <a:cs typeface="Tahoma"/>
              </a:rPr>
              <a:t>What</a:t>
            </a:r>
            <a:r>
              <a:rPr sz="2792" b="1" spc="-330" dirty="0">
                <a:solidFill>
                  <a:srgbClr val="E97031"/>
                </a:solidFill>
                <a:latin typeface="Tahoma"/>
                <a:cs typeface="Tahoma"/>
              </a:rPr>
              <a:t> </a:t>
            </a:r>
            <a:r>
              <a:rPr sz="2792" b="1" spc="-102" dirty="0">
                <a:solidFill>
                  <a:srgbClr val="E97031"/>
                </a:solidFill>
                <a:latin typeface="Tahoma"/>
                <a:cs typeface="Tahoma"/>
              </a:rPr>
              <a:t>do</a:t>
            </a:r>
            <a:r>
              <a:rPr sz="2792" b="1" spc="-241" dirty="0">
                <a:solidFill>
                  <a:srgbClr val="E97031"/>
                </a:solidFill>
                <a:latin typeface="Tahoma"/>
                <a:cs typeface="Tahoma"/>
              </a:rPr>
              <a:t> </a:t>
            </a:r>
            <a:r>
              <a:rPr sz="2792" b="1" spc="-254" dirty="0">
                <a:solidFill>
                  <a:srgbClr val="E97031"/>
                </a:solidFill>
                <a:latin typeface="Tahoma"/>
                <a:cs typeface="Tahoma"/>
              </a:rPr>
              <a:t>you</a:t>
            </a:r>
            <a:r>
              <a:rPr sz="2792" b="1" spc="-203" dirty="0">
                <a:solidFill>
                  <a:srgbClr val="E97031"/>
                </a:solidFill>
                <a:latin typeface="Tahoma"/>
                <a:cs typeface="Tahoma"/>
              </a:rPr>
              <a:t> </a:t>
            </a:r>
            <a:r>
              <a:rPr sz="2792" b="1" spc="-190" dirty="0">
                <a:solidFill>
                  <a:srgbClr val="E97031"/>
                </a:solidFill>
                <a:latin typeface="Tahoma"/>
                <a:cs typeface="Tahoma"/>
              </a:rPr>
              <a:t>not</a:t>
            </a:r>
            <a:r>
              <a:rPr sz="2792" b="1" spc="-102" dirty="0">
                <a:solidFill>
                  <a:srgbClr val="E97031"/>
                </a:solidFill>
                <a:latin typeface="Tahoma"/>
                <a:cs typeface="Tahoma"/>
              </a:rPr>
              <a:t> </a:t>
            </a:r>
            <a:r>
              <a:rPr sz="2792" b="1" spc="-190" dirty="0">
                <a:solidFill>
                  <a:srgbClr val="E97031"/>
                </a:solidFill>
                <a:latin typeface="Tahoma"/>
                <a:cs typeface="Tahoma"/>
              </a:rPr>
              <a:t>like</a:t>
            </a:r>
            <a:r>
              <a:rPr sz="2792" b="1" spc="-203" dirty="0">
                <a:solidFill>
                  <a:srgbClr val="E97031"/>
                </a:solidFill>
                <a:latin typeface="Tahoma"/>
                <a:cs typeface="Tahoma"/>
              </a:rPr>
              <a:t> </a:t>
            </a:r>
            <a:r>
              <a:rPr sz="2792" b="1" spc="-178" dirty="0">
                <a:solidFill>
                  <a:srgbClr val="E97031"/>
                </a:solidFill>
                <a:latin typeface="Tahoma"/>
                <a:cs typeface="Tahoma"/>
              </a:rPr>
              <a:t>about</a:t>
            </a:r>
            <a:r>
              <a:rPr sz="2792" b="1" spc="-317" dirty="0">
                <a:solidFill>
                  <a:srgbClr val="E97031"/>
                </a:solidFill>
                <a:latin typeface="Tahoma"/>
                <a:cs typeface="Tahoma"/>
              </a:rPr>
              <a:t> </a:t>
            </a:r>
            <a:r>
              <a:rPr sz="2792" b="1" spc="-228" dirty="0">
                <a:solidFill>
                  <a:srgbClr val="E97031"/>
                </a:solidFill>
                <a:latin typeface="Tahoma"/>
                <a:cs typeface="Tahoma"/>
              </a:rPr>
              <a:t>Option</a:t>
            </a:r>
            <a:r>
              <a:rPr sz="2792" b="1" spc="-216" dirty="0">
                <a:solidFill>
                  <a:srgbClr val="E97031"/>
                </a:solidFill>
                <a:latin typeface="Tahoma"/>
                <a:cs typeface="Tahoma"/>
              </a:rPr>
              <a:t> </a:t>
            </a:r>
            <a:r>
              <a:rPr sz="2792" b="1" spc="-63" dirty="0">
                <a:solidFill>
                  <a:srgbClr val="E97031"/>
                </a:solidFill>
                <a:latin typeface="Tahoma"/>
                <a:cs typeface="Tahoma"/>
              </a:rPr>
              <a:t>3?</a:t>
            </a:r>
            <a:endParaRPr sz="2792" dirty="0">
              <a:latin typeface="Tahoma"/>
              <a:cs typeface="Tahoma"/>
            </a:endParaRPr>
          </a:p>
        </p:txBody>
      </p:sp>
      <p:sp>
        <p:nvSpPr>
          <p:cNvPr id="11" name="object 11"/>
          <p:cNvSpPr txBox="1"/>
          <p:nvPr/>
        </p:nvSpPr>
        <p:spPr>
          <a:xfrm>
            <a:off x="14184880" y="13514741"/>
            <a:ext cx="8776921" cy="594063"/>
          </a:xfrm>
          <a:prstGeom prst="rect">
            <a:avLst/>
          </a:prstGeom>
          <a:solidFill>
            <a:srgbClr val="FAE2D5"/>
          </a:solidFill>
          <a:ln w="19061">
            <a:solidFill>
              <a:srgbClr val="E97031"/>
            </a:solidFill>
          </a:ln>
        </p:spPr>
        <p:txBody>
          <a:bodyPr vert="horz" wrap="square" lIns="0" tIns="162804" rIns="0" bIns="0" rtlCol="0">
            <a:spAutoFit/>
          </a:bodyPr>
          <a:lstStyle/>
          <a:p>
            <a:pPr marL="2319592">
              <a:spcBef>
                <a:spcPts val="1282"/>
              </a:spcBef>
            </a:pPr>
            <a:r>
              <a:rPr sz="2792" b="1" spc="-228" dirty="0">
                <a:solidFill>
                  <a:srgbClr val="E97031"/>
                </a:solidFill>
                <a:latin typeface="Tahoma"/>
                <a:cs typeface="Tahoma"/>
              </a:rPr>
              <a:t>Have</a:t>
            </a:r>
            <a:r>
              <a:rPr sz="2792" b="1" spc="-203" dirty="0">
                <a:solidFill>
                  <a:srgbClr val="E97031"/>
                </a:solidFill>
                <a:latin typeface="Tahoma"/>
                <a:cs typeface="Tahoma"/>
              </a:rPr>
              <a:t> </a:t>
            </a:r>
            <a:r>
              <a:rPr sz="2792" b="1" spc="-267" dirty="0">
                <a:solidFill>
                  <a:srgbClr val="E97031"/>
                </a:solidFill>
                <a:latin typeface="Tahoma"/>
                <a:cs typeface="Tahoma"/>
              </a:rPr>
              <a:t>we</a:t>
            </a:r>
            <a:r>
              <a:rPr sz="2792" b="1" spc="-203" dirty="0">
                <a:solidFill>
                  <a:srgbClr val="E97031"/>
                </a:solidFill>
                <a:latin typeface="Tahoma"/>
                <a:cs typeface="Tahoma"/>
              </a:rPr>
              <a:t> </a:t>
            </a:r>
            <a:r>
              <a:rPr sz="2792" b="1" spc="-152" dirty="0">
                <a:solidFill>
                  <a:srgbClr val="E97031"/>
                </a:solidFill>
                <a:latin typeface="Tahoma"/>
                <a:cs typeface="Tahoma"/>
              </a:rPr>
              <a:t>missed</a:t>
            </a:r>
            <a:r>
              <a:rPr sz="2792" b="1" spc="-254" dirty="0">
                <a:solidFill>
                  <a:srgbClr val="E97031"/>
                </a:solidFill>
                <a:latin typeface="Tahoma"/>
                <a:cs typeface="Tahoma"/>
              </a:rPr>
              <a:t> </a:t>
            </a:r>
            <a:r>
              <a:rPr sz="2792" b="1" spc="-25" dirty="0">
                <a:solidFill>
                  <a:srgbClr val="E97031"/>
                </a:solidFill>
                <a:latin typeface="Tahoma"/>
                <a:cs typeface="Tahoma"/>
              </a:rPr>
              <a:t>anything?</a:t>
            </a:r>
            <a:endParaRPr sz="2792">
              <a:latin typeface="Tahoma"/>
              <a:cs typeface="Tahoma"/>
            </a:endParaRPr>
          </a:p>
        </p:txBody>
      </p:sp>
      <p:grpSp>
        <p:nvGrpSpPr>
          <p:cNvPr id="12" name="object 12"/>
          <p:cNvGrpSpPr/>
          <p:nvPr/>
        </p:nvGrpSpPr>
        <p:grpSpPr>
          <a:xfrm>
            <a:off x="937846" y="6678860"/>
            <a:ext cx="13201650" cy="10068072"/>
            <a:chOff x="361950" y="2602610"/>
            <a:chExt cx="5200650" cy="3966210"/>
          </a:xfrm>
        </p:grpSpPr>
        <p:pic>
          <p:nvPicPr>
            <p:cNvPr id="13" name="object 13"/>
            <p:cNvPicPr/>
            <p:nvPr/>
          </p:nvPicPr>
          <p:blipFill>
            <a:blip r:embed="rId2" cstate="print"/>
            <a:stretch>
              <a:fillRect/>
            </a:stretch>
          </p:blipFill>
          <p:spPr>
            <a:xfrm>
              <a:off x="361950" y="2602610"/>
              <a:ext cx="5200650" cy="3966083"/>
            </a:xfrm>
            <a:prstGeom prst="rect">
              <a:avLst/>
            </a:prstGeom>
          </p:spPr>
        </p:pic>
        <p:pic>
          <p:nvPicPr>
            <p:cNvPr id="14" name="object 14"/>
            <p:cNvPicPr/>
            <p:nvPr/>
          </p:nvPicPr>
          <p:blipFill>
            <a:blip r:embed="rId3" cstate="print"/>
            <a:stretch>
              <a:fillRect/>
            </a:stretch>
          </p:blipFill>
          <p:spPr>
            <a:xfrm>
              <a:off x="4648200" y="5262625"/>
              <a:ext cx="914400" cy="1287018"/>
            </a:xfrm>
            <a:prstGeom prst="rect">
              <a:avLst/>
            </a:prstGeom>
          </p:spPr>
        </p:pic>
      </p:grpSp>
      <p:pic>
        <p:nvPicPr>
          <p:cNvPr id="20" name="Picture 19">
            <a:extLst>
              <a:ext uri="{FF2B5EF4-FFF2-40B4-BE49-F238E27FC236}">
                <a16:creationId xmlns:a16="http://schemas.microsoft.com/office/drawing/2014/main" id="{07749EA5-20EF-EC72-AFBF-042EBF90897E}"/>
              </a:ext>
            </a:extLst>
          </p:cNvPr>
          <p:cNvPicPr>
            <a:picLocks noChangeAspect="1"/>
          </p:cNvPicPr>
          <p:nvPr/>
        </p:nvPicPr>
        <p:blipFill>
          <a:blip r:embed="rId4" cstate="print">
            <a:extLst>
              <a:ext uri="{28A0092B-C50C-407E-A947-70E740481C1C}">
                <a14:useLocalDpi xmlns:a14="http://schemas.microsoft.com/office/drawing/2010/main" val="0"/>
              </a:ext>
            </a:extLst>
          </a:blip>
          <a:srcRect l="44734" r="7552"/>
          <a:stretch>
            <a:fillRect/>
          </a:stretch>
        </p:blipFill>
        <p:spPr>
          <a:xfrm rot="10800000">
            <a:off x="19050" y="-17929"/>
            <a:ext cx="25565100" cy="3418295"/>
          </a:xfrm>
          <a:prstGeom prst="rect">
            <a:avLst/>
          </a:prstGeom>
        </p:spPr>
      </p:pic>
      <p:sp>
        <p:nvSpPr>
          <p:cNvPr id="21" name="object 2">
            <a:extLst>
              <a:ext uri="{FF2B5EF4-FFF2-40B4-BE49-F238E27FC236}">
                <a16:creationId xmlns:a16="http://schemas.microsoft.com/office/drawing/2014/main" id="{1646F4F1-CFE3-D5D1-EAE2-0D99FFF48D4A}"/>
              </a:ext>
            </a:extLst>
          </p:cNvPr>
          <p:cNvSpPr txBox="1"/>
          <p:nvPr/>
        </p:nvSpPr>
        <p:spPr>
          <a:xfrm>
            <a:off x="14139495" y="4791567"/>
            <a:ext cx="8776921" cy="3904082"/>
          </a:xfrm>
          <a:prstGeom prst="rect">
            <a:avLst/>
          </a:prstGeom>
          <a:solidFill>
            <a:srgbClr val="FAE2D5"/>
          </a:solidFill>
          <a:ln w="19062">
            <a:solidFill>
              <a:srgbClr val="E97031"/>
            </a:solidFill>
          </a:ln>
        </p:spPr>
        <p:txBody>
          <a:bodyPr vert="horz" wrap="square" lIns="0" tIns="125730" rIns="0" bIns="0" rtlCol="0">
            <a:spAutoFit/>
          </a:bodyPr>
          <a:lstStyle/>
          <a:p>
            <a:pPr marL="1874695">
              <a:spcBef>
                <a:spcPts val="990"/>
              </a:spcBef>
            </a:pPr>
            <a:endParaRPr lang="en-US" sz="2792" b="1" spc="-63" dirty="0">
              <a:solidFill>
                <a:srgbClr val="E97031"/>
              </a:solidFill>
              <a:latin typeface="Tahoma"/>
              <a:cs typeface="Tahoma"/>
            </a:endParaRPr>
          </a:p>
          <a:p>
            <a:pPr marL="1874695">
              <a:spcBef>
                <a:spcPts val="990"/>
              </a:spcBef>
            </a:pPr>
            <a:endParaRPr lang="en-US" sz="2792" b="1" spc="-63" dirty="0">
              <a:solidFill>
                <a:srgbClr val="E97031"/>
              </a:solidFill>
              <a:latin typeface="Tahoma"/>
              <a:cs typeface="Tahoma"/>
            </a:endParaRPr>
          </a:p>
          <a:p>
            <a:pPr marL="1874695">
              <a:spcBef>
                <a:spcPts val="990"/>
              </a:spcBef>
            </a:pPr>
            <a:endParaRPr lang="en-US" sz="2792" b="1" spc="-63" dirty="0">
              <a:solidFill>
                <a:srgbClr val="E97031"/>
              </a:solidFill>
              <a:latin typeface="Tahoma"/>
              <a:cs typeface="Tahoma"/>
            </a:endParaRPr>
          </a:p>
          <a:p>
            <a:pPr marL="1874695">
              <a:spcBef>
                <a:spcPts val="990"/>
              </a:spcBef>
            </a:pPr>
            <a:endParaRPr lang="en-US" sz="2792" b="1" spc="-63" dirty="0">
              <a:solidFill>
                <a:srgbClr val="E97031"/>
              </a:solidFill>
              <a:latin typeface="Tahoma"/>
              <a:cs typeface="Tahoma"/>
            </a:endParaRPr>
          </a:p>
          <a:p>
            <a:pPr marL="1874695">
              <a:spcBef>
                <a:spcPts val="990"/>
              </a:spcBef>
            </a:pPr>
            <a:endParaRPr lang="en-US" sz="2792" b="1" spc="-63" dirty="0">
              <a:solidFill>
                <a:srgbClr val="E97031"/>
              </a:solidFill>
              <a:latin typeface="Tahoma"/>
              <a:cs typeface="Tahoma"/>
            </a:endParaRPr>
          </a:p>
          <a:p>
            <a:pPr marL="1874695">
              <a:spcBef>
                <a:spcPts val="990"/>
              </a:spcBef>
            </a:pPr>
            <a:endParaRPr lang="en-US" sz="2792" b="1" spc="-63" dirty="0">
              <a:solidFill>
                <a:srgbClr val="E97031"/>
              </a:solidFill>
              <a:latin typeface="Tahoma"/>
              <a:cs typeface="Tahoma"/>
            </a:endParaRPr>
          </a:p>
          <a:p>
            <a:pPr marL="1874695">
              <a:spcBef>
                <a:spcPts val="990"/>
              </a:spcBef>
            </a:pPr>
            <a:endParaRPr lang="en-US" sz="2792" b="1" spc="-63" dirty="0">
              <a:solidFill>
                <a:srgbClr val="E97031"/>
              </a:solidFill>
              <a:latin typeface="Tahoma"/>
              <a:cs typeface="Tahoma"/>
            </a:endParaRPr>
          </a:p>
        </p:txBody>
      </p:sp>
      <p:sp>
        <p:nvSpPr>
          <p:cNvPr id="22" name="object 2">
            <a:extLst>
              <a:ext uri="{FF2B5EF4-FFF2-40B4-BE49-F238E27FC236}">
                <a16:creationId xmlns:a16="http://schemas.microsoft.com/office/drawing/2014/main" id="{79FBAF06-FC0B-EB12-7AF4-44A696562C5F}"/>
              </a:ext>
            </a:extLst>
          </p:cNvPr>
          <p:cNvSpPr txBox="1"/>
          <p:nvPr/>
        </p:nvSpPr>
        <p:spPr>
          <a:xfrm>
            <a:off x="14139496" y="9478766"/>
            <a:ext cx="8776921" cy="3904082"/>
          </a:xfrm>
          <a:prstGeom prst="rect">
            <a:avLst/>
          </a:prstGeom>
          <a:solidFill>
            <a:srgbClr val="FAE2D5"/>
          </a:solidFill>
          <a:ln w="19062">
            <a:solidFill>
              <a:srgbClr val="E97031"/>
            </a:solidFill>
          </a:ln>
        </p:spPr>
        <p:txBody>
          <a:bodyPr vert="horz" wrap="square" lIns="0" tIns="125730" rIns="0" bIns="0" rtlCol="0">
            <a:spAutoFit/>
          </a:bodyPr>
          <a:lstStyle/>
          <a:p>
            <a:pPr marL="1874695">
              <a:spcBef>
                <a:spcPts val="990"/>
              </a:spcBef>
            </a:pPr>
            <a:endParaRPr lang="en-US" sz="2792" b="1" spc="-63" dirty="0">
              <a:solidFill>
                <a:srgbClr val="E97031"/>
              </a:solidFill>
              <a:latin typeface="Tahoma"/>
              <a:cs typeface="Tahoma"/>
            </a:endParaRPr>
          </a:p>
          <a:p>
            <a:pPr marL="1874695">
              <a:spcBef>
                <a:spcPts val="990"/>
              </a:spcBef>
            </a:pPr>
            <a:endParaRPr lang="en-US" sz="2792" b="1" spc="-63" dirty="0">
              <a:solidFill>
                <a:srgbClr val="E97031"/>
              </a:solidFill>
              <a:latin typeface="Tahoma"/>
              <a:cs typeface="Tahoma"/>
            </a:endParaRPr>
          </a:p>
          <a:p>
            <a:pPr marL="1874695">
              <a:spcBef>
                <a:spcPts val="990"/>
              </a:spcBef>
            </a:pPr>
            <a:endParaRPr lang="en-US" sz="2792" b="1" spc="-63" dirty="0">
              <a:solidFill>
                <a:srgbClr val="E97031"/>
              </a:solidFill>
              <a:latin typeface="Tahoma"/>
              <a:cs typeface="Tahoma"/>
            </a:endParaRPr>
          </a:p>
          <a:p>
            <a:pPr marL="1874695">
              <a:spcBef>
                <a:spcPts val="990"/>
              </a:spcBef>
            </a:pPr>
            <a:endParaRPr lang="en-US" sz="2792" b="1" spc="-63" dirty="0">
              <a:solidFill>
                <a:srgbClr val="E97031"/>
              </a:solidFill>
              <a:latin typeface="Tahoma"/>
              <a:cs typeface="Tahoma"/>
            </a:endParaRPr>
          </a:p>
          <a:p>
            <a:pPr marL="1874695">
              <a:spcBef>
                <a:spcPts val="990"/>
              </a:spcBef>
            </a:pPr>
            <a:endParaRPr lang="en-US" sz="2792" b="1" spc="-63" dirty="0">
              <a:solidFill>
                <a:srgbClr val="E97031"/>
              </a:solidFill>
              <a:latin typeface="Tahoma"/>
              <a:cs typeface="Tahoma"/>
            </a:endParaRPr>
          </a:p>
          <a:p>
            <a:pPr marL="1874695">
              <a:spcBef>
                <a:spcPts val="990"/>
              </a:spcBef>
            </a:pPr>
            <a:endParaRPr lang="en-US" sz="2792" b="1" spc="-63" dirty="0">
              <a:solidFill>
                <a:srgbClr val="E97031"/>
              </a:solidFill>
              <a:latin typeface="Tahoma"/>
              <a:cs typeface="Tahoma"/>
            </a:endParaRPr>
          </a:p>
          <a:p>
            <a:pPr marL="1874695">
              <a:spcBef>
                <a:spcPts val="990"/>
              </a:spcBef>
            </a:pPr>
            <a:endParaRPr lang="en-US" sz="2792" b="1" spc="-63" dirty="0">
              <a:solidFill>
                <a:srgbClr val="E97031"/>
              </a:solidFill>
              <a:latin typeface="Tahoma"/>
              <a:cs typeface="Tahoma"/>
            </a:endParaRPr>
          </a:p>
        </p:txBody>
      </p:sp>
      <p:sp>
        <p:nvSpPr>
          <p:cNvPr id="23" name="object 2">
            <a:extLst>
              <a:ext uri="{FF2B5EF4-FFF2-40B4-BE49-F238E27FC236}">
                <a16:creationId xmlns:a16="http://schemas.microsoft.com/office/drawing/2014/main" id="{725DADD5-DBAF-C210-8BFB-116EDA234E05}"/>
              </a:ext>
            </a:extLst>
          </p:cNvPr>
          <p:cNvSpPr txBox="1"/>
          <p:nvPr/>
        </p:nvSpPr>
        <p:spPr>
          <a:xfrm>
            <a:off x="14184879" y="14131216"/>
            <a:ext cx="8776921" cy="3904082"/>
          </a:xfrm>
          <a:prstGeom prst="rect">
            <a:avLst/>
          </a:prstGeom>
          <a:solidFill>
            <a:srgbClr val="FAE2D5"/>
          </a:solidFill>
          <a:ln w="19062">
            <a:solidFill>
              <a:srgbClr val="E97031"/>
            </a:solidFill>
          </a:ln>
        </p:spPr>
        <p:txBody>
          <a:bodyPr vert="horz" wrap="square" lIns="0" tIns="125730" rIns="0" bIns="0" rtlCol="0">
            <a:spAutoFit/>
          </a:bodyPr>
          <a:lstStyle/>
          <a:p>
            <a:pPr marL="1874695">
              <a:spcBef>
                <a:spcPts val="990"/>
              </a:spcBef>
            </a:pPr>
            <a:endParaRPr lang="en-US" sz="2792" b="1" spc="-63" dirty="0">
              <a:solidFill>
                <a:srgbClr val="E97031"/>
              </a:solidFill>
              <a:latin typeface="Tahoma"/>
              <a:cs typeface="Tahoma"/>
            </a:endParaRPr>
          </a:p>
          <a:p>
            <a:pPr marL="1874695">
              <a:spcBef>
                <a:spcPts val="990"/>
              </a:spcBef>
            </a:pPr>
            <a:endParaRPr lang="en-US" sz="2792" b="1" spc="-63" dirty="0">
              <a:solidFill>
                <a:srgbClr val="E97031"/>
              </a:solidFill>
              <a:latin typeface="Tahoma"/>
              <a:cs typeface="Tahoma"/>
            </a:endParaRPr>
          </a:p>
          <a:p>
            <a:pPr marL="1874695">
              <a:spcBef>
                <a:spcPts val="990"/>
              </a:spcBef>
            </a:pPr>
            <a:endParaRPr lang="en-US" sz="2792" b="1" spc="-63" dirty="0">
              <a:solidFill>
                <a:srgbClr val="E97031"/>
              </a:solidFill>
              <a:latin typeface="Tahoma"/>
              <a:cs typeface="Tahoma"/>
            </a:endParaRPr>
          </a:p>
          <a:p>
            <a:pPr marL="1874695">
              <a:spcBef>
                <a:spcPts val="990"/>
              </a:spcBef>
            </a:pPr>
            <a:endParaRPr lang="en-US" sz="2792" b="1" spc="-63" dirty="0">
              <a:solidFill>
                <a:srgbClr val="E97031"/>
              </a:solidFill>
              <a:latin typeface="Tahoma"/>
              <a:cs typeface="Tahoma"/>
            </a:endParaRPr>
          </a:p>
          <a:p>
            <a:pPr marL="1874695">
              <a:spcBef>
                <a:spcPts val="990"/>
              </a:spcBef>
            </a:pPr>
            <a:endParaRPr lang="en-US" sz="2792" b="1" spc="-63" dirty="0">
              <a:solidFill>
                <a:srgbClr val="E97031"/>
              </a:solidFill>
              <a:latin typeface="Tahoma"/>
              <a:cs typeface="Tahoma"/>
            </a:endParaRPr>
          </a:p>
          <a:p>
            <a:pPr marL="1874695">
              <a:spcBef>
                <a:spcPts val="990"/>
              </a:spcBef>
            </a:pPr>
            <a:endParaRPr lang="en-US" sz="2792" b="1" spc="-63" dirty="0">
              <a:solidFill>
                <a:srgbClr val="E97031"/>
              </a:solidFill>
              <a:latin typeface="Tahoma"/>
              <a:cs typeface="Tahoma"/>
            </a:endParaRPr>
          </a:p>
          <a:p>
            <a:pPr marL="1874695">
              <a:spcBef>
                <a:spcPts val="990"/>
              </a:spcBef>
            </a:pPr>
            <a:endParaRPr lang="en-US" sz="2792" b="1" spc="-63" dirty="0">
              <a:solidFill>
                <a:srgbClr val="E97031"/>
              </a:solidFill>
              <a:latin typeface="Tahoma"/>
              <a:cs typeface="Tahoma"/>
            </a:endParaRPr>
          </a:p>
        </p:txBody>
      </p:sp>
      <p:sp>
        <p:nvSpPr>
          <p:cNvPr id="2" name="TextBox 1">
            <a:extLst>
              <a:ext uri="{FF2B5EF4-FFF2-40B4-BE49-F238E27FC236}">
                <a16:creationId xmlns:a16="http://schemas.microsoft.com/office/drawing/2014/main" id="{C1BB9CBC-0847-571F-F3D8-BDDD4BC18869}"/>
              </a:ext>
            </a:extLst>
          </p:cNvPr>
          <p:cNvSpPr txBox="1"/>
          <p:nvPr/>
        </p:nvSpPr>
        <p:spPr>
          <a:xfrm>
            <a:off x="1960171" y="3795813"/>
            <a:ext cx="11687815" cy="2277547"/>
          </a:xfrm>
          <a:prstGeom prst="rect">
            <a:avLst/>
          </a:prstGeom>
          <a:noFill/>
        </p:spPr>
        <p:txBody>
          <a:bodyPr wrap="none" rtlCol="0">
            <a:spAutoFit/>
          </a:bodyPr>
          <a:lstStyle/>
          <a:p>
            <a:pPr algn="ctr"/>
            <a:r>
              <a:rPr lang="en-US" sz="5400" b="1" dirty="0">
                <a:solidFill>
                  <a:srgbClr val="6BA539"/>
                </a:solidFill>
              </a:rPr>
              <a:t>What do you think about Option 3?</a:t>
            </a:r>
          </a:p>
          <a:p>
            <a:pPr algn="ctr"/>
            <a:r>
              <a:rPr lang="en-US" sz="4400" dirty="0"/>
              <a:t>Write your ideas on sticky notes and</a:t>
            </a:r>
          </a:p>
          <a:p>
            <a:pPr algn="ctr"/>
            <a:r>
              <a:rPr lang="en-US" sz="4400" dirty="0"/>
              <a:t>place them in one of the boxes below</a:t>
            </a:r>
            <a:r>
              <a:rPr lang="en-US" dirty="0"/>
              <a:t>.</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txBox="1"/>
          <p:nvPr/>
        </p:nvSpPr>
        <p:spPr>
          <a:xfrm>
            <a:off x="24581535" y="18833709"/>
            <a:ext cx="459398" cy="559941"/>
          </a:xfrm>
          <a:prstGeom prst="rect">
            <a:avLst/>
          </a:prstGeom>
        </p:spPr>
        <p:txBody>
          <a:bodyPr vert="horz" wrap="square" lIns="0" tIns="32238" rIns="0" bIns="0" rtlCol="0">
            <a:spAutoFit/>
          </a:bodyPr>
          <a:lstStyle/>
          <a:p>
            <a:pPr marL="32239">
              <a:spcBef>
                <a:spcPts val="254"/>
              </a:spcBef>
            </a:pPr>
            <a:r>
              <a:rPr sz="3427" b="1" spc="-736" dirty="0">
                <a:solidFill>
                  <a:srgbClr val="FFFFFF"/>
                </a:solidFill>
                <a:latin typeface="Tahoma"/>
                <a:cs typeface="Tahoma"/>
              </a:rPr>
              <a:t>21</a:t>
            </a:r>
            <a:endParaRPr sz="3427">
              <a:latin typeface="Tahoma"/>
              <a:cs typeface="Tahoma"/>
            </a:endParaRPr>
          </a:p>
        </p:txBody>
      </p:sp>
      <p:sp>
        <p:nvSpPr>
          <p:cNvPr id="10" name="object 10"/>
          <p:cNvSpPr txBox="1">
            <a:spLocks noGrp="1"/>
          </p:cNvSpPr>
          <p:nvPr>
            <p:ph type="title"/>
          </p:nvPr>
        </p:nvSpPr>
        <p:spPr>
          <a:xfrm>
            <a:off x="12801600" y="4387046"/>
            <a:ext cx="11401778" cy="1654338"/>
          </a:xfrm>
          <a:prstGeom prst="rect">
            <a:avLst/>
          </a:prstGeom>
        </p:spPr>
        <p:txBody>
          <a:bodyPr vert="horz" wrap="square" lIns="0" tIns="124118" rIns="0" bIns="0" rtlCol="0">
            <a:spAutoFit/>
          </a:bodyPr>
          <a:lstStyle/>
          <a:p>
            <a:pPr marL="32239" marR="12896" algn="ctr">
              <a:lnSpc>
                <a:spcPct val="92200"/>
              </a:lnSpc>
              <a:spcBef>
                <a:spcPts val="977"/>
              </a:spcBef>
            </a:pPr>
            <a:r>
              <a:rPr sz="5400" spc="368" dirty="0">
                <a:latin typeface="Arial" panose="020B0604020202020204" pitchFamily="34" charset="0"/>
                <a:cs typeface="Arial" panose="020B0604020202020204" pitchFamily="34" charset="0"/>
              </a:rPr>
              <a:t>Reinstating</a:t>
            </a:r>
            <a:r>
              <a:rPr sz="5400" spc="-89" dirty="0">
                <a:latin typeface="Arial" panose="020B0604020202020204" pitchFamily="34" charset="0"/>
                <a:cs typeface="Arial" panose="020B0604020202020204" pitchFamily="34" charset="0"/>
              </a:rPr>
              <a:t> </a:t>
            </a:r>
            <a:r>
              <a:rPr sz="5400" spc="228" dirty="0">
                <a:latin typeface="Arial" panose="020B0604020202020204" pitchFamily="34" charset="0"/>
                <a:cs typeface="Arial" panose="020B0604020202020204" pitchFamily="34" charset="0"/>
              </a:rPr>
              <a:t>Weekend-</a:t>
            </a:r>
            <a:r>
              <a:rPr sz="5400" spc="330" dirty="0">
                <a:latin typeface="Arial" panose="020B0604020202020204" pitchFamily="34" charset="0"/>
                <a:cs typeface="Arial" panose="020B0604020202020204" pitchFamily="34" charset="0"/>
              </a:rPr>
              <a:t>Evening</a:t>
            </a:r>
            <a:r>
              <a:rPr sz="5400" spc="140" dirty="0">
                <a:latin typeface="Arial" panose="020B0604020202020204" pitchFamily="34" charset="0"/>
                <a:cs typeface="Arial" panose="020B0604020202020204" pitchFamily="34" charset="0"/>
              </a:rPr>
              <a:t> </a:t>
            </a:r>
            <a:r>
              <a:rPr sz="5400" spc="343" dirty="0">
                <a:latin typeface="Arial" panose="020B0604020202020204" pitchFamily="34" charset="0"/>
                <a:cs typeface="Arial" panose="020B0604020202020204" pitchFamily="34" charset="0"/>
              </a:rPr>
              <a:t>Fixed-</a:t>
            </a:r>
            <a:r>
              <a:rPr sz="5400" spc="254" dirty="0">
                <a:latin typeface="Arial" panose="020B0604020202020204" pitchFamily="34" charset="0"/>
                <a:cs typeface="Arial" panose="020B0604020202020204" pitchFamily="34" charset="0"/>
              </a:rPr>
              <a:t>Route </a:t>
            </a:r>
            <a:r>
              <a:rPr sz="5400" spc="114" dirty="0">
                <a:latin typeface="Arial" panose="020B0604020202020204" pitchFamily="34" charset="0"/>
                <a:cs typeface="Arial" panose="020B0604020202020204" pitchFamily="34" charset="0"/>
              </a:rPr>
              <a:t>Service</a:t>
            </a:r>
            <a:endParaRPr sz="5400" dirty="0">
              <a:latin typeface="Arial" panose="020B0604020202020204" pitchFamily="34" charset="0"/>
              <a:cs typeface="Arial" panose="020B0604020202020204" pitchFamily="34" charset="0"/>
            </a:endParaRPr>
          </a:p>
        </p:txBody>
      </p:sp>
      <p:sp>
        <p:nvSpPr>
          <p:cNvPr id="11" name="object 11"/>
          <p:cNvSpPr txBox="1"/>
          <p:nvPr/>
        </p:nvSpPr>
        <p:spPr>
          <a:xfrm>
            <a:off x="11893443" y="14128653"/>
            <a:ext cx="11647756" cy="4350399"/>
          </a:xfrm>
          <a:prstGeom prst="rect">
            <a:avLst/>
          </a:prstGeom>
        </p:spPr>
        <p:txBody>
          <a:bodyPr vert="horz" wrap="square" lIns="0" tIns="74146" rIns="0" bIns="0" rtlCol="0">
            <a:spAutoFit/>
          </a:bodyPr>
          <a:lstStyle/>
          <a:p>
            <a:pPr marL="672182" marR="672182" indent="-641553">
              <a:buFont typeface="Arial"/>
              <a:buChar char="•"/>
              <a:tabLst>
                <a:tab pos="672182" algn="l"/>
              </a:tabLst>
            </a:pPr>
            <a:r>
              <a:rPr sz="3173" spc="127" dirty="0">
                <a:latin typeface="Arial" panose="020B0604020202020204" pitchFamily="34" charset="0"/>
                <a:cs typeface="Arial" panose="020B0604020202020204" pitchFamily="34" charset="0"/>
              </a:rPr>
              <a:t>Demand</a:t>
            </a:r>
            <a:r>
              <a:rPr sz="3173" spc="267" dirty="0">
                <a:latin typeface="Arial" panose="020B0604020202020204" pitchFamily="34" charset="0"/>
                <a:cs typeface="Arial" panose="020B0604020202020204" pitchFamily="34" charset="0"/>
              </a:rPr>
              <a:t> </a:t>
            </a:r>
            <a:r>
              <a:rPr sz="3173" spc="165" dirty="0">
                <a:latin typeface="Arial" panose="020B0604020202020204" pitchFamily="34" charset="0"/>
                <a:cs typeface="Arial" panose="020B0604020202020204" pitchFamily="34" charset="0"/>
              </a:rPr>
              <a:t>for</a:t>
            </a:r>
            <a:r>
              <a:rPr sz="3173" spc="203" dirty="0">
                <a:latin typeface="Arial" panose="020B0604020202020204" pitchFamily="34" charset="0"/>
                <a:cs typeface="Arial" panose="020B0604020202020204" pitchFamily="34" charset="0"/>
              </a:rPr>
              <a:t> </a:t>
            </a:r>
            <a:r>
              <a:rPr sz="3173" dirty="0">
                <a:latin typeface="Arial" panose="020B0604020202020204" pitchFamily="34" charset="0"/>
                <a:cs typeface="Arial" panose="020B0604020202020204" pitchFamily="34" charset="0"/>
              </a:rPr>
              <a:t>weekend</a:t>
            </a:r>
            <a:r>
              <a:rPr sz="3173" spc="533" dirty="0">
                <a:latin typeface="Arial" panose="020B0604020202020204" pitchFamily="34" charset="0"/>
                <a:cs typeface="Arial" panose="020B0604020202020204" pitchFamily="34" charset="0"/>
              </a:rPr>
              <a:t> </a:t>
            </a:r>
            <a:r>
              <a:rPr sz="3173" dirty="0">
                <a:latin typeface="Arial" panose="020B0604020202020204" pitchFamily="34" charset="0"/>
                <a:cs typeface="Arial" panose="020B0604020202020204" pitchFamily="34" charset="0"/>
              </a:rPr>
              <a:t>evening</a:t>
            </a:r>
            <a:r>
              <a:rPr sz="3173" spc="241" dirty="0">
                <a:latin typeface="Arial" panose="020B0604020202020204" pitchFamily="34" charset="0"/>
                <a:cs typeface="Arial" panose="020B0604020202020204" pitchFamily="34" charset="0"/>
              </a:rPr>
              <a:t> </a:t>
            </a:r>
            <a:r>
              <a:rPr sz="3173" dirty="0">
                <a:latin typeface="Arial" panose="020B0604020202020204" pitchFamily="34" charset="0"/>
                <a:cs typeface="Arial" panose="020B0604020202020204" pitchFamily="34" charset="0"/>
              </a:rPr>
              <a:t>service</a:t>
            </a:r>
            <a:r>
              <a:rPr sz="3173" spc="343" dirty="0">
                <a:latin typeface="Arial" panose="020B0604020202020204" pitchFamily="34" charset="0"/>
                <a:cs typeface="Arial" panose="020B0604020202020204" pitchFamily="34" charset="0"/>
              </a:rPr>
              <a:t> </a:t>
            </a:r>
            <a:r>
              <a:rPr sz="3173" spc="140" dirty="0">
                <a:latin typeface="Arial" panose="020B0604020202020204" pitchFamily="34" charset="0"/>
                <a:cs typeface="Arial" panose="020B0604020202020204" pitchFamily="34" charset="0"/>
              </a:rPr>
              <a:t>has</a:t>
            </a:r>
            <a:r>
              <a:rPr sz="3173" spc="330" dirty="0">
                <a:latin typeface="Arial" panose="020B0604020202020204" pitchFamily="34" charset="0"/>
                <a:cs typeface="Arial" panose="020B0604020202020204" pitchFamily="34" charset="0"/>
              </a:rPr>
              <a:t> </a:t>
            </a:r>
            <a:r>
              <a:rPr sz="3173" spc="165" dirty="0">
                <a:latin typeface="Arial" panose="020B0604020202020204" pitchFamily="34" charset="0"/>
                <a:cs typeface="Arial" panose="020B0604020202020204" pitchFamily="34" charset="0"/>
              </a:rPr>
              <a:t>grown </a:t>
            </a:r>
            <a:r>
              <a:rPr sz="3173" spc="254" dirty="0">
                <a:latin typeface="Arial" panose="020B0604020202020204" pitchFamily="34" charset="0"/>
                <a:cs typeface="Arial" panose="020B0604020202020204" pitchFamily="34" charset="0"/>
              </a:rPr>
              <a:t>280%</a:t>
            </a:r>
            <a:r>
              <a:rPr sz="3173" spc="267" dirty="0">
                <a:latin typeface="Arial" panose="020B0604020202020204" pitchFamily="34" charset="0"/>
                <a:cs typeface="Arial" panose="020B0604020202020204" pitchFamily="34" charset="0"/>
              </a:rPr>
              <a:t> </a:t>
            </a:r>
            <a:r>
              <a:rPr sz="3173" dirty="0">
                <a:latin typeface="Arial" panose="020B0604020202020204" pitchFamily="34" charset="0"/>
                <a:cs typeface="Arial" panose="020B0604020202020204" pitchFamily="34" charset="0"/>
              </a:rPr>
              <a:t>since</a:t>
            </a:r>
            <a:r>
              <a:rPr sz="3173" spc="254" dirty="0">
                <a:latin typeface="Arial" panose="020B0604020202020204" pitchFamily="34" charset="0"/>
                <a:cs typeface="Arial" panose="020B0604020202020204" pitchFamily="34" charset="0"/>
              </a:rPr>
              <a:t> </a:t>
            </a:r>
            <a:r>
              <a:rPr sz="3173" spc="152" dirty="0">
                <a:latin typeface="Arial" panose="020B0604020202020204" pitchFamily="34" charset="0"/>
                <a:cs typeface="Arial" panose="020B0604020202020204" pitchFamily="34" charset="0"/>
              </a:rPr>
              <a:t>on-</a:t>
            </a:r>
            <a:r>
              <a:rPr sz="3173" dirty="0">
                <a:latin typeface="Arial" panose="020B0604020202020204" pitchFamily="34" charset="0"/>
                <a:cs typeface="Arial" panose="020B0604020202020204" pitchFamily="34" charset="0"/>
              </a:rPr>
              <a:t>demand</a:t>
            </a:r>
            <a:r>
              <a:rPr sz="3173" spc="419" dirty="0">
                <a:latin typeface="Arial" panose="020B0604020202020204" pitchFamily="34" charset="0"/>
                <a:cs typeface="Arial" panose="020B0604020202020204" pitchFamily="34" charset="0"/>
              </a:rPr>
              <a:t> </a:t>
            </a:r>
            <a:r>
              <a:rPr sz="3173" dirty="0">
                <a:latin typeface="Arial" panose="020B0604020202020204" pitchFamily="34" charset="0"/>
                <a:cs typeface="Arial" panose="020B0604020202020204" pitchFamily="34" charset="0"/>
              </a:rPr>
              <a:t>was</a:t>
            </a:r>
            <a:r>
              <a:rPr sz="3173" spc="228" dirty="0">
                <a:latin typeface="Arial" panose="020B0604020202020204" pitchFamily="34" charset="0"/>
                <a:cs typeface="Arial" panose="020B0604020202020204" pitchFamily="34" charset="0"/>
              </a:rPr>
              <a:t> </a:t>
            </a:r>
            <a:r>
              <a:rPr sz="3173" spc="114" dirty="0">
                <a:latin typeface="Arial" panose="020B0604020202020204" pitchFamily="34" charset="0"/>
                <a:cs typeface="Arial" panose="020B0604020202020204" pitchFamily="34" charset="0"/>
              </a:rPr>
              <a:t>introduced</a:t>
            </a:r>
            <a:r>
              <a:rPr sz="3173" spc="178" dirty="0">
                <a:latin typeface="Arial" panose="020B0604020202020204" pitchFamily="34" charset="0"/>
                <a:cs typeface="Arial" panose="020B0604020202020204" pitchFamily="34" charset="0"/>
              </a:rPr>
              <a:t> </a:t>
            </a:r>
            <a:r>
              <a:rPr sz="3173" spc="279" dirty="0">
                <a:latin typeface="Arial" panose="020B0604020202020204" pitchFamily="34" charset="0"/>
                <a:cs typeface="Arial" panose="020B0604020202020204" pitchFamily="34" charset="0"/>
              </a:rPr>
              <a:t>in</a:t>
            </a:r>
            <a:r>
              <a:rPr sz="3173" spc="178" dirty="0">
                <a:latin typeface="Arial" panose="020B0604020202020204" pitchFamily="34" charset="0"/>
                <a:cs typeface="Arial" panose="020B0604020202020204" pitchFamily="34" charset="0"/>
              </a:rPr>
              <a:t> </a:t>
            </a:r>
            <a:r>
              <a:rPr sz="3173" spc="203" dirty="0">
                <a:latin typeface="Arial" panose="020B0604020202020204" pitchFamily="34" charset="0"/>
                <a:cs typeface="Arial" panose="020B0604020202020204" pitchFamily="34" charset="0"/>
              </a:rPr>
              <a:t>2020</a:t>
            </a:r>
            <a:endParaRPr lang="en-US" sz="3173" spc="203" dirty="0">
              <a:latin typeface="Arial" panose="020B0604020202020204" pitchFamily="34" charset="0"/>
              <a:cs typeface="Arial" panose="020B0604020202020204" pitchFamily="34" charset="0"/>
            </a:endParaRPr>
          </a:p>
          <a:p>
            <a:pPr marL="30629" marR="672182">
              <a:tabLst>
                <a:tab pos="672182" algn="l"/>
              </a:tabLst>
            </a:pPr>
            <a:endParaRPr sz="1200" dirty="0">
              <a:latin typeface="Arial" panose="020B0604020202020204" pitchFamily="34" charset="0"/>
              <a:cs typeface="Arial" panose="020B0604020202020204" pitchFamily="34" charset="0"/>
            </a:endParaRPr>
          </a:p>
          <a:p>
            <a:pPr marL="672182" marR="12896" indent="-641553">
              <a:buFont typeface="Arial"/>
              <a:buChar char="•"/>
              <a:tabLst>
                <a:tab pos="672182" algn="l"/>
              </a:tabLst>
            </a:pPr>
            <a:r>
              <a:rPr sz="3173" spc="330" dirty="0">
                <a:latin typeface="Arial" panose="020B0604020202020204" pitchFamily="34" charset="0"/>
                <a:cs typeface="Arial" panose="020B0604020202020204" pitchFamily="34" charset="0"/>
              </a:rPr>
              <a:t>With</a:t>
            </a:r>
            <a:r>
              <a:rPr sz="3173" dirty="0">
                <a:latin typeface="Arial" panose="020B0604020202020204" pitchFamily="34" charset="0"/>
                <a:cs typeface="Arial" panose="020B0604020202020204" pitchFamily="34" charset="0"/>
              </a:rPr>
              <a:t> a</a:t>
            </a:r>
            <a:r>
              <a:rPr sz="3173" spc="102" dirty="0">
                <a:latin typeface="Arial" panose="020B0604020202020204" pitchFamily="34" charset="0"/>
                <a:cs typeface="Arial" panose="020B0604020202020204" pitchFamily="34" charset="0"/>
              </a:rPr>
              <a:t> </a:t>
            </a:r>
            <a:r>
              <a:rPr sz="3173" spc="178" dirty="0">
                <a:latin typeface="Arial" panose="020B0604020202020204" pitchFamily="34" charset="0"/>
                <a:cs typeface="Arial" panose="020B0604020202020204" pitchFamily="34" charset="0"/>
              </a:rPr>
              <a:t>trip</a:t>
            </a:r>
            <a:r>
              <a:rPr sz="3173" spc="203" dirty="0">
                <a:latin typeface="Arial" panose="020B0604020202020204" pitchFamily="34" charset="0"/>
                <a:cs typeface="Arial" panose="020B0604020202020204" pitchFamily="34" charset="0"/>
              </a:rPr>
              <a:t> </a:t>
            </a:r>
            <a:r>
              <a:rPr sz="3173" spc="127" dirty="0">
                <a:latin typeface="Arial" panose="020B0604020202020204" pitchFamily="34" charset="0"/>
                <a:cs typeface="Arial" panose="020B0604020202020204" pitchFamily="34" charset="0"/>
              </a:rPr>
              <a:t>refusal</a:t>
            </a:r>
            <a:r>
              <a:rPr sz="3173" spc="190" dirty="0">
                <a:latin typeface="Arial" panose="020B0604020202020204" pitchFamily="34" charset="0"/>
                <a:cs typeface="Arial" panose="020B0604020202020204" pitchFamily="34" charset="0"/>
              </a:rPr>
              <a:t> </a:t>
            </a:r>
            <a:r>
              <a:rPr sz="3173" dirty="0">
                <a:latin typeface="Arial" panose="020B0604020202020204" pitchFamily="34" charset="0"/>
                <a:cs typeface="Arial" panose="020B0604020202020204" pitchFamily="34" charset="0"/>
              </a:rPr>
              <a:t>rate</a:t>
            </a:r>
            <a:r>
              <a:rPr sz="3173" spc="63" dirty="0">
                <a:latin typeface="Arial" panose="020B0604020202020204" pitchFamily="34" charset="0"/>
                <a:cs typeface="Arial" panose="020B0604020202020204" pitchFamily="34" charset="0"/>
              </a:rPr>
              <a:t> </a:t>
            </a:r>
            <a:r>
              <a:rPr sz="3173" dirty="0">
                <a:latin typeface="Arial" panose="020B0604020202020204" pitchFamily="34" charset="0"/>
                <a:cs typeface="Arial" panose="020B0604020202020204" pitchFamily="34" charset="0"/>
              </a:rPr>
              <a:t>of</a:t>
            </a:r>
            <a:r>
              <a:rPr sz="3173" spc="-38" dirty="0">
                <a:latin typeface="Arial" panose="020B0604020202020204" pitchFamily="34" charset="0"/>
                <a:cs typeface="Arial" panose="020B0604020202020204" pitchFamily="34" charset="0"/>
              </a:rPr>
              <a:t> </a:t>
            </a:r>
            <a:r>
              <a:rPr sz="3173" spc="165" dirty="0">
                <a:latin typeface="Arial" panose="020B0604020202020204" pitchFamily="34" charset="0"/>
                <a:cs typeface="Arial" panose="020B0604020202020204" pitchFamily="34" charset="0"/>
              </a:rPr>
              <a:t>33%</a:t>
            </a:r>
            <a:r>
              <a:rPr sz="3173" spc="-102" dirty="0">
                <a:latin typeface="Arial" panose="020B0604020202020204" pitchFamily="34" charset="0"/>
                <a:cs typeface="Arial" panose="020B0604020202020204" pitchFamily="34" charset="0"/>
              </a:rPr>
              <a:t> </a:t>
            </a:r>
            <a:r>
              <a:rPr sz="3173" dirty="0">
                <a:latin typeface="Arial" panose="020B0604020202020204" pitchFamily="34" charset="0"/>
                <a:cs typeface="Arial" panose="020B0604020202020204" pitchFamily="34" charset="0"/>
              </a:rPr>
              <a:t>(up </a:t>
            </a:r>
            <a:r>
              <a:rPr sz="3173" spc="241" dirty="0">
                <a:latin typeface="Arial" panose="020B0604020202020204" pitchFamily="34" charset="0"/>
                <a:cs typeface="Arial" panose="020B0604020202020204" pitchFamily="34" charset="0"/>
              </a:rPr>
              <a:t>from</a:t>
            </a:r>
            <a:r>
              <a:rPr sz="3173" spc="102" dirty="0">
                <a:latin typeface="Arial" panose="020B0604020202020204" pitchFamily="34" charset="0"/>
                <a:cs typeface="Arial" panose="020B0604020202020204" pitchFamily="34" charset="0"/>
              </a:rPr>
              <a:t> </a:t>
            </a:r>
            <a:r>
              <a:rPr sz="3173" spc="190" dirty="0">
                <a:latin typeface="Arial" panose="020B0604020202020204" pitchFamily="34" charset="0"/>
                <a:cs typeface="Arial" panose="020B0604020202020204" pitchFamily="34" charset="0"/>
              </a:rPr>
              <a:t>9%</a:t>
            </a:r>
            <a:r>
              <a:rPr sz="3173" spc="89" dirty="0">
                <a:latin typeface="Arial" panose="020B0604020202020204" pitchFamily="34" charset="0"/>
                <a:cs typeface="Arial" panose="020B0604020202020204" pitchFamily="34" charset="0"/>
              </a:rPr>
              <a:t> </a:t>
            </a:r>
            <a:r>
              <a:rPr sz="3173" spc="279" dirty="0">
                <a:latin typeface="Arial" panose="020B0604020202020204" pitchFamily="34" charset="0"/>
                <a:cs typeface="Arial" panose="020B0604020202020204" pitchFamily="34" charset="0"/>
              </a:rPr>
              <a:t>in</a:t>
            </a:r>
            <a:r>
              <a:rPr sz="3173" dirty="0">
                <a:latin typeface="Arial" panose="020B0604020202020204" pitchFamily="34" charset="0"/>
                <a:cs typeface="Arial" panose="020B0604020202020204" pitchFamily="34" charset="0"/>
              </a:rPr>
              <a:t> </a:t>
            </a:r>
            <a:r>
              <a:rPr sz="3173" spc="-25" dirty="0">
                <a:latin typeface="Arial" panose="020B0604020202020204" pitchFamily="34" charset="0"/>
                <a:cs typeface="Arial" panose="020B0604020202020204" pitchFamily="34" charset="0"/>
              </a:rPr>
              <a:t>2020), </a:t>
            </a:r>
            <a:r>
              <a:rPr sz="3173" dirty="0">
                <a:latin typeface="Arial" panose="020B0604020202020204" pitchFamily="34" charset="0"/>
                <a:cs typeface="Arial" panose="020B0604020202020204" pitchFamily="34" charset="0"/>
              </a:rPr>
              <a:t>weekend</a:t>
            </a:r>
            <a:r>
              <a:rPr sz="3173" spc="289" dirty="0">
                <a:latin typeface="Arial" panose="020B0604020202020204" pitchFamily="34" charset="0"/>
                <a:cs typeface="Arial" panose="020B0604020202020204" pitchFamily="34" charset="0"/>
              </a:rPr>
              <a:t> </a:t>
            </a:r>
            <a:r>
              <a:rPr sz="3173" dirty="0">
                <a:latin typeface="Arial" panose="020B0604020202020204" pitchFamily="34" charset="0"/>
                <a:cs typeface="Arial" panose="020B0604020202020204" pitchFamily="34" charset="0"/>
              </a:rPr>
              <a:t>evening</a:t>
            </a:r>
            <a:r>
              <a:rPr sz="3173" spc="533" dirty="0">
                <a:latin typeface="Arial" panose="020B0604020202020204" pitchFamily="34" charset="0"/>
                <a:cs typeface="Arial" panose="020B0604020202020204" pitchFamily="34" charset="0"/>
              </a:rPr>
              <a:t> </a:t>
            </a:r>
            <a:r>
              <a:rPr sz="3173" spc="152" dirty="0">
                <a:latin typeface="Arial" panose="020B0604020202020204" pitchFamily="34" charset="0"/>
                <a:cs typeface="Arial" panose="020B0604020202020204" pitchFamily="34" charset="0"/>
              </a:rPr>
              <a:t>on-</a:t>
            </a:r>
            <a:r>
              <a:rPr sz="3173" dirty="0">
                <a:latin typeface="Arial" panose="020B0604020202020204" pitchFamily="34" charset="0"/>
                <a:cs typeface="Arial" panose="020B0604020202020204" pitchFamily="34" charset="0"/>
              </a:rPr>
              <a:t>demand</a:t>
            </a:r>
            <a:r>
              <a:rPr sz="3173" spc="571" dirty="0">
                <a:latin typeface="Arial" panose="020B0604020202020204" pitchFamily="34" charset="0"/>
                <a:cs typeface="Arial" panose="020B0604020202020204" pitchFamily="34" charset="0"/>
              </a:rPr>
              <a:t> </a:t>
            </a:r>
            <a:r>
              <a:rPr sz="3173" dirty="0">
                <a:latin typeface="Arial" panose="020B0604020202020204" pitchFamily="34" charset="0"/>
                <a:cs typeface="Arial" panose="020B0604020202020204" pitchFamily="34" charset="0"/>
              </a:rPr>
              <a:t>service</a:t>
            </a:r>
            <a:r>
              <a:rPr sz="3173" spc="393" dirty="0">
                <a:latin typeface="Arial" panose="020B0604020202020204" pitchFamily="34" charset="0"/>
                <a:cs typeface="Arial" panose="020B0604020202020204" pitchFamily="34" charset="0"/>
              </a:rPr>
              <a:t> </a:t>
            </a:r>
            <a:r>
              <a:rPr sz="3173" dirty="0">
                <a:latin typeface="Arial" panose="020B0604020202020204" pitchFamily="34" charset="0"/>
                <a:cs typeface="Arial" panose="020B0604020202020204" pitchFamily="34" charset="0"/>
              </a:rPr>
              <a:t>can</a:t>
            </a:r>
            <a:r>
              <a:rPr sz="3173" spc="317" dirty="0">
                <a:latin typeface="Arial" panose="020B0604020202020204" pitchFamily="34" charset="0"/>
                <a:cs typeface="Arial" panose="020B0604020202020204" pitchFamily="34" charset="0"/>
              </a:rPr>
              <a:t> </a:t>
            </a:r>
            <a:r>
              <a:rPr sz="3173" dirty="0">
                <a:latin typeface="Arial" panose="020B0604020202020204" pitchFamily="34" charset="0"/>
                <a:cs typeface="Arial" panose="020B0604020202020204" pitchFamily="34" charset="0"/>
              </a:rPr>
              <a:t>no</a:t>
            </a:r>
            <a:r>
              <a:rPr sz="3173" spc="546" dirty="0">
                <a:latin typeface="Arial" panose="020B0604020202020204" pitchFamily="34" charset="0"/>
                <a:cs typeface="Arial" panose="020B0604020202020204" pitchFamily="34" charset="0"/>
              </a:rPr>
              <a:t> </a:t>
            </a:r>
            <a:r>
              <a:rPr sz="3173" spc="102" dirty="0">
                <a:latin typeface="Arial" panose="020B0604020202020204" pitchFamily="34" charset="0"/>
                <a:cs typeface="Arial" panose="020B0604020202020204" pitchFamily="34" charset="0"/>
              </a:rPr>
              <a:t>longer </a:t>
            </a:r>
            <a:r>
              <a:rPr sz="3173" dirty="0">
                <a:latin typeface="Arial" panose="020B0604020202020204" pitchFamily="34" charset="0"/>
                <a:cs typeface="Arial" panose="020B0604020202020204" pitchFamily="34" charset="0"/>
              </a:rPr>
              <a:t>effectively</a:t>
            </a:r>
            <a:r>
              <a:rPr sz="3173" spc="25" dirty="0">
                <a:latin typeface="Arial" panose="020B0604020202020204" pitchFamily="34" charset="0"/>
                <a:cs typeface="Arial" panose="020B0604020202020204" pitchFamily="34" charset="0"/>
              </a:rPr>
              <a:t> </a:t>
            </a:r>
            <a:r>
              <a:rPr sz="3173" spc="127" dirty="0">
                <a:latin typeface="Arial" panose="020B0604020202020204" pitchFamily="34" charset="0"/>
                <a:cs typeface="Arial" panose="020B0604020202020204" pitchFamily="34" charset="0"/>
              </a:rPr>
              <a:t>serve</a:t>
            </a:r>
            <a:r>
              <a:rPr sz="3173" spc="254" dirty="0">
                <a:latin typeface="Arial" panose="020B0604020202020204" pitchFamily="34" charset="0"/>
                <a:cs typeface="Arial" panose="020B0604020202020204" pitchFamily="34" charset="0"/>
              </a:rPr>
              <a:t> </a:t>
            </a:r>
            <a:r>
              <a:rPr sz="3173" dirty="0">
                <a:latin typeface="Arial" panose="020B0604020202020204" pitchFamily="34" charset="0"/>
                <a:cs typeface="Arial" panose="020B0604020202020204" pitchFamily="34" charset="0"/>
              </a:rPr>
              <a:t>the</a:t>
            </a:r>
            <a:r>
              <a:rPr sz="3173" spc="254" dirty="0">
                <a:latin typeface="Arial" panose="020B0604020202020204" pitchFamily="34" charset="0"/>
                <a:cs typeface="Arial" panose="020B0604020202020204" pitchFamily="34" charset="0"/>
              </a:rPr>
              <a:t> </a:t>
            </a:r>
            <a:r>
              <a:rPr sz="3173" dirty="0">
                <a:latin typeface="Arial" panose="020B0604020202020204" pitchFamily="34" charset="0"/>
                <a:cs typeface="Arial" panose="020B0604020202020204" pitchFamily="34" charset="0"/>
              </a:rPr>
              <a:t>needs</a:t>
            </a:r>
            <a:r>
              <a:rPr sz="3173" spc="241" dirty="0">
                <a:latin typeface="Arial" panose="020B0604020202020204" pitchFamily="34" charset="0"/>
                <a:cs typeface="Arial" panose="020B0604020202020204" pitchFamily="34" charset="0"/>
              </a:rPr>
              <a:t> </a:t>
            </a:r>
            <a:r>
              <a:rPr sz="3173" dirty="0">
                <a:latin typeface="Arial" panose="020B0604020202020204" pitchFamily="34" charset="0"/>
                <a:cs typeface="Arial" panose="020B0604020202020204" pitchFamily="34" charset="0"/>
              </a:rPr>
              <a:t>of</a:t>
            </a:r>
            <a:r>
              <a:rPr sz="3173" spc="127" dirty="0">
                <a:latin typeface="Arial" panose="020B0604020202020204" pitchFamily="34" charset="0"/>
                <a:cs typeface="Arial" panose="020B0604020202020204" pitchFamily="34" charset="0"/>
              </a:rPr>
              <a:t> </a:t>
            </a:r>
            <a:r>
              <a:rPr sz="3173" spc="140" dirty="0">
                <a:latin typeface="Arial" panose="020B0604020202020204" pitchFamily="34" charset="0"/>
                <a:cs typeface="Arial" panose="020B0604020202020204" pitchFamily="34" charset="0"/>
              </a:rPr>
              <a:t>the</a:t>
            </a:r>
            <a:r>
              <a:rPr sz="3173" spc="254" dirty="0">
                <a:latin typeface="Arial" panose="020B0604020202020204" pitchFamily="34" charset="0"/>
                <a:cs typeface="Arial" panose="020B0604020202020204" pitchFamily="34" charset="0"/>
              </a:rPr>
              <a:t> </a:t>
            </a:r>
            <a:r>
              <a:rPr sz="3173" spc="127" dirty="0">
                <a:latin typeface="Arial" panose="020B0604020202020204" pitchFamily="34" charset="0"/>
                <a:cs typeface="Arial" panose="020B0604020202020204" pitchFamily="34" charset="0"/>
              </a:rPr>
              <a:t>travelling</a:t>
            </a:r>
            <a:r>
              <a:rPr sz="3173" spc="406" dirty="0">
                <a:latin typeface="Arial" panose="020B0604020202020204" pitchFamily="34" charset="0"/>
                <a:cs typeface="Arial" panose="020B0604020202020204" pitchFamily="34" charset="0"/>
              </a:rPr>
              <a:t> </a:t>
            </a:r>
            <a:r>
              <a:rPr sz="3173" spc="-25" dirty="0">
                <a:latin typeface="Arial" panose="020B0604020202020204" pitchFamily="34" charset="0"/>
                <a:cs typeface="Arial" panose="020B0604020202020204" pitchFamily="34" charset="0"/>
              </a:rPr>
              <a:t>public</a:t>
            </a:r>
            <a:endParaRPr lang="en-US" sz="3173" spc="-25" dirty="0">
              <a:latin typeface="Arial" panose="020B0604020202020204" pitchFamily="34" charset="0"/>
              <a:cs typeface="Arial" panose="020B0604020202020204" pitchFamily="34" charset="0"/>
            </a:endParaRPr>
          </a:p>
          <a:p>
            <a:pPr marL="672182" marR="12896" indent="-641553">
              <a:buFont typeface="Arial"/>
              <a:buChar char="•"/>
              <a:tabLst>
                <a:tab pos="672182" algn="l"/>
              </a:tabLst>
            </a:pPr>
            <a:endParaRPr sz="1200" dirty="0">
              <a:latin typeface="Arial" panose="020B0604020202020204" pitchFamily="34" charset="0"/>
              <a:cs typeface="Arial" panose="020B0604020202020204" pitchFamily="34" charset="0"/>
            </a:endParaRPr>
          </a:p>
          <a:p>
            <a:pPr marL="672182" marR="201493" indent="-641553">
              <a:buFont typeface="Arial"/>
              <a:buChar char="•"/>
              <a:tabLst>
                <a:tab pos="672182" algn="l"/>
              </a:tabLst>
            </a:pPr>
            <a:r>
              <a:rPr sz="3173" spc="152" dirty="0">
                <a:latin typeface="Arial" panose="020B0604020202020204" pitchFamily="34" charset="0"/>
                <a:cs typeface="Arial" panose="020B0604020202020204" pitchFamily="34" charset="0"/>
              </a:rPr>
              <a:t>Total</a:t>
            </a:r>
            <a:r>
              <a:rPr sz="3173" dirty="0">
                <a:latin typeface="Arial" panose="020B0604020202020204" pitchFamily="34" charset="0"/>
                <a:cs typeface="Arial" panose="020B0604020202020204" pitchFamily="34" charset="0"/>
              </a:rPr>
              <a:t> </a:t>
            </a:r>
            <a:r>
              <a:rPr sz="3173" spc="203" dirty="0">
                <a:latin typeface="Arial" panose="020B0604020202020204" pitchFamily="34" charset="0"/>
                <a:cs typeface="Arial" panose="020B0604020202020204" pitchFamily="34" charset="0"/>
              </a:rPr>
              <a:t>buses</a:t>
            </a:r>
            <a:r>
              <a:rPr sz="3173" spc="63" dirty="0">
                <a:latin typeface="Arial" panose="020B0604020202020204" pitchFamily="34" charset="0"/>
                <a:cs typeface="Arial" panose="020B0604020202020204" pitchFamily="34" charset="0"/>
              </a:rPr>
              <a:t> </a:t>
            </a:r>
            <a:r>
              <a:rPr sz="3173" dirty="0">
                <a:latin typeface="Arial" panose="020B0604020202020204" pitchFamily="34" charset="0"/>
                <a:cs typeface="Arial" panose="020B0604020202020204" pitchFamily="34" charset="0"/>
              </a:rPr>
              <a:t>and</a:t>
            </a:r>
            <a:r>
              <a:rPr sz="3173" spc="228" dirty="0">
                <a:latin typeface="Arial" panose="020B0604020202020204" pitchFamily="34" charset="0"/>
                <a:cs typeface="Arial" panose="020B0604020202020204" pitchFamily="34" charset="0"/>
              </a:rPr>
              <a:t> </a:t>
            </a:r>
            <a:r>
              <a:rPr sz="3173" spc="165" dirty="0">
                <a:latin typeface="Arial" panose="020B0604020202020204" pitchFamily="34" charset="0"/>
                <a:cs typeface="Arial" panose="020B0604020202020204" pitchFamily="34" charset="0"/>
              </a:rPr>
              <a:t>drivers</a:t>
            </a:r>
            <a:r>
              <a:rPr sz="3173" spc="63" dirty="0">
                <a:latin typeface="Arial" panose="020B0604020202020204" pitchFamily="34" charset="0"/>
                <a:cs typeface="Arial" panose="020B0604020202020204" pitchFamily="34" charset="0"/>
              </a:rPr>
              <a:t> </a:t>
            </a:r>
            <a:r>
              <a:rPr sz="3173" spc="127" dirty="0">
                <a:latin typeface="Arial" panose="020B0604020202020204" pitchFamily="34" charset="0"/>
                <a:cs typeface="Arial" panose="020B0604020202020204" pitchFamily="34" charset="0"/>
              </a:rPr>
              <a:t>required</a:t>
            </a:r>
            <a:r>
              <a:rPr sz="3173" spc="228" dirty="0">
                <a:latin typeface="Arial" panose="020B0604020202020204" pitchFamily="34" charset="0"/>
                <a:cs typeface="Arial" panose="020B0604020202020204" pitchFamily="34" charset="0"/>
              </a:rPr>
              <a:t> </a:t>
            </a:r>
            <a:r>
              <a:rPr sz="3173" dirty="0">
                <a:latin typeface="Arial" panose="020B0604020202020204" pitchFamily="34" charset="0"/>
                <a:cs typeface="Arial" panose="020B0604020202020204" pitchFamily="34" charset="0"/>
              </a:rPr>
              <a:t>for</a:t>
            </a:r>
            <a:r>
              <a:rPr sz="3173" spc="165" dirty="0">
                <a:latin typeface="Arial" panose="020B0604020202020204" pitchFamily="34" charset="0"/>
                <a:cs typeface="Arial" panose="020B0604020202020204" pitchFamily="34" charset="0"/>
              </a:rPr>
              <a:t> on-</a:t>
            </a:r>
            <a:r>
              <a:rPr sz="3173" spc="-25" dirty="0">
                <a:latin typeface="Arial" panose="020B0604020202020204" pitchFamily="34" charset="0"/>
                <a:cs typeface="Arial" panose="020B0604020202020204" pitchFamily="34" charset="0"/>
              </a:rPr>
              <a:t>demand </a:t>
            </a:r>
            <a:r>
              <a:rPr sz="3173" dirty="0">
                <a:latin typeface="Arial" panose="020B0604020202020204" pitchFamily="34" charset="0"/>
                <a:cs typeface="Arial" panose="020B0604020202020204" pitchFamily="34" charset="0"/>
              </a:rPr>
              <a:t>service</a:t>
            </a:r>
            <a:r>
              <a:rPr sz="3173" spc="254" dirty="0">
                <a:latin typeface="Arial" panose="020B0604020202020204" pitchFamily="34" charset="0"/>
                <a:cs typeface="Arial" panose="020B0604020202020204" pitchFamily="34" charset="0"/>
              </a:rPr>
              <a:t> </a:t>
            </a:r>
            <a:r>
              <a:rPr sz="3173" spc="127" dirty="0">
                <a:latin typeface="Arial" panose="020B0604020202020204" pitchFamily="34" charset="0"/>
                <a:cs typeface="Arial" panose="020B0604020202020204" pitchFamily="34" charset="0"/>
              </a:rPr>
              <a:t>on</a:t>
            </a:r>
            <a:r>
              <a:rPr sz="3173" spc="190" dirty="0">
                <a:latin typeface="Arial" panose="020B0604020202020204" pitchFamily="34" charset="0"/>
                <a:cs typeface="Arial" panose="020B0604020202020204" pitchFamily="34" charset="0"/>
              </a:rPr>
              <a:t> </a:t>
            </a:r>
            <a:r>
              <a:rPr sz="3173" dirty="0">
                <a:latin typeface="Arial" panose="020B0604020202020204" pitchFamily="34" charset="0"/>
                <a:cs typeface="Arial" panose="020B0604020202020204" pitchFamily="34" charset="0"/>
              </a:rPr>
              <a:t>weekend</a:t>
            </a:r>
            <a:r>
              <a:rPr sz="3173" spc="190" dirty="0">
                <a:latin typeface="Arial" panose="020B0604020202020204" pitchFamily="34" charset="0"/>
                <a:cs typeface="Arial" panose="020B0604020202020204" pitchFamily="34" charset="0"/>
              </a:rPr>
              <a:t> </a:t>
            </a:r>
            <a:r>
              <a:rPr sz="3173" spc="127" dirty="0">
                <a:latin typeface="Arial" panose="020B0604020202020204" pitchFamily="34" charset="0"/>
                <a:cs typeface="Arial" panose="020B0604020202020204" pitchFamily="34" charset="0"/>
              </a:rPr>
              <a:t>evenings</a:t>
            </a:r>
            <a:r>
              <a:rPr sz="3173" spc="254" dirty="0">
                <a:latin typeface="Arial" panose="020B0604020202020204" pitchFamily="34" charset="0"/>
                <a:cs typeface="Arial" panose="020B0604020202020204" pitchFamily="34" charset="0"/>
              </a:rPr>
              <a:t> </a:t>
            </a:r>
            <a:r>
              <a:rPr sz="3173" dirty="0">
                <a:latin typeface="Arial" panose="020B0604020202020204" pitchFamily="34" charset="0"/>
                <a:cs typeface="Arial" panose="020B0604020202020204" pitchFamily="34" charset="0"/>
              </a:rPr>
              <a:t>are</a:t>
            </a:r>
            <a:r>
              <a:rPr sz="3173" spc="254" dirty="0">
                <a:latin typeface="Arial" panose="020B0604020202020204" pitchFamily="34" charset="0"/>
                <a:cs typeface="Arial" panose="020B0604020202020204" pitchFamily="34" charset="0"/>
              </a:rPr>
              <a:t> </a:t>
            </a:r>
            <a:r>
              <a:rPr sz="3173" spc="140" dirty="0">
                <a:latin typeface="Arial" panose="020B0604020202020204" pitchFamily="34" charset="0"/>
                <a:cs typeface="Arial" panose="020B0604020202020204" pitchFamily="34" charset="0"/>
              </a:rPr>
              <a:t>the</a:t>
            </a:r>
            <a:r>
              <a:rPr sz="3173" spc="254" dirty="0">
                <a:latin typeface="Arial" panose="020B0604020202020204" pitchFamily="34" charset="0"/>
                <a:cs typeface="Arial" panose="020B0604020202020204" pitchFamily="34" charset="0"/>
              </a:rPr>
              <a:t> </a:t>
            </a:r>
            <a:r>
              <a:rPr sz="3173" dirty="0">
                <a:latin typeface="Arial" panose="020B0604020202020204" pitchFamily="34" charset="0"/>
                <a:cs typeface="Arial" panose="020B0604020202020204" pitchFamily="34" charset="0"/>
              </a:rPr>
              <a:t>same</a:t>
            </a:r>
            <a:r>
              <a:rPr sz="3173" spc="267" dirty="0">
                <a:latin typeface="Arial" panose="020B0604020202020204" pitchFamily="34" charset="0"/>
                <a:cs typeface="Arial" panose="020B0604020202020204" pitchFamily="34" charset="0"/>
              </a:rPr>
              <a:t> </a:t>
            </a:r>
            <a:r>
              <a:rPr sz="3173" dirty="0">
                <a:latin typeface="Arial" panose="020B0604020202020204" pitchFamily="34" charset="0"/>
                <a:cs typeface="Arial" panose="020B0604020202020204" pitchFamily="34" charset="0"/>
              </a:rPr>
              <a:t>as</a:t>
            </a:r>
            <a:r>
              <a:rPr sz="3173" spc="228" dirty="0">
                <a:latin typeface="Arial" panose="020B0604020202020204" pitchFamily="34" charset="0"/>
                <a:cs typeface="Arial" panose="020B0604020202020204" pitchFamily="34" charset="0"/>
              </a:rPr>
              <a:t> </a:t>
            </a:r>
            <a:r>
              <a:rPr sz="3173" spc="76" dirty="0">
                <a:latin typeface="Arial" panose="020B0604020202020204" pitchFamily="34" charset="0"/>
                <a:cs typeface="Arial" panose="020B0604020202020204" pitchFamily="34" charset="0"/>
              </a:rPr>
              <a:t>what </a:t>
            </a:r>
            <a:r>
              <a:rPr sz="3173" spc="317" dirty="0">
                <a:latin typeface="Arial" panose="020B0604020202020204" pitchFamily="34" charset="0"/>
                <a:cs typeface="Arial" panose="020B0604020202020204" pitchFamily="34" charset="0"/>
              </a:rPr>
              <a:t>is</a:t>
            </a:r>
            <a:r>
              <a:rPr sz="3173" spc="38" dirty="0">
                <a:latin typeface="Arial" panose="020B0604020202020204" pitchFamily="34" charset="0"/>
                <a:cs typeface="Arial" panose="020B0604020202020204" pitchFamily="34" charset="0"/>
              </a:rPr>
              <a:t> </a:t>
            </a:r>
            <a:r>
              <a:rPr sz="3173" spc="140" dirty="0">
                <a:latin typeface="Arial" panose="020B0604020202020204" pitchFamily="34" charset="0"/>
                <a:cs typeface="Arial" panose="020B0604020202020204" pitchFamily="34" charset="0"/>
              </a:rPr>
              <a:t>required</a:t>
            </a:r>
            <a:r>
              <a:rPr sz="3173" dirty="0">
                <a:latin typeface="Arial" panose="020B0604020202020204" pitchFamily="34" charset="0"/>
                <a:cs typeface="Arial" panose="020B0604020202020204" pitchFamily="34" charset="0"/>
              </a:rPr>
              <a:t> </a:t>
            </a:r>
            <a:r>
              <a:rPr sz="3173" spc="165" dirty="0">
                <a:latin typeface="Arial" panose="020B0604020202020204" pitchFamily="34" charset="0"/>
                <a:cs typeface="Arial" panose="020B0604020202020204" pitchFamily="34" charset="0"/>
              </a:rPr>
              <a:t>for</a:t>
            </a:r>
            <a:r>
              <a:rPr sz="3173" spc="-63" dirty="0">
                <a:latin typeface="Arial" panose="020B0604020202020204" pitchFamily="34" charset="0"/>
                <a:cs typeface="Arial" panose="020B0604020202020204" pitchFamily="34" charset="0"/>
              </a:rPr>
              <a:t> </a:t>
            </a:r>
            <a:r>
              <a:rPr sz="3173" spc="140" dirty="0">
                <a:latin typeface="Arial" panose="020B0604020202020204" pitchFamily="34" charset="0"/>
                <a:cs typeface="Arial" panose="020B0604020202020204" pitchFamily="34" charset="0"/>
              </a:rPr>
              <a:t>fixed-</a:t>
            </a:r>
            <a:r>
              <a:rPr sz="3173" spc="127" dirty="0">
                <a:latin typeface="Arial" panose="020B0604020202020204" pitchFamily="34" charset="0"/>
                <a:cs typeface="Arial" panose="020B0604020202020204" pitchFamily="34" charset="0"/>
              </a:rPr>
              <a:t>route</a:t>
            </a:r>
            <a:r>
              <a:rPr sz="3173" spc="51" dirty="0">
                <a:latin typeface="Arial" panose="020B0604020202020204" pitchFamily="34" charset="0"/>
                <a:cs typeface="Arial" panose="020B0604020202020204" pitchFamily="34" charset="0"/>
              </a:rPr>
              <a:t> </a:t>
            </a:r>
            <a:r>
              <a:rPr sz="3173" spc="127" dirty="0">
                <a:latin typeface="Arial" panose="020B0604020202020204" pitchFamily="34" charset="0"/>
                <a:cs typeface="Arial" panose="020B0604020202020204" pitchFamily="34" charset="0"/>
              </a:rPr>
              <a:t>services</a:t>
            </a:r>
            <a:r>
              <a:rPr sz="3173" spc="51" dirty="0">
                <a:latin typeface="Arial" panose="020B0604020202020204" pitchFamily="34" charset="0"/>
                <a:cs typeface="Arial" panose="020B0604020202020204" pitchFamily="34" charset="0"/>
              </a:rPr>
              <a:t> </a:t>
            </a:r>
            <a:r>
              <a:rPr sz="3173" spc="203" dirty="0">
                <a:latin typeface="Arial" panose="020B0604020202020204" pitchFamily="34" charset="0"/>
                <a:cs typeface="Arial" panose="020B0604020202020204" pitchFamily="34" charset="0"/>
              </a:rPr>
              <a:t>during</a:t>
            </a:r>
            <a:r>
              <a:rPr sz="3173" spc="-25" dirty="0">
                <a:latin typeface="Arial" panose="020B0604020202020204" pitchFamily="34" charset="0"/>
                <a:cs typeface="Arial" panose="020B0604020202020204" pitchFamily="34" charset="0"/>
              </a:rPr>
              <a:t> weekday </a:t>
            </a:r>
            <a:r>
              <a:rPr sz="3173" spc="102" dirty="0">
                <a:latin typeface="Arial" panose="020B0604020202020204" pitchFamily="34" charset="0"/>
                <a:cs typeface="Arial" panose="020B0604020202020204" pitchFamily="34" charset="0"/>
              </a:rPr>
              <a:t>evenings</a:t>
            </a:r>
            <a:endParaRPr sz="3173" dirty="0">
              <a:latin typeface="Arial" panose="020B0604020202020204" pitchFamily="34" charset="0"/>
              <a:cs typeface="Arial" panose="020B0604020202020204" pitchFamily="34" charset="0"/>
            </a:endParaRPr>
          </a:p>
        </p:txBody>
      </p:sp>
      <p:grpSp>
        <p:nvGrpSpPr>
          <p:cNvPr id="12" name="object 12"/>
          <p:cNvGrpSpPr/>
          <p:nvPr/>
        </p:nvGrpSpPr>
        <p:grpSpPr>
          <a:xfrm>
            <a:off x="14562789" y="8833500"/>
            <a:ext cx="8921994" cy="4260313"/>
            <a:chOff x="5729351" y="3479863"/>
            <a:chExt cx="3514725" cy="1678305"/>
          </a:xfrm>
        </p:grpSpPr>
        <p:sp>
          <p:nvSpPr>
            <p:cNvPr id="13" name="object 13"/>
            <p:cNvSpPr/>
            <p:nvPr/>
          </p:nvSpPr>
          <p:spPr>
            <a:xfrm>
              <a:off x="5729351" y="3694303"/>
              <a:ext cx="3514725" cy="1258570"/>
            </a:xfrm>
            <a:custGeom>
              <a:avLst/>
              <a:gdLst/>
              <a:ahLst/>
              <a:cxnLst/>
              <a:rect l="l" t="t" r="r" b="b"/>
              <a:pathLst>
                <a:path w="3514725" h="1258570">
                  <a:moveTo>
                    <a:pt x="0" y="1258443"/>
                  </a:moveTo>
                  <a:lnTo>
                    <a:pt x="242824" y="1258443"/>
                  </a:lnTo>
                </a:path>
                <a:path w="3514725" h="1258570">
                  <a:moveTo>
                    <a:pt x="461899" y="1258443"/>
                  </a:moveTo>
                  <a:lnTo>
                    <a:pt x="947674" y="1258443"/>
                  </a:lnTo>
                </a:path>
                <a:path w="3514725" h="1258570">
                  <a:moveTo>
                    <a:pt x="1166749" y="1258443"/>
                  </a:moveTo>
                  <a:lnTo>
                    <a:pt x="1652524" y="1258443"/>
                  </a:lnTo>
                </a:path>
                <a:path w="3514725" h="1258570">
                  <a:moveTo>
                    <a:pt x="1871599" y="1258443"/>
                  </a:moveTo>
                  <a:lnTo>
                    <a:pt x="2347849" y="1258443"/>
                  </a:lnTo>
                </a:path>
                <a:path w="3514725" h="1258570">
                  <a:moveTo>
                    <a:pt x="2566924" y="1258443"/>
                  </a:moveTo>
                  <a:lnTo>
                    <a:pt x="3052699" y="1258443"/>
                  </a:lnTo>
                </a:path>
                <a:path w="3514725" h="1258570">
                  <a:moveTo>
                    <a:pt x="3271774" y="1258443"/>
                  </a:moveTo>
                  <a:lnTo>
                    <a:pt x="3514725" y="1258443"/>
                  </a:lnTo>
                </a:path>
                <a:path w="3514725" h="1258570">
                  <a:moveTo>
                    <a:pt x="0" y="1048766"/>
                  </a:moveTo>
                  <a:lnTo>
                    <a:pt x="947674" y="1048766"/>
                  </a:lnTo>
                </a:path>
                <a:path w="3514725" h="1258570">
                  <a:moveTo>
                    <a:pt x="1166749" y="1048766"/>
                  </a:moveTo>
                  <a:lnTo>
                    <a:pt x="1652524" y="1048766"/>
                  </a:lnTo>
                </a:path>
                <a:path w="3514725" h="1258570">
                  <a:moveTo>
                    <a:pt x="1871599" y="1048766"/>
                  </a:moveTo>
                  <a:lnTo>
                    <a:pt x="2347849" y="1048766"/>
                  </a:lnTo>
                </a:path>
                <a:path w="3514725" h="1258570">
                  <a:moveTo>
                    <a:pt x="2566924" y="1048766"/>
                  </a:moveTo>
                  <a:lnTo>
                    <a:pt x="3052699" y="1048766"/>
                  </a:lnTo>
                </a:path>
                <a:path w="3514725" h="1258570">
                  <a:moveTo>
                    <a:pt x="3271774" y="1048766"/>
                  </a:moveTo>
                  <a:lnTo>
                    <a:pt x="3514725" y="1048766"/>
                  </a:lnTo>
                </a:path>
                <a:path w="3514725" h="1258570">
                  <a:moveTo>
                    <a:pt x="0" y="838962"/>
                  </a:moveTo>
                  <a:lnTo>
                    <a:pt x="1652524" y="838962"/>
                  </a:lnTo>
                </a:path>
                <a:path w="3514725" h="1258570">
                  <a:moveTo>
                    <a:pt x="1871599" y="838962"/>
                  </a:moveTo>
                  <a:lnTo>
                    <a:pt x="2347849" y="838962"/>
                  </a:lnTo>
                </a:path>
                <a:path w="3514725" h="1258570">
                  <a:moveTo>
                    <a:pt x="2566924" y="838962"/>
                  </a:moveTo>
                  <a:lnTo>
                    <a:pt x="3052699" y="838962"/>
                  </a:lnTo>
                </a:path>
                <a:path w="3514725" h="1258570">
                  <a:moveTo>
                    <a:pt x="3271774" y="838962"/>
                  </a:moveTo>
                  <a:lnTo>
                    <a:pt x="3514725" y="838962"/>
                  </a:lnTo>
                </a:path>
                <a:path w="3514725" h="1258570">
                  <a:moveTo>
                    <a:pt x="0" y="629285"/>
                  </a:moveTo>
                  <a:lnTo>
                    <a:pt x="1652524" y="629285"/>
                  </a:lnTo>
                </a:path>
                <a:path w="3514725" h="1258570">
                  <a:moveTo>
                    <a:pt x="1871599" y="629285"/>
                  </a:moveTo>
                  <a:lnTo>
                    <a:pt x="2347849" y="629285"/>
                  </a:lnTo>
                </a:path>
                <a:path w="3514725" h="1258570">
                  <a:moveTo>
                    <a:pt x="2566924" y="629285"/>
                  </a:moveTo>
                  <a:lnTo>
                    <a:pt x="3052699" y="629285"/>
                  </a:lnTo>
                </a:path>
                <a:path w="3514725" h="1258570">
                  <a:moveTo>
                    <a:pt x="3271774" y="629285"/>
                  </a:moveTo>
                  <a:lnTo>
                    <a:pt x="3514725" y="629285"/>
                  </a:lnTo>
                </a:path>
                <a:path w="3514725" h="1258570">
                  <a:moveTo>
                    <a:pt x="0" y="419480"/>
                  </a:moveTo>
                  <a:lnTo>
                    <a:pt x="1652524" y="419480"/>
                  </a:lnTo>
                </a:path>
                <a:path w="3514725" h="1258570">
                  <a:moveTo>
                    <a:pt x="1871599" y="419480"/>
                  </a:moveTo>
                  <a:lnTo>
                    <a:pt x="2347849" y="419480"/>
                  </a:lnTo>
                </a:path>
                <a:path w="3514725" h="1258570">
                  <a:moveTo>
                    <a:pt x="2566924" y="419480"/>
                  </a:moveTo>
                  <a:lnTo>
                    <a:pt x="3052699" y="419480"/>
                  </a:lnTo>
                </a:path>
                <a:path w="3514725" h="1258570">
                  <a:moveTo>
                    <a:pt x="3271774" y="419480"/>
                  </a:moveTo>
                  <a:lnTo>
                    <a:pt x="3514725" y="419480"/>
                  </a:lnTo>
                </a:path>
                <a:path w="3514725" h="1258570">
                  <a:moveTo>
                    <a:pt x="2566924" y="209803"/>
                  </a:moveTo>
                  <a:lnTo>
                    <a:pt x="3052699" y="209803"/>
                  </a:lnTo>
                </a:path>
                <a:path w="3514725" h="1258570">
                  <a:moveTo>
                    <a:pt x="3271774" y="209803"/>
                  </a:moveTo>
                  <a:lnTo>
                    <a:pt x="3514725" y="209803"/>
                  </a:lnTo>
                </a:path>
                <a:path w="3514725" h="1258570">
                  <a:moveTo>
                    <a:pt x="0" y="0"/>
                  </a:moveTo>
                  <a:lnTo>
                    <a:pt x="2347849" y="0"/>
                  </a:lnTo>
                </a:path>
                <a:path w="3514725" h="1258570">
                  <a:moveTo>
                    <a:pt x="2566924" y="0"/>
                  </a:moveTo>
                  <a:lnTo>
                    <a:pt x="3052699" y="0"/>
                  </a:lnTo>
                </a:path>
                <a:path w="3514725" h="1258570">
                  <a:moveTo>
                    <a:pt x="3271774" y="0"/>
                  </a:moveTo>
                  <a:lnTo>
                    <a:pt x="3514725" y="0"/>
                  </a:lnTo>
                </a:path>
              </a:pathLst>
            </a:custGeom>
            <a:ln w="9525">
              <a:solidFill>
                <a:srgbClr val="D9D9D9"/>
              </a:solidFill>
            </a:ln>
          </p:spPr>
          <p:txBody>
            <a:bodyPr wrap="square" lIns="0" tIns="0" rIns="0" bIns="0" rtlCol="0"/>
            <a:lstStyle/>
            <a:p>
              <a:endParaRPr/>
            </a:p>
          </p:txBody>
        </p:sp>
        <p:sp>
          <p:nvSpPr>
            <p:cNvPr id="14" name="object 14"/>
            <p:cNvSpPr/>
            <p:nvPr/>
          </p:nvSpPr>
          <p:spPr>
            <a:xfrm>
              <a:off x="5729351" y="3484626"/>
              <a:ext cx="3514725" cy="0"/>
            </a:xfrm>
            <a:custGeom>
              <a:avLst/>
              <a:gdLst/>
              <a:ahLst/>
              <a:cxnLst/>
              <a:rect l="l" t="t" r="r" b="b"/>
              <a:pathLst>
                <a:path w="3514725">
                  <a:moveTo>
                    <a:pt x="0" y="0"/>
                  </a:moveTo>
                  <a:lnTo>
                    <a:pt x="3514725" y="0"/>
                  </a:lnTo>
                </a:path>
              </a:pathLst>
            </a:custGeom>
            <a:ln w="9525">
              <a:solidFill>
                <a:srgbClr val="D9D9D9"/>
              </a:solidFill>
            </a:ln>
          </p:spPr>
          <p:txBody>
            <a:bodyPr wrap="square" lIns="0" tIns="0" rIns="0" bIns="0" rtlCol="0"/>
            <a:lstStyle/>
            <a:p>
              <a:endParaRPr/>
            </a:p>
          </p:txBody>
        </p:sp>
        <p:sp>
          <p:nvSpPr>
            <p:cNvPr id="15" name="object 15"/>
            <p:cNvSpPr/>
            <p:nvPr/>
          </p:nvSpPr>
          <p:spPr>
            <a:xfrm>
              <a:off x="5972175" y="3508374"/>
              <a:ext cx="3028950" cy="1649730"/>
            </a:xfrm>
            <a:custGeom>
              <a:avLst/>
              <a:gdLst/>
              <a:ahLst/>
              <a:cxnLst/>
              <a:rect l="l" t="t" r="r" b="b"/>
              <a:pathLst>
                <a:path w="3028950" h="1649729">
                  <a:moveTo>
                    <a:pt x="219075" y="1239393"/>
                  </a:moveTo>
                  <a:lnTo>
                    <a:pt x="0" y="1239393"/>
                  </a:lnTo>
                  <a:lnTo>
                    <a:pt x="0" y="1649349"/>
                  </a:lnTo>
                  <a:lnTo>
                    <a:pt x="219075" y="1649349"/>
                  </a:lnTo>
                  <a:lnTo>
                    <a:pt x="219075" y="1239393"/>
                  </a:lnTo>
                  <a:close/>
                </a:path>
                <a:path w="3028950" h="1649729">
                  <a:moveTo>
                    <a:pt x="923925" y="1210805"/>
                  </a:moveTo>
                  <a:lnTo>
                    <a:pt x="704850" y="1210805"/>
                  </a:lnTo>
                  <a:lnTo>
                    <a:pt x="704850" y="1649349"/>
                  </a:lnTo>
                  <a:lnTo>
                    <a:pt x="923925" y="1649349"/>
                  </a:lnTo>
                  <a:lnTo>
                    <a:pt x="923925" y="1210805"/>
                  </a:lnTo>
                  <a:close/>
                </a:path>
                <a:path w="3028950" h="1649729">
                  <a:moveTo>
                    <a:pt x="1628775" y="505307"/>
                  </a:moveTo>
                  <a:lnTo>
                    <a:pt x="1409700" y="505307"/>
                  </a:lnTo>
                  <a:lnTo>
                    <a:pt x="1409700" y="1649349"/>
                  </a:lnTo>
                  <a:lnTo>
                    <a:pt x="1628775" y="1649349"/>
                  </a:lnTo>
                  <a:lnTo>
                    <a:pt x="1628775" y="505307"/>
                  </a:lnTo>
                  <a:close/>
                </a:path>
                <a:path w="3028950" h="1649729">
                  <a:moveTo>
                    <a:pt x="2324100" y="0"/>
                  </a:moveTo>
                  <a:lnTo>
                    <a:pt x="2105025" y="0"/>
                  </a:lnTo>
                  <a:lnTo>
                    <a:pt x="2105025" y="1649349"/>
                  </a:lnTo>
                  <a:lnTo>
                    <a:pt x="2324100" y="1649349"/>
                  </a:lnTo>
                  <a:lnTo>
                    <a:pt x="2324100" y="0"/>
                  </a:lnTo>
                  <a:close/>
                </a:path>
                <a:path w="3028950" h="1649729">
                  <a:moveTo>
                    <a:pt x="3028950" y="66802"/>
                  </a:moveTo>
                  <a:lnTo>
                    <a:pt x="2809875" y="66802"/>
                  </a:lnTo>
                  <a:lnTo>
                    <a:pt x="2809875" y="1649349"/>
                  </a:lnTo>
                  <a:lnTo>
                    <a:pt x="3028950" y="1649349"/>
                  </a:lnTo>
                  <a:lnTo>
                    <a:pt x="3028950" y="66802"/>
                  </a:lnTo>
                  <a:close/>
                </a:path>
              </a:pathLst>
            </a:custGeom>
            <a:solidFill>
              <a:srgbClr val="145F82"/>
            </a:solidFill>
          </p:spPr>
          <p:txBody>
            <a:bodyPr wrap="square" lIns="0" tIns="0" rIns="0" bIns="0" rtlCol="0"/>
            <a:lstStyle/>
            <a:p>
              <a:endParaRPr/>
            </a:p>
          </p:txBody>
        </p:sp>
        <p:sp>
          <p:nvSpPr>
            <p:cNvPr id="16" name="object 16"/>
            <p:cNvSpPr/>
            <p:nvPr/>
          </p:nvSpPr>
          <p:spPr>
            <a:xfrm>
              <a:off x="5729351" y="5153025"/>
              <a:ext cx="3514725" cy="0"/>
            </a:xfrm>
            <a:custGeom>
              <a:avLst/>
              <a:gdLst/>
              <a:ahLst/>
              <a:cxnLst/>
              <a:rect l="l" t="t" r="r" b="b"/>
              <a:pathLst>
                <a:path w="3514725">
                  <a:moveTo>
                    <a:pt x="0" y="0"/>
                  </a:moveTo>
                  <a:lnTo>
                    <a:pt x="3514725" y="0"/>
                  </a:lnTo>
                </a:path>
              </a:pathLst>
            </a:custGeom>
            <a:ln w="9525">
              <a:solidFill>
                <a:srgbClr val="D9D9D9"/>
              </a:solidFill>
            </a:ln>
          </p:spPr>
          <p:txBody>
            <a:bodyPr wrap="square" lIns="0" tIns="0" rIns="0" bIns="0" rtlCol="0"/>
            <a:lstStyle/>
            <a:p>
              <a:endParaRPr/>
            </a:p>
          </p:txBody>
        </p:sp>
      </p:grpSp>
      <p:sp>
        <p:nvSpPr>
          <p:cNvPr id="17" name="object 17"/>
          <p:cNvSpPr/>
          <p:nvPr/>
        </p:nvSpPr>
        <p:spPr>
          <a:xfrm>
            <a:off x="14562789" y="8313007"/>
            <a:ext cx="8921994" cy="0"/>
          </a:xfrm>
          <a:custGeom>
            <a:avLst/>
            <a:gdLst/>
            <a:ahLst/>
            <a:cxnLst/>
            <a:rect l="l" t="t" r="r" b="b"/>
            <a:pathLst>
              <a:path w="3514725">
                <a:moveTo>
                  <a:pt x="0" y="0"/>
                </a:moveTo>
                <a:lnTo>
                  <a:pt x="3514725" y="0"/>
                </a:lnTo>
              </a:path>
            </a:pathLst>
          </a:custGeom>
          <a:ln w="9525">
            <a:solidFill>
              <a:srgbClr val="D9D9D9"/>
            </a:solidFill>
          </a:ln>
        </p:spPr>
        <p:txBody>
          <a:bodyPr wrap="square" lIns="0" tIns="0" rIns="0" bIns="0" rtlCol="0"/>
          <a:lstStyle/>
          <a:p>
            <a:endParaRPr/>
          </a:p>
        </p:txBody>
      </p:sp>
      <p:sp>
        <p:nvSpPr>
          <p:cNvPr id="18" name="object 18"/>
          <p:cNvSpPr txBox="1"/>
          <p:nvPr/>
        </p:nvSpPr>
        <p:spPr>
          <a:xfrm>
            <a:off x="15141465" y="11403549"/>
            <a:ext cx="686679" cy="501271"/>
          </a:xfrm>
          <a:prstGeom prst="rect">
            <a:avLst/>
          </a:prstGeom>
        </p:spPr>
        <p:txBody>
          <a:bodyPr vert="horz" wrap="square" lIns="0" tIns="32238" rIns="0" bIns="0" rtlCol="0">
            <a:spAutoFit/>
          </a:bodyPr>
          <a:lstStyle/>
          <a:p>
            <a:pPr marL="32239">
              <a:spcBef>
                <a:spcPts val="254"/>
              </a:spcBef>
            </a:pPr>
            <a:r>
              <a:rPr sz="3046" spc="-63" dirty="0">
                <a:solidFill>
                  <a:srgbClr val="404040"/>
                </a:solidFill>
                <a:latin typeface="Century Gothic"/>
                <a:cs typeface="Century Gothic"/>
              </a:rPr>
              <a:t>196</a:t>
            </a:r>
            <a:endParaRPr sz="3046">
              <a:latin typeface="Century Gothic"/>
              <a:cs typeface="Century Gothic"/>
            </a:endParaRPr>
          </a:p>
        </p:txBody>
      </p:sp>
      <p:sp>
        <p:nvSpPr>
          <p:cNvPr id="19" name="object 19"/>
          <p:cNvSpPr txBox="1"/>
          <p:nvPr/>
        </p:nvSpPr>
        <p:spPr>
          <a:xfrm>
            <a:off x="16867837" y="11339716"/>
            <a:ext cx="796290" cy="501271"/>
          </a:xfrm>
          <a:prstGeom prst="rect">
            <a:avLst/>
          </a:prstGeom>
        </p:spPr>
        <p:txBody>
          <a:bodyPr vert="horz" wrap="square" lIns="0" tIns="32238" rIns="0" bIns="0" rtlCol="0">
            <a:spAutoFit/>
          </a:bodyPr>
          <a:lstStyle/>
          <a:p>
            <a:pPr marL="32239">
              <a:spcBef>
                <a:spcPts val="254"/>
              </a:spcBef>
            </a:pPr>
            <a:r>
              <a:rPr sz="3046" spc="152" dirty="0">
                <a:solidFill>
                  <a:srgbClr val="404040"/>
                </a:solidFill>
                <a:latin typeface="Century Gothic"/>
                <a:cs typeface="Century Gothic"/>
              </a:rPr>
              <a:t>208</a:t>
            </a:r>
            <a:endParaRPr sz="3046">
              <a:latin typeface="Century Gothic"/>
              <a:cs typeface="Century Gothic"/>
            </a:endParaRPr>
          </a:p>
        </p:txBody>
      </p:sp>
      <p:sp>
        <p:nvSpPr>
          <p:cNvPr id="20" name="object 20"/>
          <p:cNvSpPr txBox="1"/>
          <p:nvPr/>
        </p:nvSpPr>
        <p:spPr>
          <a:xfrm>
            <a:off x="14530549" y="9539521"/>
            <a:ext cx="6025368" cy="501271"/>
          </a:xfrm>
          <a:prstGeom prst="rect">
            <a:avLst/>
          </a:prstGeom>
        </p:spPr>
        <p:txBody>
          <a:bodyPr vert="horz" wrap="square" lIns="0" tIns="32238" rIns="0" bIns="0" rtlCol="0">
            <a:spAutoFit/>
          </a:bodyPr>
          <a:lstStyle/>
          <a:p>
            <a:pPr marL="32239">
              <a:spcBef>
                <a:spcPts val="254"/>
              </a:spcBef>
              <a:tabLst>
                <a:tab pos="4160436" algn="l"/>
                <a:tab pos="5991609" algn="l"/>
              </a:tabLst>
            </a:pPr>
            <a:r>
              <a:rPr sz="3046" u="sng" dirty="0">
                <a:solidFill>
                  <a:srgbClr val="404040"/>
                </a:solidFill>
                <a:uFill>
                  <a:solidFill>
                    <a:srgbClr val="D9D9D9"/>
                  </a:solidFill>
                </a:uFill>
                <a:latin typeface="Century Gothic"/>
                <a:cs typeface="Century Gothic"/>
              </a:rPr>
              <a:t>	</a:t>
            </a:r>
            <a:r>
              <a:rPr sz="3046" u="sng" spc="102" dirty="0">
                <a:solidFill>
                  <a:srgbClr val="404040"/>
                </a:solidFill>
                <a:uFill>
                  <a:solidFill>
                    <a:srgbClr val="D9D9D9"/>
                  </a:solidFill>
                </a:uFill>
                <a:latin typeface="Century Gothic"/>
                <a:cs typeface="Century Gothic"/>
              </a:rPr>
              <a:t>547</a:t>
            </a:r>
            <a:r>
              <a:rPr sz="3046" u="sng" dirty="0">
                <a:solidFill>
                  <a:srgbClr val="404040"/>
                </a:solidFill>
                <a:uFill>
                  <a:solidFill>
                    <a:srgbClr val="D9D9D9"/>
                  </a:solidFill>
                </a:uFill>
                <a:latin typeface="Century Gothic"/>
                <a:cs typeface="Century Gothic"/>
              </a:rPr>
              <a:t>	</a:t>
            </a:r>
            <a:endParaRPr sz="3046">
              <a:latin typeface="Century Gothic"/>
              <a:cs typeface="Century Gothic"/>
            </a:endParaRPr>
          </a:p>
        </p:txBody>
      </p:sp>
      <p:sp>
        <p:nvSpPr>
          <p:cNvPr id="21" name="object 21"/>
          <p:cNvSpPr txBox="1"/>
          <p:nvPr/>
        </p:nvSpPr>
        <p:spPr>
          <a:xfrm>
            <a:off x="20451144" y="8238699"/>
            <a:ext cx="746320" cy="501271"/>
          </a:xfrm>
          <a:prstGeom prst="rect">
            <a:avLst/>
          </a:prstGeom>
        </p:spPr>
        <p:txBody>
          <a:bodyPr vert="horz" wrap="square" lIns="0" tIns="32238" rIns="0" bIns="0" rtlCol="0">
            <a:spAutoFit/>
          </a:bodyPr>
          <a:lstStyle/>
          <a:p>
            <a:pPr marL="32239">
              <a:spcBef>
                <a:spcPts val="254"/>
              </a:spcBef>
            </a:pPr>
            <a:r>
              <a:rPr sz="3046" spc="-63" dirty="0">
                <a:solidFill>
                  <a:srgbClr val="404040"/>
                </a:solidFill>
                <a:latin typeface="Century Gothic"/>
                <a:cs typeface="Century Gothic"/>
              </a:rPr>
              <a:t>792</a:t>
            </a:r>
            <a:endParaRPr sz="3046">
              <a:latin typeface="Century Gothic"/>
              <a:cs typeface="Century Gothic"/>
            </a:endParaRPr>
          </a:p>
        </p:txBody>
      </p:sp>
      <p:sp>
        <p:nvSpPr>
          <p:cNvPr id="22" name="object 22"/>
          <p:cNvSpPr txBox="1"/>
          <p:nvPr/>
        </p:nvSpPr>
        <p:spPr>
          <a:xfrm>
            <a:off x="22228126" y="8418912"/>
            <a:ext cx="747932" cy="501271"/>
          </a:xfrm>
          <a:prstGeom prst="rect">
            <a:avLst/>
          </a:prstGeom>
        </p:spPr>
        <p:txBody>
          <a:bodyPr vert="horz" wrap="square" lIns="0" tIns="32238" rIns="0" bIns="0" rtlCol="0">
            <a:spAutoFit/>
          </a:bodyPr>
          <a:lstStyle/>
          <a:p>
            <a:pPr marL="32239">
              <a:spcBef>
                <a:spcPts val="254"/>
              </a:spcBef>
            </a:pPr>
            <a:r>
              <a:rPr sz="3046" spc="-63" dirty="0">
                <a:solidFill>
                  <a:srgbClr val="404040"/>
                </a:solidFill>
                <a:latin typeface="Century Gothic"/>
                <a:cs typeface="Century Gothic"/>
              </a:rPr>
              <a:t>758</a:t>
            </a:r>
            <a:endParaRPr sz="3046">
              <a:latin typeface="Century Gothic"/>
              <a:cs typeface="Century Gothic"/>
            </a:endParaRPr>
          </a:p>
        </p:txBody>
      </p:sp>
      <p:sp>
        <p:nvSpPr>
          <p:cNvPr id="23" name="object 23"/>
          <p:cNvSpPr txBox="1"/>
          <p:nvPr/>
        </p:nvSpPr>
        <p:spPr>
          <a:xfrm>
            <a:off x="13427025" y="7961127"/>
            <a:ext cx="843036" cy="5361921"/>
          </a:xfrm>
          <a:prstGeom prst="rect">
            <a:avLst/>
          </a:prstGeom>
        </p:spPr>
        <p:txBody>
          <a:bodyPr vert="horz" wrap="square" lIns="0" tIns="96715" rIns="0" bIns="0" rtlCol="0">
            <a:spAutoFit/>
          </a:bodyPr>
          <a:lstStyle/>
          <a:p>
            <a:pPr marR="30627" algn="r">
              <a:spcBef>
                <a:spcPts val="762"/>
              </a:spcBef>
            </a:pPr>
            <a:r>
              <a:rPr sz="3046" spc="178" dirty="0">
                <a:solidFill>
                  <a:srgbClr val="585858"/>
                </a:solidFill>
                <a:latin typeface="Century Gothic"/>
                <a:cs typeface="Century Gothic"/>
              </a:rPr>
              <a:t>900</a:t>
            </a:r>
            <a:endParaRPr sz="3046" dirty="0">
              <a:latin typeface="Century Gothic"/>
              <a:cs typeface="Century Gothic"/>
            </a:endParaRPr>
          </a:p>
          <a:p>
            <a:pPr marR="17731" algn="r">
              <a:spcBef>
                <a:spcPts val="518"/>
              </a:spcBef>
            </a:pPr>
            <a:r>
              <a:rPr sz="3046" spc="241" dirty="0">
                <a:solidFill>
                  <a:srgbClr val="585858"/>
                </a:solidFill>
                <a:latin typeface="Century Gothic"/>
                <a:cs typeface="Century Gothic"/>
              </a:rPr>
              <a:t>800</a:t>
            </a:r>
            <a:endParaRPr sz="3046" dirty="0">
              <a:latin typeface="Century Gothic"/>
              <a:cs typeface="Century Gothic"/>
            </a:endParaRPr>
          </a:p>
          <a:p>
            <a:pPr marR="22567" algn="r">
              <a:spcBef>
                <a:spcPts val="533"/>
              </a:spcBef>
            </a:pPr>
            <a:r>
              <a:rPr sz="3046" spc="178" dirty="0">
                <a:solidFill>
                  <a:srgbClr val="585858"/>
                </a:solidFill>
                <a:latin typeface="Century Gothic"/>
                <a:cs typeface="Century Gothic"/>
              </a:rPr>
              <a:t>700</a:t>
            </a:r>
            <a:endParaRPr sz="3046" dirty="0">
              <a:latin typeface="Century Gothic"/>
              <a:cs typeface="Century Gothic"/>
            </a:endParaRPr>
          </a:p>
          <a:p>
            <a:pPr marR="30627" algn="r">
              <a:spcBef>
                <a:spcPts val="518"/>
              </a:spcBef>
            </a:pPr>
            <a:r>
              <a:rPr sz="3046" spc="178" dirty="0">
                <a:solidFill>
                  <a:srgbClr val="585858"/>
                </a:solidFill>
                <a:latin typeface="Century Gothic"/>
                <a:cs typeface="Century Gothic"/>
              </a:rPr>
              <a:t>600</a:t>
            </a:r>
            <a:endParaRPr sz="3046" dirty="0">
              <a:latin typeface="Century Gothic"/>
              <a:cs typeface="Century Gothic"/>
            </a:endParaRPr>
          </a:p>
          <a:p>
            <a:pPr marR="12896" algn="r">
              <a:spcBef>
                <a:spcPts val="533"/>
              </a:spcBef>
            </a:pPr>
            <a:r>
              <a:rPr sz="3046" spc="190" dirty="0">
                <a:solidFill>
                  <a:srgbClr val="585858"/>
                </a:solidFill>
                <a:latin typeface="Century Gothic"/>
                <a:cs typeface="Century Gothic"/>
              </a:rPr>
              <a:t>500</a:t>
            </a:r>
            <a:endParaRPr sz="3046" dirty="0">
              <a:latin typeface="Century Gothic"/>
              <a:cs typeface="Century Gothic"/>
            </a:endParaRPr>
          </a:p>
          <a:p>
            <a:pPr marR="25791" algn="r">
              <a:spcBef>
                <a:spcPts val="518"/>
              </a:spcBef>
            </a:pPr>
            <a:r>
              <a:rPr sz="3046" spc="241" dirty="0">
                <a:solidFill>
                  <a:srgbClr val="585858"/>
                </a:solidFill>
                <a:latin typeface="Century Gothic"/>
                <a:cs typeface="Century Gothic"/>
              </a:rPr>
              <a:t>400</a:t>
            </a:r>
            <a:endParaRPr sz="3046" dirty="0">
              <a:latin typeface="Century Gothic"/>
              <a:cs typeface="Century Gothic"/>
            </a:endParaRPr>
          </a:p>
          <a:p>
            <a:pPr marR="12896" algn="r">
              <a:spcBef>
                <a:spcPts val="533"/>
              </a:spcBef>
            </a:pPr>
            <a:r>
              <a:rPr sz="3046" spc="178" dirty="0">
                <a:solidFill>
                  <a:srgbClr val="585858"/>
                </a:solidFill>
                <a:latin typeface="Century Gothic"/>
                <a:cs typeface="Century Gothic"/>
              </a:rPr>
              <a:t>300</a:t>
            </a:r>
            <a:endParaRPr sz="3046" dirty="0">
              <a:latin typeface="Century Gothic"/>
              <a:cs typeface="Century Gothic"/>
            </a:endParaRPr>
          </a:p>
          <a:p>
            <a:pPr marR="12896" algn="r">
              <a:spcBef>
                <a:spcPts val="518"/>
              </a:spcBef>
            </a:pPr>
            <a:r>
              <a:rPr sz="3046" spc="190" dirty="0">
                <a:solidFill>
                  <a:srgbClr val="585858"/>
                </a:solidFill>
                <a:latin typeface="Century Gothic"/>
                <a:cs typeface="Century Gothic"/>
              </a:rPr>
              <a:t>200</a:t>
            </a:r>
            <a:endParaRPr sz="3046" dirty="0">
              <a:latin typeface="Century Gothic"/>
              <a:cs typeface="Century Gothic"/>
            </a:endParaRPr>
          </a:p>
          <a:p>
            <a:pPr marR="30627" algn="r">
              <a:spcBef>
                <a:spcPts val="533"/>
              </a:spcBef>
            </a:pPr>
            <a:r>
              <a:rPr sz="3046" spc="-63" dirty="0">
                <a:solidFill>
                  <a:srgbClr val="585858"/>
                </a:solidFill>
                <a:latin typeface="Century Gothic"/>
                <a:cs typeface="Century Gothic"/>
              </a:rPr>
              <a:t>100</a:t>
            </a:r>
            <a:endParaRPr sz="3046" dirty="0">
              <a:latin typeface="Century Gothic"/>
              <a:cs typeface="Century Gothic"/>
            </a:endParaRPr>
          </a:p>
          <a:p>
            <a:pPr marR="20955" algn="r">
              <a:spcBef>
                <a:spcPts val="518"/>
              </a:spcBef>
            </a:pPr>
            <a:r>
              <a:rPr sz="3046" spc="203" dirty="0">
                <a:solidFill>
                  <a:srgbClr val="585858"/>
                </a:solidFill>
                <a:latin typeface="Century Gothic"/>
                <a:cs typeface="Century Gothic"/>
              </a:rPr>
              <a:t>0</a:t>
            </a:r>
            <a:endParaRPr sz="3046" dirty="0">
              <a:latin typeface="Century Gothic"/>
              <a:cs typeface="Century Gothic"/>
            </a:endParaRPr>
          </a:p>
        </p:txBody>
      </p:sp>
      <p:sp>
        <p:nvSpPr>
          <p:cNvPr id="24" name="object 24"/>
          <p:cNvSpPr txBox="1"/>
          <p:nvPr/>
        </p:nvSpPr>
        <p:spPr>
          <a:xfrm>
            <a:off x="14971246" y="13313032"/>
            <a:ext cx="1021959" cy="501271"/>
          </a:xfrm>
          <a:prstGeom prst="rect">
            <a:avLst/>
          </a:prstGeom>
        </p:spPr>
        <p:txBody>
          <a:bodyPr vert="horz" wrap="square" lIns="0" tIns="32238" rIns="0" bIns="0" rtlCol="0">
            <a:spAutoFit/>
          </a:bodyPr>
          <a:lstStyle/>
          <a:p>
            <a:pPr marL="32239">
              <a:spcBef>
                <a:spcPts val="254"/>
              </a:spcBef>
            </a:pPr>
            <a:r>
              <a:rPr sz="3046" spc="140" dirty="0">
                <a:solidFill>
                  <a:srgbClr val="585858"/>
                </a:solidFill>
                <a:latin typeface="Century Gothic"/>
                <a:cs typeface="Century Gothic"/>
              </a:rPr>
              <a:t>2020</a:t>
            </a:r>
            <a:endParaRPr sz="3046">
              <a:latin typeface="Century Gothic"/>
              <a:cs typeface="Century Gothic"/>
            </a:endParaRPr>
          </a:p>
        </p:txBody>
      </p:sp>
      <p:sp>
        <p:nvSpPr>
          <p:cNvPr id="25" name="object 25"/>
          <p:cNvSpPr txBox="1"/>
          <p:nvPr/>
        </p:nvSpPr>
        <p:spPr>
          <a:xfrm>
            <a:off x="16811420" y="13313032"/>
            <a:ext cx="905901" cy="501271"/>
          </a:xfrm>
          <a:prstGeom prst="rect">
            <a:avLst/>
          </a:prstGeom>
        </p:spPr>
        <p:txBody>
          <a:bodyPr vert="horz" wrap="square" lIns="0" tIns="32238" rIns="0" bIns="0" rtlCol="0">
            <a:spAutoFit/>
          </a:bodyPr>
          <a:lstStyle/>
          <a:p>
            <a:pPr marL="32239">
              <a:spcBef>
                <a:spcPts val="254"/>
              </a:spcBef>
            </a:pPr>
            <a:r>
              <a:rPr sz="3046" spc="-51" dirty="0">
                <a:solidFill>
                  <a:srgbClr val="585858"/>
                </a:solidFill>
                <a:latin typeface="Century Gothic"/>
                <a:cs typeface="Century Gothic"/>
              </a:rPr>
              <a:t>2021</a:t>
            </a:r>
            <a:endParaRPr sz="3046">
              <a:latin typeface="Century Gothic"/>
              <a:cs typeface="Century Gothic"/>
            </a:endParaRPr>
          </a:p>
        </p:txBody>
      </p:sp>
      <p:sp>
        <p:nvSpPr>
          <p:cNvPr id="26" name="object 26"/>
          <p:cNvSpPr txBox="1"/>
          <p:nvPr/>
        </p:nvSpPr>
        <p:spPr>
          <a:xfrm>
            <a:off x="18552942" y="13313032"/>
            <a:ext cx="986497" cy="501271"/>
          </a:xfrm>
          <a:prstGeom prst="rect">
            <a:avLst/>
          </a:prstGeom>
        </p:spPr>
        <p:txBody>
          <a:bodyPr vert="horz" wrap="square" lIns="0" tIns="32238" rIns="0" bIns="0" rtlCol="0">
            <a:spAutoFit/>
          </a:bodyPr>
          <a:lstStyle/>
          <a:p>
            <a:pPr marL="32239">
              <a:spcBef>
                <a:spcPts val="254"/>
              </a:spcBef>
            </a:pPr>
            <a:r>
              <a:rPr sz="3046" spc="76" dirty="0">
                <a:solidFill>
                  <a:srgbClr val="585858"/>
                </a:solidFill>
                <a:latin typeface="Century Gothic"/>
                <a:cs typeface="Century Gothic"/>
              </a:rPr>
              <a:t>2022</a:t>
            </a:r>
            <a:endParaRPr sz="3046">
              <a:latin typeface="Century Gothic"/>
              <a:cs typeface="Century Gothic"/>
            </a:endParaRPr>
          </a:p>
        </p:txBody>
      </p:sp>
      <p:sp>
        <p:nvSpPr>
          <p:cNvPr id="27" name="object 27"/>
          <p:cNvSpPr txBox="1"/>
          <p:nvPr/>
        </p:nvSpPr>
        <p:spPr>
          <a:xfrm>
            <a:off x="20335730" y="13313032"/>
            <a:ext cx="984885" cy="501271"/>
          </a:xfrm>
          <a:prstGeom prst="rect">
            <a:avLst/>
          </a:prstGeom>
        </p:spPr>
        <p:txBody>
          <a:bodyPr vert="horz" wrap="square" lIns="0" tIns="32238" rIns="0" bIns="0" rtlCol="0">
            <a:spAutoFit/>
          </a:bodyPr>
          <a:lstStyle/>
          <a:p>
            <a:pPr marL="32239">
              <a:spcBef>
                <a:spcPts val="254"/>
              </a:spcBef>
            </a:pPr>
            <a:r>
              <a:rPr sz="3046" spc="-51" dirty="0">
                <a:solidFill>
                  <a:srgbClr val="585858"/>
                </a:solidFill>
                <a:latin typeface="Century Gothic"/>
                <a:cs typeface="Century Gothic"/>
              </a:rPr>
              <a:t>2023</a:t>
            </a:r>
            <a:endParaRPr sz="3046">
              <a:latin typeface="Century Gothic"/>
              <a:cs typeface="Century Gothic"/>
            </a:endParaRPr>
          </a:p>
        </p:txBody>
      </p:sp>
      <p:sp>
        <p:nvSpPr>
          <p:cNvPr id="28" name="object 28"/>
          <p:cNvSpPr txBox="1"/>
          <p:nvPr/>
        </p:nvSpPr>
        <p:spPr>
          <a:xfrm>
            <a:off x="22099172" y="13313032"/>
            <a:ext cx="1021959" cy="501271"/>
          </a:xfrm>
          <a:prstGeom prst="rect">
            <a:avLst/>
          </a:prstGeom>
        </p:spPr>
        <p:txBody>
          <a:bodyPr vert="horz" wrap="square" lIns="0" tIns="32238" rIns="0" bIns="0" rtlCol="0">
            <a:spAutoFit/>
          </a:bodyPr>
          <a:lstStyle/>
          <a:p>
            <a:pPr marL="32239">
              <a:spcBef>
                <a:spcPts val="254"/>
              </a:spcBef>
            </a:pPr>
            <a:r>
              <a:rPr sz="3046" spc="140" dirty="0">
                <a:solidFill>
                  <a:srgbClr val="585858"/>
                </a:solidFill>
                <a:latin typeface="Century Gothic"/>
                <a:cs typeface="Century Gothic"/>
              </a:rPr>
              <a:t>2024</a:t>
            </a:r>
            <a:endParaRPr sz="3046">
              <a:latin typeface="Century Gothic"/>
              <a:cs typeface="Century Gothic"/>
            </a:endParaRPr>
          </a:p>
        </p:txBody>
      </p:sp>
      <p:sp>
        <p:nvSpPr>
          <p:cNvPr id="29" name="object 29"/>
          <p:cNvSpPr txBox="1"/>
          <p:nvPr/>
        </p:nvSpPr>
        <p:spPr>
          <a:xfrm>
            <a:off x="14460267" y="6600534"/>
            <a:ext cx="8141825" cy="550713"/>
          </a:xfrm>
          <a:prstGeom prst="rect">
            <a:avLst/>
          </a:prstGeom>
        </p:spPr>
        <p:txBody>
          <a:bodyPr vert="horz" wrap="square" lIns="0" tIns="24179" rIns="0" bIns="0" rtlCol="0">
            <a:spAutoFit/>
          </a:bodyPr>
          <a:lstStyle/>
          <a:p>
            <a:pPr marL="2986939" marR="12896" indent="-2954700" algn="l">
              <a:lnSpc>
                <a:spcPct val="102899"/>
              </a:lnSpc>
              <a:spcBef>
                <a:spcPts val="190"/>
              </a:spcBef>
            </a:pPr>
            <a:r>
              <a:rPr sz="3554" dirty="0">
                <a:solidFill>
                  <a:srgbClr val="585858"/>
                </a:solidFill>
                <a:latin typeface="Arial" panose="020B0604020202020204" pitchFamily="34" charset="0"/>
                <a:cs typeface="Arial" panose="020B0604020202020204" pitchFamily="34" charset="0"/>
              </a:rPr>
              <a:t>Average</a:t>
            </a:r>
            <a:r>
              <a:rPr sz="3554" spc="51" dirty="0">
                <a:solidFill>
                  <a:srgbClr val="585858"/>
                </a:solidFill>
                <a:latin typeface="Arial" panose="020B0604020202020204" pitchFamily="34" charset="0"/>
                <a:cs typeface="Arial" panose="020B0604020202020204" pitchFamily="34" charset="0"/>
              </a:rPr>
              <a:t> </a:t>
            </a:r>
            <a:r>
              <a:rPr sz="3554" spc="114" dirty="0">
                <a:solidFill>
                  <a:srgbClr val="585858"/>
                </a:solidFill>
                <a:latin typeface="Arial" panose="020B0604020202020204" pitchFamily="34" charset="0"/>
                <a:cs typeface="Arial" panose="020B0604020202020204" pitchFamily="34" charset="0"/>
              </a:rPr>
              <a:t>Weekend</a:t>
            </a:r>
            <a:r>
              <a:rPr sz="3554" dirty="0">
                <a:solidFill>
                  <a:srgbClr val="585858"/>
                </a:solidFill>
                <a:latin typeface="Arial" panose="020B0604020202020204" pitchFamily="34" charset="0"/>
                <a:cs typeface="Arial" panose="020B0604020202020204" pitchFamily="34" charset="0"/>
              </a:rPr>
              <a:t> </a:t>
            </a:r>
            <a:r>
              <a:rPr sz="3554" spc="140" dirty="0">
                <a:solidFill>
                  <a:srgbClr val="585858"/>
                </a:solidFill>
                <a:latin typeface="Arial" panose="020B0604020202020204" pitchFamily="34" charset="0"/>
                <a:cs typeface="Arial" panose="020B0604020202020204" pitchFamily="34" charset="0"/>
              </a:rPr>
              <a:t>On-</a:t>
            </a:r>
            <a:r>
              <a:rPr sz="3554" spc="-25" dirty="0">
                <a:solidFill>
                  <a:srgbClr val="585858"/>
                </a:solidFill>
                <a:latin typeface="Arial" panose="020B0604020202020204" pitchFamily="34" charset="0"/>
                <a:cs typeface="Arial" panose="020B0604020202020204" pitchFamily="34" charset="0"/>
              </a:rPr>
              <a:t>Demand </a:t>
            </a:r>
            <a:r>
              <a:rPr sz="3554" spc="190" dirty="0">
                <a:solidFill>
                  <a:srgbClr val="585858"/>
                </a:solidFill>
                <a:latin typeface="Arial" panose="020B0604020202020204" pitchFamily="34" charset="0"/>
                <a:cs typeface="Arial" panose="020B0604020202020204" pitchFamily="34" charset="0"/>
              </a:rPr>
              <a:t>Riders</a:t>
            </a:r>
            <a:endParaRPr sz="3554" dirty="0">
              <a:latin typeface="Arial" panose="020B0604020202020204" pitchFamily="34" charset="0"/>
              <a:cs typeface="Arial" panose="020B0604020202020204" pitchFamily="34" charset="0"/>
            </a:endParaRPr>
          </a:p>
        </p:txBody>
      </p:sp>
      <p:sp>
        <p:nvSpPr>
          <p:cNvPr id="30" name="object 30"/>
          <p:cNvSpPr txBox="1"/>
          <p:nvPr/>
        </p:nvSpPr>
        <p:spPr>
          <a:xfrm>
            <a:off x="1629361" y="14446554"/>
            <a:ext cx="9352378" cy="2689519"/>
          </a:xfrm>
          <a:prstGeom prst="rect">
            <a:avLst/>
          </a:prstGeom>
        </p:spPr>
        <p:txBody>
          <a:bodyPr vert="horz" wrap="square" lIns="0" tIns="62865" rIns="0" bIns="0" rtlCol="0">
            <a:spAutoFit/>
          </a:bodyPr>
          <a:lstStyle/>
          <a:p>
            <a:pPr marL="672182" marR="12896" indent="-639943">
              <a:buFont typeface="Arial"/>
              <a:buChar char="•"/>
              <a:tabLst>
                <a:tab pos="672182" algn="l"/>
              </a:tabLst>
            </a:pPr>
            <a:r>
              <a:rPr sz="3173" dirty="0">
                <a:latin typeface="Arial" panose="020B0604020202020204" pitchFamily="34" charset="0"/>
                <a:cs typeface="Arial" panose="020B0604020202020204" pitchFamily="34" charset="0"/>
              </a:rPr>
              <a:t>A</a:t>
            </a:r>
            <a:r>
              <a:rPr sz="3173" spc="114" dirty="0">
                <a:latin typeface="Arial" panose="020B0604020202020204" pitchFamily="34" charset="0"/>
                <a:cs typeface="Arial" panose="020B0604020202020204" pitchFamily="34" charset="0"/>
              </a:rPr>
              <a:t> </a:t>
            </a:r>
            <a:r>
              <a:rPr sz="3173" spc="140" dirty="0">
                <a:latin typeface="Arial" panose="020B0604020202020204" pitchFamily="34" charset="0"/>
                <a:cs typeface="Arial" panose="020B0604020202020204" pitchFamily="34" charset="0"/>
              </a:rPr>
              <a:t>significant</a:t>
            </a:r>
            <a:r>
              <a:rPr sz="3173" spc="178" dirty="0">
                <a:latin typeface="Arial" panose="020B0604020202020204" pitchFamily="34" charset="0"/>
                <a:cs typeface="Arial" panose="020B0604020202020204" pitchFamily="34" charset="0"/>
              </a:rPr>
              <a:t> </a:t>
            </a:r>
            <a:r>
              <a:rPr sz="3173" dirty="0">
                <a:latin typeface="Arial" panose="020B0604020202020204" pitchFamily="34" charset="0"/>
                <a:cs typeface="Arial" panose="020B0604020202020204" pitchFamily="34" charset="0"/>
              </a:rPr>
              <a:t>service</a:t>
            </a:r>
            <a:r>
              <a:rPr sz="3173" spc="102" dirty="0">
                <a:latin typeface="Arial" panose="020B0604020202020204" pitchFamily="34" charset="0"/>
                <a:cs typeface="Arial" panose="020B0604020202020204" pitchFamily="34" charset="0"/>
              </a:rPr>
              <a:t> </a:t>
            </a:r>
            <a:r>
              <a:rPr sz="3173" dirty="0">
                <a:latin typeface="Arial" panose="020B0604020202020204" pitchFamily="34" charset="0"/>
                <a:cs typeface="Arial" panose="020B0604020202020204" pitchFamily="34" charset="0"/>
              </a:rPr>
              <a:t>gap</a:t>
            </a:r>
            <a:r>
              <a:rPr sz="3173" spc="51" dirty="0">
                <a:latin typeface="Arial" panose="020B0604020202020204" pitchFamily="34" charset="0"/>
                <a:cs typeface="Arial" panose="020B0604020202020204" pitchFamily="34" charset="0"/>
              </a:rPr>
              <a:t> </a:t>
            </a:r>
            <a:r>
              <a:rPr sz="3173" spc="216" dirty="0">
                <a:latin typeface="Arial" panose="020B0604020202020204" pitchFamily="34" charset="0"/>
                <a:cs typeface="Arial" panose="020B0604020202020204" pitchFamily="34" charset="0"/>
              </a:rPr>
              <a:t>exists</a:t>
            </a:r>
            <a:r>
              <a:rPr sz="3173" spc="102" dirty="0">
                <a:latin typeface="Arial" panose="020B0604020202020204" pitchFamily="34" charset="0"/>
                <a:cs typeface="Arial" panose="020B0604020202020204" pitchFamily="34" charset="0"/>
              </a:rPr>
              <a:t> </a:t>
            </a:r>
            <a:r>
              <a:rPr sz="3173" dirty="0">
                <a:latin typeface="Arial" panose="020B0604020202020204" pitchFamily="34" charset="0"/>
                <a:cs typeface="Arial" panose="020B0604020202020204" pitchFamily="34" charset="0"/>
              </a:rPr>
              <a:t>at</a:t>
            </a:r>
            <a:r>
              <a:rPr sz="3173" spc="178" dirty="0">
                <a:latin typeface="Arial" panose="020B0604020202020204" pitchFamily="34" charset="0"/>
                <a:cs typeface="Arial" panose="020B0604020202020204" pitchFamily="34" charset="0"/>
              </a:rPr>
              <a:t> </a:t>
            </a:r>
            <a:r>
              <a:rPr sz="3173" spc="228" dirty="0">
                <a:latin typeface="Arial" panose="020B0604020202020204" pitchFamily="34" charset="0"/>
                <a:cs typeface="Arial" panose="020B0604020202020204" pitchFamily="34" charset="0"/>
              </a:rPr>
              <a:t>6</a:t>
            </a:r>
            <a:r>
              <a:rPr lang="en-US" sz="3173" spc="228" dirty="0">
                <a:latin typeface="Arial" panose="020B0604020202020204" pitchFamily="34" charset="0"/>
                <a:cs typeface="Arial" panose="020B0604020202020204" pitchFamily="34" charset="0"/>
              </a:rPr>
              <a:t> </a:t>
            </a:r>
            <a:r>
              <a:rPr sz="3173" spc="228" dirty="0">
                <a:latin typeface="Arial" panose="020B0604020202020204" pitchFamily="34" charset="0"/>
                <a:cs typeface="Arial" panose="020B0604020202020204" pitchFamily="34" charset="0"/>
              </a:rPr>
              <a:t>p</a:t>
            </a:r>
            <a:r>
              <a:rPr lang="en-US" sz="3173" spc="228" dirty="0">
                <a:latin typeface="Arial" panose="020B0604020202020204" pitchFamily="34" charset="0"/>
                <a:cs typeface="Arial" panose="020B0604020202020204" pitchFamily="34" charset="0"/>
              </a:rPr>
              <a:t>.</a:t>
            </a:r>
            <a:r>
              <a:rPr sz="3173" spc="228" dirty="0">
                <a:latin typeface="Arial" panose="020B0604020202020204" pitchFamily="34" charset="0"/>
                <a:cs typeface="Arial" panose="020B0604020202020204" pitchFamily="34" charset="0"/>
              </a:rPr>
              <a:t>m</a:t>
            </a:r>
            <a:r>
              <a:rPr lang="en-US" sz="3173" spc="228" dirty="0">
                <a:latin typeface="Arial" panose="020B0604020202020204" pitchFamily="34" charset="0"/>
                <a:cs typeface="Arial" panose="020B0604020202020204" pitchFamily="34" charset="0"/>
              </a:rPr>
              <a:t>.</a:t>
            </a:r>
            <a:r>
              <a:rPr sz="3173" spc="140" dirty="0">
                <a:latin typeface="Arial" panose="020B0604020202020204" pitchFamily="34" charset="0"/>
                <a:cs typeface="Arial" panose="020B0604020202020204" pitchFamily="34" charset="0"/>
              </a:rPr>
              <a:t> </a:t>
            </a:r>
            <a:r>
              <a:rPr sz="3173" spc="-63" dirty="0">
                <a:latin typeface="Arial" panose="020B0604020202020204" pitchFamily="34" charset="0"/>
                <a:cs typeface="Arial" panose="020B0604020202020204" pitchFamily="34" charset="0"/>
              </a:rPr>
              <a:t>as </a:t>
            </a:r>
            <a:r>
              <a:rPr sz="3173" dirty="0">
                <a:latin typeface="Arial" panose="020B0604020202020204" pitchFamily="34" charset="0"/>
                <a:cs typeface="Arial" panose="020B0604020202020204" pitchFamily="34" charset="0"/>
              </a:rPr>
              <a:t>service</a:t>
            </a:r>
            <a:r>
              <a:rPr sz="3173" spc="279" dirty="0">
                <a:latin typeface="Arial" panose="020B0604020202020204" pitchFamily="34" charset="0"/>
                <a:cs typeface="Arial" panose="020B0604020202020204" pitchFamily="34" charset="0"/>
              </a:rPr>
              <a:t> </a:t>
            </a:r>
            <a:r>
              <a:rPr sz="3173" spc="203" dirty="0">
                <a:latin typeface="Arial" panose="020B0604020202020204" pitchFamily="34" charset="0"/>
                <a:cs typeface="Arial" panose="020B0604020202020204" pitchFamily="34" charset="0"/>
              </a:rPr>
              <a:t>transitions</a:t>
            </a:r>
            <a:r>
              <a:rPr sz="3173" spc="289" dirty="0">
                <a:latin typeface="Arial" panose="020B0604020202020204" pitchFamily="34" charset="0"/>
                <a:cs typeface="Arial" panose="020B0604020202020204" pitchFamily="34" charset="0"/>
              </a:rPr>
              <a:t> </a:t>
            </a:r>
            <a:r>
              <a:rPr sz="3173" spc="241" dirty="0">
                <a:latin typeface="Arial" panose="020B0604020202020204" pitchFamily="34" charset="0"/>
                <a:cs typeface="Arial" panose="020B0604020202020204" pitchFamily="34" charset="0"/>
              </a:rPr>
              <a:t>from</a:t>
            </a:r>
            <a:r>
              <a:rPr sz="3173" spc="102" dirty="0">
                <a:latin typeface="Arial" panose="020B0604020202020204" pitchFamily="34" charset="0"/>
                <a:cs typeface="Arial" panose="020B0604020202020204" pitchFamily="34" charset="0"/>
              </a:rPr>
              <a:t> </a:t>
            </a:r>
            <a:r>
              <a:rPr sz="3173" spc="267" dirty="0">
                <a:latin typeface="Arial" panose="020B0604020202020204" pitchFamily="34" charset="0"/>
                <a:cs typeface="Arial" panose="020B0604020202020204" pitchFamily="34" charset="0"/>
              </a:rPr>
              <a:t>30-</a:t>
            </a:r>
            <a:r>
              <a:rPr sz="3173" spc="190" dirty="0">
                <a:latin typeface="Arial" panose="020B0604020202020204" pitchFamily="34" charset="0"/>
                <a:cs typeface="Arial" panose="020B0604020202020204" pitchFamily="34" charset="0"/>
              </a:rPr>
              <a:t>minute </a:t>
            </a:r>
            <a:r>
              <a:rPr sz="3173" dirty="0">
                <a:latin typeface="Arial" panose="020B0604020202020204" pitchFamily="34" charset="0"/>
                <a:cs typeface="Arial" panose="020B0604020202020204" pitchFamily="34" charset="0"/>
              </a:rPr>
              <a:t>daytime</a:t>
            </a:r>
            <a:r>
              <a:rPr sz="3173" spc="254" dirty="0">
                <a:latin typeface="Arial" panose="020B0604020202020204" pitchFamily="34" charset="0"/>
                <a:cs typeface="Arial" panose="020B0604020202020204" pitchFamily="34" charset="0"/>
              </a:rPr>
              <a:t> </a:t>
            </a:r>
            <a:r>
              <a:rPr sz="3173" dirty="0">
                <a:latin typeface="Arial" panose="020B0604020202020204" pitchFamily="34" charset="0"/>
                <a:cs typeface="Arial" panose="020B0604020202020204" pitchFamily="34" charset="0"/>
              </a:rPr>
              <a:t>to</a:t>
            </a:r>
            <a:r>
              <a:rPr sz="3173" spc="406" dirty="0">
                <a:latin typeface="Arial" panose="020B0604020202020204" pitchFamily="34" charset="0"/>
                <a:cs typeface="Arial" panose="020B0604020202020204" pitchFamily="34" charset="0"/>
              </a:rPr>
              <a:t> </a:t>
            </a:r>
            <a:r>
              <a:rPr sz="3173" spc="267" dirty="0">
                <a:latin typeface="Arial" panose="020B0604020202020204" pitchFamily="34" charset="0"/>
                <a:cs typeface="Arial" panose="020B0604020202020204" pitchFamily="34" charset="0"/>
              </a:rPr>
              <a:t>60-</a:t>
            </a:r>
            <a:r>
              <a:rPr sz="3173" spc="216" dirty="0">
                <a:latin typeface="Arial" panose="020B0604020202020204" pitchFamily="34" charset="0"/>
                <a:cs typeface="Arial" panose="020B0604020202020204" pitchFamily="34" charset="0"/>
              </a:rPr>
              <a:t>minute</a:t>
            </a:r>
            <a:r>
              <a:rPr sz="3173" spc="254" dirty="0">
                <a:latin typeface="Arial" panose="020B0604020202020204" pitchFamily="34" charset="0"/>
                <a:cs typeface="Arial" panose="020B0604020202020204" pitchFamily="34" charset="0"/>
              </a:rPr>
              <a:t> </a:t>
            </a:r>
            <a:r>
              <a:rPr sz="3173" spc="114" dirty="0">
                <a:latin typeface="Arial" panose="020B0604020202020204" pitchFamily="34" charset="0"/>
                <a:cs typeface="Arial" panose="020B0604020202020204" pitchFamily="34" charset="0"/>
              </a:rPr>
              <a:t>evening</a:t>
            </a:r>
            <a:r>
              <a:rPr sz="3173" spc="165" dirty="0">
                <a:latin typeface="Arial" panose="020B0604020202020204" pitchFamily="34" charset="0"/>
                <a:cs typeface="Arial" panose="020B0604020202020204" pitchFamily="34" charset="0"/>
              </a:rPr>
              <a:t> </a:t>
            </a:r>
            <a:r>
              <a:rPr sz="3173" spc="89" dirty="0">
                <a:latin typeface="Arial" panose="020B0604020202020204" pitchFamily="34" charset="0"/>
                <a:cs typeface="Arial" panose="020B0604020202020204" pitchFamily="34" charset="0"/>
              </a:rPr>
              <a:t>schedules</a:t>
            </a:r>
            <a:endParaRPr lang="en-US" sz="3173" spc="89" dirty="0">
              <a:latin typeface="Arial" panose="020B0604020202020204" pitchFamily="34" charset="0"/>
              <a:cs typeface="Arial" panose="020B0604020202020204" pitchFamily="34" charset="0"/>
            </a:endParaRPr>
          </a:p>
          <a:p>
            <a:pPr marL="672182" marR="12896" indent="-639943">
              <a:buFont typeface="Arial"/>
              <a:buChar char="•"/>
              <a:tabLst>
                <a:tab pos="672182" algn="l"/>
              </a:tabLst>
            </a:pPr>
            <a:endParaRPr sz="1200" dirty="0">
              <a:latin typeface="Arial" panose="020B0604020202020204" pitchFamily="34" charset="0"/>
              <a:cs typeface="Arial" panose="020B0604020202020204" pitchFamily="34" charset="0"/>
            </a:endParaRPr>
          </a:p>
          <a:p>
            <a:pPr marL="672182" marR="607704" indent="-639943">
              <a:buFont typeface="Arial"/>
              <a:buChar char="•"/>
              <a:tabLst>
                <a:tab pos="672182" algn="l"/>
              </a:tabLst>
            </a:pPr>
            <a:r>
              <a:rPr sz="3173" dirty="0">
                <a:latin typeface="Arial" panose="020B0604020202020204" pitchFamily="34" charset="0"/>
                <a:cs typeface="Arial" panose="020B0604020202020204" pitchFamily="34" charset="0"/>
              </a:rPr>
              <a:t>Gaps</a:t>
            </a:r>
            <a:r>
              <a:rPr sz="3173" spc="127" dirty="0">
                <a:latin typeface="Arial" panose="020B0604020202020204" pitchFamily="34" charset="0"/>
                <a:cs typeface="Arial" panose="020B0604020202020204" pitchFamily="34" charset="0"/>
              </a:rPr>
              <a:t> </a:t>
            </a:r>
            <a:r>
              <a:rPr sz="3173" spc="279" dirty="0">
                <a:latin typeface="Arial" panose="020B0604020202020204" pitchFamily="34" charset="0"/>
                <a:cs typeface="Arial" panose="020B0604020202020204" pitchFamily="34" charset="0"/>
              </a:rPr>
              <a:t>in</a:t>
            </a:r>
            <a:r>
              <a:rPr sz="3173" spc="76" dirty="0">
                <a:latin typeface="Arial" panose="020B0604020202020204" pitchFamily="34" charset="0"/>
                <a:cs typeface="Arial" panose="020B0604020202020204" pitchFamily="34" charset="0"/>
              </a:rPr>
              <a:t> </a:t>
            </a:r>
            <a:r>
              <a:rPr sz="3173" dirty="0">
                <a:latin typeface="Arial" panose="020B0604020202020204" pitchFamily="34" charset="0"/>
                <a:cs typeface="Arial" panose="020B0604020202020204" pitchFamily="34" charset="0"/>
              </a:rPr>
              <a:t>service</a:t>
            </a:r>
            <a:r>
              <a:rPr sz="3173" spc="140" dirty="0">
                <a:latin typeface="Arial" panose="020B0604020202020204" pitchFamily="34" charset="0"/>
                <a:cs typeface="Arial" panose="020B0604020202020204" pitchFamily="34" charset="0"/>
              </a:rPr>
              <a:t> </a:t>
            </a:r>
            <a:r>
              <a:rPr sz="3173" dirty="0">
                <a:latin typeface="Arial" panose="020B0604020202020204" pitchFamily="34" charset="0"/>
                <a:cs typeface="Arial" panose="020B0604020202020204" pitchFamily="34" charset="0"/>
              </a:rPr>
              <a:t>are</a:t>
            </a:r>
            <a:r>
              <a:rPr sz="3173" spc="127" dirty="0">
                <a:latin typeface="Arial" panose="020B0604020202020204" pitchFamily="34" charset="0"/>
                <a:cs typeface="Arial" panose="020B0604020202020204" pitchFamily="34" charset="0"/>
              </a:rPr>
              <a:t> </a:t>
            </a:r>
            <a:r>
              <a:rPr sz="3173" spc="279" dirty="0">
                <a:latin typeface="Arial" panose="020B0604020202020204" pitchFamily="34" charset="0"/>
                <a:cs typeface="Arial" panose="020B0604020202020204" pitchFamily="34" charset="0"/>
              </a:rPr>
              <a:t>most</a:t>
            </a:r>
            <a:r>
              <a:rPr sz="3173" dirty="0">
                <a:latin typeface="Arial" panose="020B0604020202020204" pitchFamily="34" charset="0"/>
                <a:cs typeface="Arial" panose="020B0604020202020204" pitchFamily="34" charset="0"/>
              </a:rPr>
              <a:t> </a:t>
            </a:r>
            <a:r>
              <a:rPr sz="3173" spc="152" dirty="0">
                <a:latin typeface="Arial" panose="020B0604020202020204" pitchFamily="34" charset="0"/>
                <a:cs typeface="Arial" panose="020B0604020202020204" pitchFamily="34" charset="0"/>
              </a:rPr>
              <a:t>significant</a:t>
            </a:r>
            <a:r>
              <a:rPr sz="3173" spc="13" dirty="0">
                <a:latin typeface="Arial" panose="020B0604020202020204" pitchFamily="34" charset="0"/>
                <a:cs typeface="Arial" panose="020B0604020202020204" pitchFamily="34" charset="0"/>
              </a:rPr>
              <a:t> </a:t>
            </a:r>
            <a:r>
              <a:rPr sz="3173" spc="63" dirty="0">
                <a:latin typeface="Arial" panose="020B0604020202020204" pitchFamily="34" charset="0"/>
                <a:cs typeface="Arial" panose="020B0604020202020204" pitchFamily="34" charset="0"/>
              </a:rPr>
              <a:t>on </a:t>
            </a:r>
            <a:r>
              <a:rPr sz="3173" spc="178" dirty="0">
                <a:latin typeface="Arial" panose="020B0604020202020204" pitchFamily="34" charset="0"/>
                <a:cs typeface="Arial" panose="020B0604020202020204" pitchFamily="34" charset="0"/>
              </a:rPr>
              <a:t>Routes</a:t>
            </a:r>
            <a:r>
              <a:rPr sz="3173" spc="76" dirty="0">
                <a:latin typeface="Arial" panose="020B0604020202020204" pitchFamily="34" charset="0"/>
                <a:cs typeface="Arial" panose="020B0604020202020204" pitchFamily="34" charset="0"/>
              </a:rPr>
              <a:t> </a:t>
            </a:r>
            <a:r>
              <a:rPr sz="3173" dirty="0">
                <a:latin typeface="Arial" panose="020B0604020202020204" pitchFamily="34" charset="0"/>
                <a:cs typeface="Arial" panose="020B0604020202020204" pitchFamily="34" charset="0"/>
              </a:rPr>
              <a:t>5</a:t>
            </a:r>
            <a:r>
              <a:rPr sz="3173" spc="216" dirty="0">
                <a:latin typeface="Arial" panose="020B0604020202020204" pitchFamily="34" charset="0"/>
                <a:cs typeface="Arial" panose="020B0604020202020204" pitchFamily="34" charset="0"/>
              </a:rPr>
              <a:t> </a:t>
            </a:r>
            <a:r>
              <a:rPr sz="3173" dirty="0">
                <a:latin typeface="Arial" panose="020B0604020202020204" pitchFamily="34" charset="0"/>
                <a:cs typeface="Arial" panose="020B0604020202020204" pitchFamily="34" charset="0"/>
              </a:rPr>
              <a:t>and</a:t>
            </a:r>
            <a:r>
              <a:rPr sz="3173" spc="38" dirty="0">
                <a:latin typeface="Arial" panose="020B0604020202020204" pitchFamily="34" charset="0"/>
                <a:cs typeface="Arial" panose="020B0604020202020204" pitchFamily="34" charset="0"/>
              </a:rPr>
              <a:t> </a:t>
            </a:r>
            <a:r>
              <a:rPr sz="3173" spc="25" dirty="0">
                <a:latin typeface="Arial" panose="020B0604020202020204" pitchFamily="34" charset="0"/>
                <a:cs typeface="Arial" panose="020B0604020202020204" pitchFamily="34" charset="0"/>
              </a:rPr>
              <a:t>7</a:t>
            </a:r>
            <a:endParaRPr sz="3173" dirty="0">
              <a:latin typeface="Arial" panose="020B0604020202020204" pitchFamily="34" charset="0"/>
              <a:cs typeface="Arial" panose="020B0604020202020204" pitchFamily="34" charset="0"/>
            </a:endParaRPr>
          </a:p>
        </p:txBody>
      </p:sp>
      <p:grpSp>
        <p:nvGrpSpPr>
          <p:cNvPr id="31" name="object 31"/>
          <p:cNvGrpSpPr/>
          <p:nvPr/>
        </p:nvGrpSpPr>
        <p:grpSpPr>
          <a:xfrm>
            <a:off x="2860063" y="8156010"/>
            <a:ext cx="6915150" cy="4405386"/>
            <a:chOff x="1119187" y="3212973"/>
            <a:chExt cx="2724150" cy="1735455"/>
          </a:xfrm>
        </p:grpSpPr>
        <p:sp>
          <p:nvSpPr>
            <p:cNvPr id="32" name="object 32"/>
            <p:cNvSpPr/>
            <p:nvPr/>
          </p:nvSpPr>
          <p:spPr>
            <a:xfrm>
              <a:off x="1119187" y="3293872"/>
              <a:ext cx="2724150" cy="1315720"/>
            </a:xfrm>
            <a:custGeom>
              <a:avLst/>
              <a:gdLst/>
              <a:ahLst/>
              <a:cxnLst/>
              <a:rect l="l" t="t" r="r" b="b"/>
              <a:pathLst>
                <a:path w="2724150" h="1315720">
                  <a:moveTo>
                    <a:pt x="0" y="1315719"/>
                  </a:moveTo>
                  <a:lnTo>
                    <a:pt x="128587" y="1315719"/>
                  </a:lnTo>
                </a:path>
                <a:path w="2724150" h="1315720">
                  <a:moveTo>
                    <a:pt x="252412" y="1315719"/>
                  </a:moveTo>
                  <a:lnTo>
                    <a:pt x="519112" y="1315719"/>
                  </a:lnTo>
                </a:path>
                <a:path w="2724150" h="1315720">
                  <a:moveTo>
                    <a:pt x="642937" y="1315719"/>
                  </a:moveTo>
                  <a:lnTo>
                    <a:pt x="909637" y="1315719"/>
                  </a:lnTo>
                </a:path>
                <a:path w="2724150" h="1315720">
                  <a:moveTo>
                    <a:pt x="1033462" y="1315719"/>
                  </a:moveTo>
                  <a:lnTo>
                    <a:pt x="1300162" y="1315719"/>
                  </a:lnTo>
                </a:path>
                <a:path w="2724150" h="1315720">
                  <a:moveTo>
                    <a:pt x="1423987" y="1315719"/>
                  </a:moveTo>
                  <a:lnTo>
                    <a:pt x="1690687" y="1315719"/>
                  </a:lnTo>
                </a:path>
                <a:path w="2724150" h="1315720">
                  <a:moveTo>
                    <a:pt x="1814512" y="1315719"/>
                  </a:moveTo>
                  <a:lnTo>
                    <a:pt x="2081212" y="1315719"/>
                  </a:lnTo>
                </a:path>
                <a:path w="2724150" h="1315720">
                  <a:moveTo>
                    <a:pt x="2205037" y="1315719"/>
                  </a:moveTo>
                  <a:lnTo>
                    <a:pt x="2471737" y="1315719"/>
                  </a:lnTo>
                </a:path>
                <a:path w="2724150" h="1315720">
                  <a:moveTo>
                    <a:pt x="2586037" y="1315719"/>
                  </a:moveTo>
                  <a:lnTo>
                    <a:pt x="2724086" y="1315719"/>
                  </a:lnTo>
                </a:path>
                <a:path w="2724150" h="1315720">
                  <a:moveTo>
                    <a:pt x="0" y="991488"/>
                  </a:moveTo>
                  <a:lnTo>
                    <a:pt x="128587" y="991488"/>
                  </a:lnTo>
                </a:path>
                <a:path w="2724150" h="1315720">
                  <a:moveTo>
                    <a:pt x="252412" y="991488"/>
                  </a:moveTo>
                  <a:lnTo>
                    <a:pt x="519112" y="991488"/>
                  </a:lnTo>
                </a:path>
                <a:path w="2724150" h="1315720">
                  <a:moveTo>
                    <a:pt x="642937" y="991488"/>
                  </a:moveTo>
                  <a:lnTo>
                    <a:pt x="909637" y="991488"/>
                  </a:lnTo>
                </a:path>
                <a:path w="2724150" h="1315720">
                  <a:moveTo>
                    <a:pt x="1033462" y="991488"/>
                  </a:moveTo>
                  <a:lnTo>
                    <a:pt x="1300162" y="991488"/>
                  </a:lnTo>
                </a:path>
                <a:path w="2724150" h="1315720">
                  <a:moveTo>
                    <a:pt x="1423987" y="991488"/>
                  </a:moveTo>
                  <a:lnTo>
                    <a:pt x="1690687" y="991488"/>
                  </a:lnTo>
                </a:path>
                <a:path w="2724150" h="1315720">
                  <a:moveTo>
                    <a:pt x="1814512" y="991488"/>
                  </a:moveTo>
                  <a:lnTo>
                    <a:pt x="2081212" y="991488"/>
                  </a:lnTo>
                </a:path>
                <a:path w="2724150" h="1315720">
                  <a:moveTo>
                    <a:pt x="2205037" y="991488"/>
                  </a:moveTo>
                  <a:lnTo>
                    <a:pt x="2471737" y="991488"/>
                  </a:lnTo>
                </a:path>
                <a:path w="2724150" h="1315720">
                  <a:moveTo>
                    <a:pt x="2586037" y="991488"/>
                  </a:moveTo>
                  <a:lnTo>
                    <a:pt x="2724086" y="991488"/>
                  </a:lnTo>
                </a:path>
                <a:path w="2724150" h="1315720">
                  <a:moveTo>
                    <a:pt x="0" y="657859"/>
                  </a:moveTo>
                  <a:lnTo>
                    <a:pt x="128587" y="657859"/>
                  </a:lnTo>
                </a:path>
                <a:path w="2724150" h="1315720">
                  <a:moveTo>
                    <a:pt x="252412" y="657859"/>
                  </a:moveTo>
                  <a:lnTo>
                    <a:pt x="519112" y="657859"/>
                  </a:lnTo>
                </a:path>
                <a:path w="2724150" h="1315720">
                  <a:moveTo>
                    <a:pt x="642937" y="657859"/>
                  </a:moveTo>
                  <a:lnTo>
                    <a:pt x="909637" y="657859"/>
                  </a:lnTo>
                </a:path>
                <a:path w="2724150" h="1315720">
                  <a:moveTo>
                    <a:pt x="1033462" y="657859"/>
                  </a:moveTo>
                  <a:lnTo>
                    <a:pt x="1300162" y="657859"/>
                  </a:lnTo>
                </a:path>
                <a:path w="2724150" h="1315720">
                  <a:moveTo>
                    <a:pt x="1423987" y="657859"/>
                  </a:moveTo>
                  <a:lnTo>
                    <a:pt x="1690687" y="657859"/>
                  </a:lnTo>
                </a:path>
                <a:path w="2724150" h="1315720">
                  <a:moveTo>
                    <a:pt x="1814512" y="657859"/>
                  </a:moveTo>
                  <a:lnTo>
                    <a:pt x="2081212" y="657859"/>
                  </a:lnTo>
                </a:path>
                <a:path w="2724150" h="1315720">
                  <a:moveTo>
                    <a:pt x="2205037" y="657859"/>
                  </a:moveTo>
                  <a:lnTo>
                    <a:pt x="2471737" y="657859"/>
                  </a:lnTo>
                </a:path>
                <a:path w="2724150" h="1315720">
                  <a:moveTo>
                    <a:pt x="2586037" y="657859"/>
                  </a:moveTo>
                  <a:lnTo>
                    <a:pt x="2724086" y="657859"/>
                  </a:lnTo>
                </a:path>
                <a:path w="2724150" h="1315720">
                  <a:moveTo>
                    <a:pt x="1814512" y="333755"/>
                  </a:moveTo>
                  <a:lnTo>
                    <a:pt x="2471737" y="333755"/>
                  </a:lnTo>
                </a:path>
                <a:path w="2724150" h="1315720">
                  <a:moveTo>
                    <a:pt x="2586037" y="333755"/>
                  </a:moveTo>
                  <a:lnTo>
                    <a:pt x="2724086" y="333755"/>
                  </a:lnTo>
                </a:path>
                <a:path w="2724150" h="1315720">
                  <a:moveTo>
                    <a:pt x="0" y="0"/>
                  </a:moveTo>
                  <a:lnTo>
                    <a:pt x="1690687" y="0"/>
                  </a:lnTo>
                </a:path>
                <a:path w="2724150" h="1315720">
                  <a:moveTo>
                    <a:pt x="1814512" y="0"/>
                  </a:moveTo>
                  <a:lnTo>
                    <a:pt x="2471737" y="0"/>
                  </a:lnTo>
                </a:path>
                <a:path w="2724150" h="1315720">
                  <a:moveTo>
                    <a:pt x="2586037" y="0"/>
                  </a:moveTo>
                  <a:lnTo>
                    <a:pt x="2724086" y="0"/>
                  </a:lnTo>
                </a:path>
              </a:pathLst>
            </a:custGeom>
            <a:ln w="9525">
              <a:solidFill>
                <a:srgbClr val="D9D9D9"/>
              </a:solidFill>
            </a:ln>
          </p:spPr>
          <p:txBody>
            <a:bodyPr wrap="square" lIns="0" tIns="0" rIns="0" bIns="0" rtlCol="0"/>
            <a:lstStyle/>
            <a:p>
              <a:endParaRPr/>
            </a:p>
          </p:txBody>
        </p:sp>
        <p:sp>
          <p:nvSpPr>
            <p:cNvPr id="33" name="object 33"/>
            <p:cNvSpPr/>
            <p:nvPr/>
          </p:nvSpPr>
          <p:spPr>
            <a:xfrm>
              <a:off x="1247775" y="3212972"/>
              <a:ext cx="2457450" cy="1725930"/>
            </a:xfrm>
            <a:custGeom>
              <a:avLst/>
              <a:gdLst/>
              <a:ahLst/>
              <a:cxnLst/>
              <a:rect l="l" t="t" r="r" b="b"/>
              <a:pathLst>
                <a:path w="2457450" h="1725929">
                  <a:moveTo>
                    <a:pt x="123825" y="495693"/>
                  </a:moveTo>
                  <a:lnTo>
                    <a:pt x="0" y="495693"/>
                  </a:lnTo>
                  <a:lnTo>
                    <a:pt x="0" y="1725549"/>
                  </a:lnTo>
                  <a:lnTo>
                    <a:pt x="123825" y="1725549"/>
                  </a:lnTo>
                  <a:lnTo>
                    <a:pt x="123825" y="495693"/>
                  </a:lnTo>
                  <a:close/>
                </a:path>
                <a:path w="2457450" h="1725929">
                  <a:moveTo>
                    <a:pt x="514350" y="495693"/>
                  </a:moveTo>
                  <a:lnTo>
                    <a:pt x="390525" y="495693"/>
                  </a:lnTo>
                  <a:lnTo>
                    <a:pt x="390525" y="1725549"/>
                  </a:lnTo>
                  <a:lnTo>
                    <a:pt x="514350" y="1725549"/>
                  </a:lnTo>
                  <a:lnTo>
                    <a:pt x="514350" y="495693"/>
                  </a:lnTo>
                  <a:close/>
                </a:path>
                <a:path w="2457450" h="1725929">
                  <a:moveTo>
                    <a:pt x="904875" y="495693"/>
                  </a:moveTo>
                  <a:lnTo>
                    <a:pt x="781050" y="495693"/>
                  </a:lnTo>
                  <a:lnTo>
                    <a:pt x="781050" y="1725549"/>
                  </a:lnTo>
                  <a:lnTo>
                    <a:pt x="904875" y="1725549"/>
                  </a:lnTo>
                  <a:lnTo>
                    <a:pt x="904875" y="495693"/>
                  </a:lnTo>
                  <a:close/>
                </a:path>
                <a:path w="2457450" h="1725929">
                  <a:moveTo>
                    <a:pt x="1295400" y="495693"/>
                  </a:moveTo>
                  <a:lnTo>
                    <a:pt x="1171575" y="495693"/>
                  </a:lnTo>
                  <a:lnTo>
                    <a:pt x="1171575" y="1725549"/>
                  </a:lnTo>
                  <a:lnTo>
                    <a:pt x="1295400" y="1725549"/>
                  </a:lnTo>
                  <a:lnTo>
                    <a:pt x="1295400" y="495693"/>
                  </a:lnTo>
                  <a:close/>
                </a:path>
                <a:path w="2457450" h="1725929">
                  <a:moveTo>
                    <a:pt x="1685925" y="0"/>
                  </a:moveTo>
                  <a:lnTo>
                    <a:pt x="1562100" y="0"/>
                  </a:lnTo>
                  <a:lnTo>
                    <a:pt x="1562100" y="1725549"/>
                  </a:lnTo>
                  <a:lnTo>
                    <a:pt x="1685925" y="1725549"/>
                  </a:lnTo>
                  <a:lnTo>
                    <a:pt x="1685925" y="0"/>
                  </a:lnTo>
                  <a:close/>
                </a:path>
                <a:path w="2457450" h="1725929">
                  <a:moveTo>
                    <a:pt x="2076450" y="495693"/>
                  </a:moveTo>
                  <a:lnTo>
                    <a:pt x="1952625" y="495693"/>
                  </a:lnTo>
                  <a:lnTo>
                    <a:pt x="1952625" y="1725549"/>
                  </a:lnTo>
                  <a:lnTo>
                    <a:pt x="2076450" y="1725549"/>
                  </a:lnTo>
                  <a:lnTo>
                    <a:pt x="2076450" y="495693"/>
                  </a:lnTo>
                  <a:close/>
                </a:path>
                <a:path w="2457450" h="1725929">
                  <a:moveTo>
                    <a:pt x="2457450" y="0"/>
                  </a:moveTo>
                  <a:lnTo>
                    <a:pt x="2343150" y="0"/>
                  </a:lnTo>
                  <a:lnTo>
                    <a:pt x="2343150" y="1725549"/>
                  </a:lnTo>
                  <a:lnTo>
                    <a:pt x="2457450" y="1725549"/>
                  </a:lnTo>
                  <a:lnTo>
                    <a:pt x="2457450" y="0"/>
                  </a:lnTo>
                  <a:close/>
                </a:path>
              </a:pathLst>
            </a:custGeom>
            <a:solidFill>
              <a:srgbClr val="145F82"/>
            </a:solidFill>
          </p:spPr>
          <p:txBody>
            <a:bodyPr wrap="square" lIns="0" tIns="0" rIns="0" bIns="0" rtlCol="0"/>
            <a:lstStyle/>
            <a:p>
              <a:endParaRPr/>
            </a:p>
          </p:txBody>
        </p:sp>
        <p:sp>
          <p:nvSpPr>
            <p:cNvPr id="34" name="object 34"/>
            <p:cNvSpPr/>
            <p:nvPr/>
          </p:nvSpPr>
          <p:spPr>
            <a:xfrm>
              <a:off x="1119187" y="4943221"/>
              <a:ext cx="2724150" cy="0"/>
            </a:xfrm>
            <a:custGeom>
              <a:avLst/>
              <a:gdLst/>
              <a:ahLst/>
              <a:cxnLst/>
              <a:rect l="l" t="t" r="r" b="b"/>
              <a:pathLst>
                <a:path w="2724150">
                  <a:moveTo>
                    <a:pt x="0" y="0"/>
                  </a:moveTo>
                  <a:lnTo>
                    <a:pt x="2724086" y="0"/>
                  </a:lnTo>
                </a:path>
              </a:pathLst>
            </a:custGeom>
            <a:ln w="9525">
              <a:solidFill>
                <a:srgbClr val="D9D9D9"/>
              </a:solidFill>
            </a:ln>
          </p:spPr>
          <p:txBody>
            <a:bodyPr wrap="square" lIns="0" tIns="0" rIns="0" bIns="0" rtlCol="0"/>
            <a:lstStyle/>
            <a:p>
              <a:endParaRPr/>
            </a:p>
          </p:txBody>
        </p:sp>
      </p:grpSp>
      <p:sp>
        <p:nvSpPr>
          <p:cNvPr id="35" name="object 35"/>
          <p:cNvSpPr/>
          <p:nvPr/>
        </p:nvSpPr>
        <p:spPr>
          <a:xfrm>
            <a:off x="2860063" y="7538639"/>
            <a:ext cx="6915150" cy="0"/>
          </a:xfrm>
          <a:custGeom>
            <a:avLst/>
            <a:gdLst/>
            <a:ahLst/>
            <a:cxnLst/>
            <a:rect l="l" t="t" r="r" b="b"/>
            <a:pathLst>
              <a:path w="2724150">
                <a:moveTo>
                  <a:pt x="0" y="0"/>
                </a:moveTo>
                <a:lnTo>
                  <a:pt x="2724086" y="0"/>
                </a:lnTo>
              </a:path>
            </a:pathLst>
          </a:custGeom>
          <a:ln w="9525">
            <a:solidFill>
              <a:srgbClr val="D9D9D9"/>
            </a:solidFill>
          </a:ln>
        </p:spPr>
        <p:txBody>
          <a:bodyPr wrap="square" lIns="0" tIns="0" rIns="0" bIns="0" rtlCol="0"/>
          <a:lstStyle/>
          <a:p>
            <a:endParaRPr/>
          </a:p>
        </p:txBody>
      </p:sp>
      <p:sp>
        <p:nvSpPr>
          <p:cNvPr id="36" name="object 36"/>
          <p:cNvSpPr txBox="1"/>
          <p:nvPr/>
        </p:nvSpPr>
        <p:spPr>
          <a:xfrm>
            <a:off x="2827826" y="8757738"/>
            <a:ext cx="4357028" cy="501271"/>
          </a:xfrm>
          <a:prstGeom prst="rect">
            <a:avLst/>
          </a:prstGeom>
        </p:spPr>
        <p:txBody>
          <a:bodyPr vert="horz" wrap="square" lIns="0" tIns="32238" rIns="0" bIns="0" rtlCol="0">
            <a:spAutoFit/>
          </a:bodyPr>
          <a:lstStyle/>
          <a:p>
            <a:pPr marL="32239">
              <a:spcBef>
                <a:spcPts val="254"/>
              </a:spcBef>
              <a:tabLst>
                <a:tab pos="1287946" algn="l"/>
                <a:tab pos="2277682" algn="l"/>
                <a:tab pos="3267418" algn="l"/>
                <a:tab pos="4323243" algn="l"/>
              </a:tabLst>
            </a:pPr>
            <a:r>
              <a:rPr sz="3046" u="sng" spc="1244" dirty="0">
                <a:solidFill>
                  <a:srgbClr val="404040"/>
                </a:solidFill>
                <a:uFill>
                  <a:solidFill>
                    <a:srgbClr val="D9D9D9"/>
                  </a:solidFill>
                </a:uFill>
                <a:latin typeface="Century Gothic"/>
                <a:cs typeface="Century Gothic"/>
              </a:rPr>
              <a:t> </a:t>
            </a:r>
            <a:r>
              <a:rPr sz="3046" u="sng" spc="-63" dirty="0">
                <a:solidFill>
                  <a:srgbClr val="404040"/>
                </a:solidFill>
                <a:uFill>
                  <a:solidFill>
                    <a:srgbClr val="D9D9D9"/>
                  </a:solidFill>
                </a:uFill>
                <a:latin typeface="Century Gothic"/>
                <a:cs typeface="Century Gothic"/>
              </a:rPr>
              <a:t>75</a:t>
            </a:r>
            <a:r>
              <a:rPr sz="3046" u="sng" dirty="0">
                <a:solidFill>
                  <a:srgbClr val="404040"/>
                </a:solidFill>
                <a:uFill>
                  <a:solidFill>
                    <a:srgbClr val="D9D9D9"/>
                  </a:solidFill>
                </a:uFill>
                <a:latin typeface="Century Gothic"/>
                <a:cs typeface="Century Gothic"/>
              </a:rPr>
              <a:t>	</a:t>
            </a:r>
            <a:r>
              <a:rPr sz="3046" u="sng" spc="-63" dirty="0">
                <a:solidFill>
                  <a:srgbClr val="404040"/>
                </a:solidFill>
                <a:uFill>
                  <a:solidFill>
                    <a:srgbClr val="D9D9D9"/>
                  </a:solidFill>
                </a:uFill>
                <a:latin typeface="Century Gothic"/>
                <a:cs typeface="Century Gothic"/>
              </a:rPr>
              <a:t>75</a:t>
            </a:r>
            <a:r>
              <a:rPr sz="3046" u="sng" dirty="0">
                <a:solidFill>
                  <a:srgbClr val="404040"/>
                </a:solidFill>
                <a:uFill>
                  <a:solidFill>
                    <a:srgbClr val="D9D9D9"/>
                  </a:solidFill>
                </a:uFill>
                <a:latin typeface="Century Gothic"/>
                <a:cs typeface="Century Gothic"/>
              </a:rPr>
              <a:t>	</a:t>
            </a:r>
            <a:r>
              <a:rPr sz="3046" u="sng" spc="-63" dirty="0">
                <a:solidFill>
                  <a:srgbClr val="404040"/>
                </a:solidFill>
                <a:uFill>
                  <a:solidFill>
                    <a:srgbClr val="D9D9D9"/>
                  </a:solidFill>
                </a:uFill>
                <a:latin typeface="Century Gothic"/>
                <a:cs typeface="Century Gothic"/>
              </a:rPr>
              <a:t>75</a:t>
            </a:r>
            <a:r>
              <a:rPr sz="3046" u="sng" dirty="0">
                <a:solidFill>
                  <a:srgbClr val="404040"/>
                </a:solidFill>
                <a:uFill>
                  <a:solidFill>
                    <a:srgbClr val="D9D9D9"/>
                  </a:solidFill>
                </a:uFill>
                <a:latin typeface="Century Gothic"/>
                <a:cs typeface="Century Gothic"/>
              </a:rPr>
              <a:t>	</a:t>
            </a:r>
            <a:r>
              <a:rPr sz="3046" u="sng" spc="-63" dirty="0">
                <a:solidFill>
                  <a:srgbClr val="404040"/>
                </a:solidFill>
                <a:uFill>
                  <a:solidFill>
                    <a:srgbClr val="D9D9D9"/>
                  </a:solidFill>
                </a:uFill>
                <a:latin typeface="Century Gothic"/>
                <a:cs typeface="Century Gothic"/>
              </a:rPr>
              <a:t>75</a:t>
            </a:r>
            <a:r>
              <a:rPr sz="3046" u="sng" dirty="0">
                <a:solidFill>
                  <a:srgbClr val="404040"/>
                </a:solidFill>
                <a:uFill>
                  <a:solidFill>
                    <a:srgbClr val="D9D9D9"/>
                  </a:solidFill>
                </a:uFill>
                <a:latin typeface="Century Gothic"/>
                <a:cs typeface="Century Gothic"/>
              </a:rPr>
              <a:t>	</a:t>
            </a:r>
            <a:endParaRPr sz="3046">
              <a:latin typeface="Century Gothic"/>
              <a:cs typeface="Century Gothic"/>
            </a:endParaRPr>
          </a:p>
        </p:txBody>
      </p:sp>
      <p:sp>
        <p:nvSpPr>
          <p:cNvPr id="37" name="object 37"/>
          <p:cNvSpPr txBox="1"/>
          <p:nvPr/>
        </p:nvSpPr>
        <p:spPr>
          <a:xfrm>
            <a:off x="6969662" y="7502050"/>
            <a:ext cx="670560" cy="501271"/>
          </a:xfrm>
          <a:prstGeom prst="rect">
            <a:avLst/>
          </a:prstGeom>
        </p:spPr>
        <p:txBody>
          <a:bodyPr vert="horz" wrap="square" lIns="0" tIns="32238" rIns="0" bIns="0" rtlCol="0">
            <a:spAutoFit/>
          </a:bodyPr>
          <a:lstStyle/>
          <a:p>
            <a:pPr marL="32239">
              <a:spcBef>
                <a:spcPts val="254"/>
              </a:spcBef>
            </a:pPr>
            <a:r>
              <a:rPr sz="3046" spc="-63" dirty="0">
                <a:solidFill>
                  <a:srgbClr val="404040"/>
                </a:solidFill>
                <a:latin typeface="Century Gothic"/>
                <a:cs typeface="Century Gothic"/>
              </a:rPr>
              <a:t>105</a:t>
            </a:r>
            <a:endParaRPr sz="3046">
              <a:latin typeface="Century Gothic"/>
              <a:cs typeface="Century Gothic"/>
            </a:endParaRPr>
          </a:p>
        </p:txBody>
      </p:sp>
      <p:sp>
        <p:nvSpPr>
          <p:cNvPr id="38" name="object 38"/>
          <p:cNvSpPr txBox="1"/>
          <p:nvPr/>
        </p:nvSpPr>
        <p:spPr>
          <a:xfrm>
            <a:off x="7466136" y="8757738"/>
            <a:ext cx="1668340" cy="501271"/>
          </a:xfrm>
          <a:prstGeom prst="rect">
            <a:avLst/>
          </a:prstGeom>
        </p:spPr>
        <p:txBody>
          <a:bodyPr vert="horz" wrap="square" lIns="0" tIns="32238" rIns="0" bIns="0" rtlCol="0">
            <a:spAutoFit/>
          </a:bodyPr>
          <a:lstStyle/>
          <a:p>
            <a:pPr marR="3224" algn="ctr">
              <a:spcBef>
                <a:spcPts val="254"/>
              </a:spcBef>
            </a:pPr>
            <a:r>
              <a:rPr sz="3046" spc="-63" dirty="0">
                <a:solidFill>
                  <a:srgbClr val="404040"/>
                </a:solidFill>
                <a:latin typeface="Century Gothic"/>
                <a:cs typeface="Century Gothic"/>
              </a:rPr>
              <a:t>75</a:t>
            </a:r>
            <a:endParaRPr sz="3046">
              <a:latin typeface="Century Gothic"/>
              <a:cs typeface="Century Gothic"/>
            </a:endParaRPr>
          </a:p>
        </p:txBody>
      </p:sp>
      <p:sp>
        <p:nvSpPr>
          <p:cNvPr id="39" name="object 39"/>
          <p:cNvSpPr txBox="1"/>
          <p:nvPr/>
        </p:nvSpPr>
        <p:spPr>
          <a:xfrm>
            <a:off x="8949104" y="7502050"/>
            <a:ext cx="670560" cy="501271"/>
          </a:xfrm>
          <a:prstGeom prst="rect">
            <a:avLst/>
          </a:prstGeom>
        </p:spPr>
        <p:txBody>
          <a:bodyPr vert="horz" wrap="square" lIns="0" tIns="32238" rIns="0" bIns="0" rtlCol="0">
            <a:spAutoFit/>
          </a:bodyPr>
          <a:lstStyle/>
          <a:p>
            <a:pPr marL="32239">
              <a:spcBef>
                <a:spcPts val="254"/>
              </a:spcBef>
            </a:pPr>
            <a:r>
              <a:rPr sz="3046" spc="-63" dirty="0">
                <a:solidFill>
                  <a:srgbClr val="404040"/>
                </a:solidFill>
                <a:latin typeface="Century Gothic"/>
                <a:cs typeface="Century Gothic"/>
              </a:rPr>
              <a:t>105</a:t>
            </a:r>
            <a:endParaRPr sz="3046">
              <a:latin typeface="Century Gothic"/>
              <a:cs typeface="Century Gothic"/>
            </a:endParaRPr>
          </a:p>
        </p:txBody>
      </p:sp>
      <p:sp>
        <p:nvSpPr>
          <p:cNvPr id="40" name="object 40"/>
          <p:cNvSpPr txBox="1"/>
          <p:nvPr/>
        </p:nvSpPr>
        <p:spPr>
          <a:xfrm>
            <a:off x="1810701" y="7234150"/>
            <a:ext cx="738261" cy="5544959"/>
          </a:xfrm>
          <a:prstGeom prst="rect">
            <a:avLst/>
          </a:prstGeom>
        </p:spPr>
        <p:txBody>
          <a:bodyPr vert="horz" wrap="square" lIns="0" tIns="32238" rIns="0" bIns="0" rtlCol="0">
            <a:spAutoFit/>
          </a:bodyPr>
          <a:lstStyle/>
          <a:p>
            <a:pPr marR="29015" algn="r">
              <a:spcBef>
                <a:spcPts val="254"/>
              </a:spcBef>
            </a:pPr>
            <a:r>
              <a:rPr sz="3046" spc="-63" dirty="0">
                <a:solidFill>
                  <a:srgbClr val="585858"/>
                </a:solidFill>
                <a:latin typeface="Century Gothic"/>
                <a:cs typeface="Century Gothic"/>
              </a:rPr>
              <a:t>120</a:t>
            </a:r>
            <a:endParaRPr sz="3046">
              <a:latin typeface="Century Gothic"/>
              <a:cs typeface="Century Gothic"/>
            </a:endParaRPr>
          </a:p>
          <a:p>
            <a:pPr marR="41911" algn="r">
              <a:spcBef>
                <a:spcPts val="2945"/>
              </a:spcBef>
            </a:pPr>
            <a:r>
              <a:rPr sz="3046" spc="-63" dirty="0">
                <a:solidFill>
                  <a:srgbClr val="585858"/>
                </a:solidFill>
                <a:latin typeface="Century Gothic"/>
                <a:cs typeface="Century Gothic"/>
              </a:rPr>
              <a:t>100</a:t>
            </a:r>
            <a:endParaRPr sz="3046">
              <a:latin typeface="Century Gothic"/>
              <a:cs typeface="Century Gothic"/>
            </a:endParaRPr>
          </a:p>
          <a:p>
            <a:pPr marR="41911" algn="r">
              <a:spcBef>
                <a:spcPts val="2932"/>
              </a:spcBef>
            </a:pPr>
            <a:r>
              <a:rPr sz="3046" spc="165" dirty="0">
                <a:solidFill>
                  <a:srgbClr val="585858"/>
                </a:solidFill>
                <a:latin typeface="Century Gothic"/>
                <a:cs typeface="Century Gothic"/>
              </a:rPr>
              <a:t>80</a:t>
            </a:r>
            <a:endParaRPr sz="3046">
              <a:latin typeface="Century Gothic"/>
              <a:cs typeface="Century Gothic"/>
            </a:endParaRPr>
          </a:p>
          <a:p>
            <a:pPr marR="19343" algn="r">
              <a:spcBef>
                <a:spcPts val="2932"/>
              </a:spcBef>
            </a:pPr>
            <a:r>
              <a:rPr sz="3046" spc="216" dirty="0">
                <a:solidFill>
                  <a:srgbClr val="585858"/>
                </a:solidFill>
                <a:latin typeface="Century Gothic"/>
                <a:cs typeface="Century Gothic"/>
              </a:rPr>
              <a:t>60</a:t>
            </a:r>
            <a:endParaRPr sz="3046">
              <a:latin typeface="Century Gothic"/>
              <a:cs typeface="Century Gothic"/>
            </a:endParaRPr>
          </a:p>
          <a:p>
            <a:pPr marR="12896" algn="r">
              <a:spcBef>
                <a:spcPts val="2945"/>
              </a:spcBef>
            </a:pPr>
            <a:r>
              <a:rPr sz="3046" spc="343" dirty="0">
                <a:solidFill>
                  <a:srgbClr val="585858"/>
                </a:solidFill>
                <a:latin typeface="Century Gothic"/>
                <a:cs typeface="Century Gothic"/>
              </a:rPr>
              <a:t>40</a:t>
            </a:r>
            <a:endParaRPr sz="3046">
              <a:latin typeface="Century Gothic"/>
              <a:cs typeface="Century Gothic"/>
            </a:endParaRPr>
          </a:p>
          <a:p>
            <a:pPr marR="35463" algn="r">
              <a:spcBef>
                <a:spcPts val="2932"/>
              </a:spcBef>
            </a:pPr>
            <a:r>
              <a:rPr sz="3046" spc="89" dirty="0">
                <a:solidFill>
                  <a:srgbClr val="585858"/>
                </a:solidFill>
                <a:latin typeface="Century Gothic"/>
                <a:cs typeface="Century Gothic"/>
              </a:rPr>
              <a:t>20</a:t>
            </a:r>
            <a:endParaRPr sz="3046">
              <a:latin typeface="Century Gothic"/>
              <a:cs typeface="Century Gothic"/>
            </a:endParaRPr>
          </a:p>
          <a:p>
            <a:pPr marR="32239" algn="r">
              <a:spcBef>
                <a:spcPts val="2932"/>
              </a:spcBef>
            </a:pPr>
            <a:r>
              <a:rPr sz="3046" spc="203" dirty="0">
                <a:solidFill>
                  <a:srgbClr val="585858"/>
                </a:solidFill>
                <a:latin typeface="Century Gothic"/>
                <a:cs typeface="Century Gothic"/>
              </a:rPr>
              <a:t>0</a:t>
            </a:r>
            <a:endParaRPr sz="3046">
              <a:latin typeface="Century Gothic"/>
              <a:cs typeface="Century Gothic"/>
            </a:endParaRPr>
          </a:p>
        </p:txBody>
      </p:sp>
      <p:sp>
        <p:nvSpPr>
          <p:cNvPr id="41" name="object 41"/>
          <p:cNvSpPr txBox="1"/>
          <p:nvPr/>
        </p:nvSpPr>
        <p:spPr>
          <a:xfrm>
            <a:off x="3248700" y="12659882"/>
            <a:ext cx="6188173" cy="1178379"/>
          </a:xfrm>
          <a:prstGeom prst="rect">
            <a:avLst/>
          </a:prstGeom>
        </p:spPr>
        <p:txBody>
          <a:bodyPr vert="horz" wrap="square" lIns="0" tIns="137013" rIns="0" bIns="0" rtlCol="0">
            <a:spAutoFit/>
          </a:bodyPr>
          <a:lstStyle/>
          <a:p>
            <a:pPr marL="32239">
              <a:spcBef>
                <a:spcPts val="1079"/>
              </a:spcBef>
              <a:tabLst>
                <a:tab pos="980064" algn="l"/>
                <a:tab pos="1971412" algn="l"/>
                <a:tab pos="2941804" algn="l"/>
                <a:tab pos="3950883" algn="l"/>
                <a:tab pos="4930945" algn="l"/>
                <a:tab pos="5925519" algn="l"/>
              </a:tabLst>
            </a:pPr>
            <a:r>
              <a:rPr sz="3046" spc="-127" dirty="0">
                <a:solidFill>
                  <a:srgbClr val="585858"/>
                </a:solidFill>
                <a:latin typeface="Century Gothic"/>
                <a:cs typeface="Century Gothic"/>
              </a:rPr>
              <a:t>1</a:t>
            </a:r>
            <a:r>
              <a:rPr sz="3046" dirty="0">
                <a:solidFill>
                  <a:srgbClr val="585858"/>
                </a:solidFill>
                <a:latin typeface="Century Gothic"/>
                <a:cs typeface="Century Gothic"/>
              </a:rPr>
              <a:t>	</a:t>
            </a:r>
            <a:r>
              <a:rPr sz="3046" spc="-127" dirty="0">
                <a:solidFill>
                  <a:srgbClr val="585858"/>
                </a:solidFill>
                <a:latin typeface="Century Gothic"/>
                <a:cs typeface="Century Gothic"/>
              </a:rPr>
              <a:t>2</a:t>
            </a:r>
            <a:r>
              <a:rPr sz="3046" dirty="0">
                <a:solidFill>
                  <a:srgbClr val="585858"/>
                </a:solidFill>
                <a:latin typeface="Century Gothic"/>
                <a:cs typeface="Century Gothic"/>
              </a:rPr>
              <a:t>	</a:t>
            </a:r>
            <a:r>
              <a:rPr sz="3046" spc="-127" dirty="0">
                <a:solidFill>
                  <a:srgbClr val="585858"/>
                </a:solidFill>
                <a:latin typeface="Century Gothic"/>
                <a:cs typeface="Century Gothic"/>
              </a:rPr>
              <a:t>3</a:t>
            </a:r>
            <a:r>
              <a:rPr sz="3046" dirty="0">
                <a:solidFill>
                  <a:srgbClr val="585858"/>
                </a:solidFill>
                <a:latin typeface="Century Gothic"/>
                <a:cs typeface="Century Gothic"/>
              </a:rPr>
              <a:t>	</a:t>
            </a:r>
            <a:r>
              <a:rPr sz="3046" spc="190" dirty="0">
                <a:solidFill>
                  <a:srgbClr val="585858"/>
                </a:solidFill>
                <a:latin typeface="Century Gothic"/>
                <a:cs typeface="Century Gothic"/>
              </a:rPr>
              <a:t>4</a:t>
            </a:r>
            <a:r>
              <a:rPr sz="3046" dirty="0">
                <a:solidFill>
                  <a:srgbClr val="585858"/>
                </a:solidFill>
                <a:latin typeface="Century Gothic"/>
                <a:cs typeface="Century Gothic"/>
              </a:rPr>
              <a:t>	</a:t>
            </a:r>
            <a:r>
              <a:rPr sz="3046" spc="-127" dirty="0">
                <a:solidFill>
                  <a:srgbClr val="585858"/>
                </a:solidFill>
                <a:latin typeface="Century Gothic"/>
                <a:cs typeface="Century Gothic"/>
              </a:rPr>
              <a:t>5</a:t>
            </a:r>
            <a:r>
              <a:rPr sz="3046" dirty="0">
                <a:solidFill>
                  <a:srgbClr val="585858"/>
                </a:solidFill>
                <a:latin typeface="Century Gothic"/>
                <a:cs typeface="Century Gothic"/>
              </a:rPr>
              <a:t>	</a:t>
            </a:r>
            <a:r>
              <a:rPr sz="3046" spc="38" dirty="0">
                <a:solidFill>
                  <a:srgbClr val="585858"/>
                </a:solidFill>
                <a:latin typeface="Century Gothic"/>
                <a:cs typeface="Century Gothic"/>
              </a:rPr>
              <a:t>6</a:t>
            </a:r>
            <a:r>
              <a:rPr sz="3046" dirty="0">
                <a:solidFill>
                  <a:srgbClr val="585858"/>
                </a:solidFill>
                <a:latin typeface="Century Gothic"/>
                <a:cs typeface="Century Gothic"/>
              </a:rPr>
              <a:t>	</a:t>
            </a:r>
            <a:r>
              <a:rPr sz="3046" spc="-127" dirty="0">
                <a:solidFill>
                  <a:srgbClr val="585858"/>
                </a:solidFill>
                <a:latin typeface="Century Gothic"/>
                <a:cs typeface="Century Gothic"/>
              </a:rPr>
              <a:t>7</a:t>
            </a:r>
            <a:endParaRPr sz="3046">
              <a:latin typeface="Century Gothic"/>
              <a:cs typeface="Century Gothic"/>
            </a:endParaRPr>
          </a:p>
          <a:p>
            <a:pPr marL="2482399">
              <a:spcBef>
                <a:spcPts val="838"/>
              </a:spcBef>
            </a:pPr>
            <a:r>
              <a:rPr sz="3046" spc="-25" dirty="0">
                <a:solidFill>
                  <a:srgbClr val="585858"/>
                </a:solidFill>
                <a:latin typeface="Century Gothic"/>
                <a:cs typeface="Century Gothic"/>
              </a:rPr>
              <a:t>Route</a:t>
            </a:r>
            <a:endParaRPr sz="3046">
              <a:latin typeface="Century Gothic"/>
              <a:cs typeface="Century Gothic"/>
            </a:endParaRPr>
          </a:p>
        </p:txBody>
      </p:sp>
      <p:sp>
        <p:nvSpPr>
          <p:cNvPr id="42" name="object 42"/>
          <p:cNvSpPr txBox="1"/>
          <p:nvPr/>
        </p:nvSpPr>
        <p:spPr>
          <a:xfrm>
            <a:off x="1230699" y="9128385"/>
            <a:ext cx="468718" cy="1874667"/>
          </a:xfrm>
          <a:prstGeom prst="rect">
            <a:avLst/>
          </a:prstGeom>
        </p:spPr>
        <p:txBody>
          <a:bodyPr vert="vert270" wrap="square" lIns="0" tIns="19343" rIns="0" bIns="0" rtlCol="0">
            <a:spAutoFit/>
          </a:bodyPr>
          <a:lstStyle/>
          <a:p>
            <a:pPr marL="32239">
              <a:spcBef>
                <a:spcPts val="152"/>
              </a:spcBef>
            </a:pPr>
            <a:r>
              <a:rPr sz="3046" spc="-25" dirty="0">
                <a:solidFill>
                  <a:srgbClr val="585858"/>
                </a:solidFill>
                <a:latin typeface="Century Gothic"/>
                <a:cs typeface="Century Gothic"/>
              </a:rPr>
              <a:t>Headway</a:t>
            </a:r>
            <a:endParaRPr sz="3046">
              <a:latin typeface="Century Gothic"/>
              <a:cs typeface="Century Gothic"/>
            </a:endParaRPr>
          </a:p>
        </p:txBody>
      </p:sp>
      <p:sp>
        <p:nvSpPr>
          <p:cNvPr id="43" name="object 43"/>
          <p:cNvSpPr txBox="1"/>
          <p:nvPr/>
        </p:nvSpPr>
        <p:spPr>
          <a:xfrm>
            <a:off x="2560246" y="6502657"/>
            <a:ext cx="5883519" cy="587636"/>
          </a:xfrm>
          <a:prstGeom prst="rect">
            <a:avLst/>
          </a:prstGeom>
        </p:spPr>
        <p:txBody>
          <a:bodyPr vert="horz" wrap="square" lIns="0" tIns="40298" rIns="0" bIns="0" rtlCol="0">
            <a:spAutoFit/>
          </a:bodyPr>
          <a:lstStyle/>
          <a:p>
            <a:pPr marL="32239">
              <a:spcBef>
                <a:spcPts val="317"/>
              </a:spcBef>
            </a:pPr>
            <a:r>
              <a:rPr sz="3554" spc="279" dirty="0">
                <a:solidFill>
                  <a:srgbClr val="585858"/>
                </a:solidFill>
                <a:latin typeface="Arial" panose="020B0604020202020204" pitchFamily="34" charset="0"/>
                <a:cs typeface="Arial" panose="020B0604020202020204" pitchFamily="34" charset="0"/>
              </a:rPr>
              <a:t>6pm</a:t>
            </a:r>
            <a:r>
              <a:rPr sz="3554" spc="-13" dirty="0">
                <a:solidFill>
                  <a:srgbClr val="585858"/>
                </a:solidFill>
                <a:latin typeface="Arial" panose="020B0604020202020204" pitchFamily="34" charset="0"/>
                <a:cs typeface="Arial" panose="020B0604020202020204" pitchFamily="34" charset="0"/>
              </a:rPr>
              <a:t> </a:t>
            </a:r>
            <a:r>
              <a:rPr sz="3554" dirty="0">
                <a:solidFill>
                  <a:srgbClr val="585858"/>
                </a:solidFill>
                <a:latin typeface="Arial" panose="020B0604020202020204" pitchFamily="34" charset="0"/>
                <a:cs typeface="Arial" panose="020B0604020202020204" pitchFamily="34" charset="0"/>
              </a:rPr>
              <a:t>Headway</a:t>
            </a:r>
            <a:r>
              <a:rPr sz="3554" spc="-25" dirty="0">
                <a:solidFill>
                  <a:srgbClr val="585858"/>
                </a:solidFill>
                <a:latin typeface="Arial" panose="020B0604020202020204" pitchFamily="34" charset="0"/>
                <a:cs typeface="Arial" panose="020B0604020202020204" pitchFamily="34" charset="0"/>
              </a:rPr>
              <a:t> </a:t>
            </a:r>
            <a:r>
              <a:rPr sz="3554" spc="-203" dirty="0">
                <a:solidFill>
                  <a:srgbClr val="585858"/>
                </a:solidFill>
                <a:latin typeface="Arial" panose="020B0604020202020204" pitchFamily="34" charset="0"/>
                <a:cs typeface="Arial" panose="020B0604020202020204" pitchFamily="34" charset="0"/>
              </a:rPr>
              <a:t>Gap</a:t>
            </a:r>
            <a:r>
              <a:rPr sz="3554" spc="51" dirty="0">
                <a:solidFill>
                  <a:srgbClr val="585858"/>
                </a:solidFill>
                <a:latin typeface="Arial" panose="020B0604020202020204" pitchFamily="34" charset="0"/>
                <a:cs typeface="Arial" panose="020B0604020202020204" pitchFamily="34" charset="0"/>
              </a:rPr>
              <a:t> </a:t>
            </a:r>
            <a:r>
              <a:rPr sz="3554" spc="127" dirty="0">
                <a:solidFill>
                  <a:srgbClr val="585858"/>
                </a:solidFill>
                <a:latin typeface="Arial" panose="020B0604020202020204" pitchFamily="34" charset="0"/>
                <a:cs typeface="Arial" panose="020B0604020202020204" pitchFamily="34" charset="0"/>
              </a:rPr>
              <a:t>(min</a:t>
            </a:r>
            <a:r>
              <a:rPr sz="3554" spc="127" dirty="0">
                <a:solidFill>
                  <a:srgbClr val="585858"/>
                </a:solidFill>
                <a:latin typeface="Century Gothic"/>
                <a:cs typeface="Century Gothic"/>
              </a:rPr>
              <a:t>)</a:t>
            </a:r>
            <a:endParaRPr sz="3554" dirty="0">
              <a:latin typeface="Century Gothic"/>
              <a:cs typeface="Century Gothic"/>
            </a:endParaRPr>
          </a:p>
        </p:txBody>
      </p:sp>
      <p:pic>
        <p:nvPicPr>
          <p:cNvPr id="44" name="Picture 43">
            <a:extLst>
              <a:ext uri="{FF2B5EF4-FFF2-40B4-BE49-F238E27FC236}">
                <a16:creationId xmlns:a16="http://schemas.microsoft.com/office/drawing/2014/main" id="{E97C0468-1AD5-BB76-6056-D2125FF72F06}"/>
              </a:ext>
            </a:extLst>
          </p:cNvPr>
          <p:cNvPicPr>
            <a:picLocks noChangeAspect="1"/>
          </p:cNvPicPr>
          <p:nvPr/>
        </p:nvPicPr>
        <p:blipFill>
          <a:blip r:embed="rId2" cstate="print">
            <a:extLst>
              <a:ext uri="{28A0092B-C50C-407E-A947-70E740481C1C}">
                <a14:useLocalDpi xmlns:a14="http://schemas.microsoft.com/office/drawing/2010/main" val="0"/>
              </a:ext>
            </a:extLst>
          </a:blip>
          <a:srcRect l="44734" r="7552"/>
          <a:stretch>
            <a:fillRect/>
          </a:stretch>
        </p:blipFill>
        <p:spPr>
          <a:xfrm rot="10800000">
            <a:off x="19050" y="-17929"/>
            <a:ext cx="25565100" cy="3418295"/>
          </a:xfrm>
          <a:prstGeom prst="rect">
            <a:avLst/>
          </a:prstGeom>
        </p:spPr>
      </p:pic>
      <p:sp>
        <p:nvSpPr>
          <p:cNvPr id="2" name="TextBox 1">
            <a:extLst>
              <a:ext uri="{FF2B5EF4-FFF2-40B4-BE49-F238E27FC236}">
                <a16:creationId xmlns:a16="http://schemas.microsoft.com/office/drawing/2014/main" id="{AA96A677-7C5B-8951-0097-5BDFDCC9C992}"/>
              </a:ext>
            </a:extLst>
          </p:cNvPr>
          <p:cNvSpPr txBox="1"/>
          <p:nvPr/>
        </p:nvSpPr>
        <p:spPr>
          <a:xfrm>
            <a:off x="1465058" y="4660453"/>
            <a:ext cx="10148932" cy="923330"/>
          </a:xfrm>
          <a:prstGeom prst="rect">
            <a:avLst/>
          </a:prstGeom>
          <a:noFill/>
        </p:spPr>
        <p:txBody>
          <a:bodyPr wrap="none" rtlCol="0">
            <a:spAutoFit/>
          </a:bodyPr>
          <a:lstStyle/>
          <a:p>
            <a:pPr algn="ctr"/>
            <a:r>
              <a:rPr lang="en-US" sz="5400" dirty="0"/>
              <a:t>Patching the 6 p.m. Service Gap</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700483" y="955872"/>
            <a:ext cx="13449886" cy="2190856"/>
          </a:xfrm>
          <a:prstGeom prst="rect">
            <a:avLst/>
          </a:prstGeom>
        </p:spPr>
        <p:txBody>
          <a:bodyPr vert="horz" wrap="square" lIns="0" tIns="41910" rIns="0" bIns="0" rtlCol="0">
            <a:spAutoFit/>
          </a:bodyPr>
          <a:lstStyle/>
          <a:p>
            <a:pPr marL="32239">
              <a:spcBef>
                <a:spcPts val="330"/>
              </a:spcBef>
            </a:pPr>
            <a:r>
              <a:rPr sz="6981" b="1" dirty="0">
                <a:latin typeface="Arial" panose="020B0604020202020204" pitchFamily="34" charset="0"/>
                <a:cs typeface="Arial" panose="020B0604020202020204" pitchFamily="34" charset="0"/>
              </a:rPr>
              <a:t>What We Heard:</a:t>
            </a:r>
            <a:endParaRPr sz="6981" dirty="0">
              <a:latin typeface="Arial" panose="020B0604020202020204" pitchFamily="34" charset="0"/>
              <a:cs typeface="Arial" panose="020B0604020202020204" pitchFamily="34" charset="0"/>
            </a:endParaRPr>
          </a:p>
          <a:p>
            <a:pPr marL="32239">
              <a:spcBef>
                <a:spcPts val="13"/>
              </a:spcBef>
            </a:pPr>
            <a:r>
              <a:rPr sz="6981" dirty="0">
                <a:latin typeface="Arial" panose="020B0604020202020204" pitchFamily="34" charset="0"/>
                <a:cs typeface="Arial" panose="020B0604020202020204" pitchFamily="34" charset="0"/>
              </a:rPr>
              <a:t>Rider and Community Survey</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txBox="1"/>
          <p:nvPr/>
        </p:nvSpPr>
        <p:spPr>
          <a:xfrm>
            <a:off x="24659873" y="18531635"/>
            <a:ext cx="309489" cy="1159979"/>
          </a:xfrm>
          <a:prstGeom prst="rect">
            <a:avLst/>
          </a:prstGeom>
        </p:spPr>
        <p:txBody>
          <a:bodyPr vert="horz" wrap="square" lIns="0" tIns="66086" rIns="0" bIns="0" rtlCol="0">
            <a:spAutoFit/>
          </a:bodyPr>
          <a:lstStyle/>
          <a:p>
            <a:pPr marL="32239">
              <a:spcBef>
                <a:spcPts val="518"/>
              </a:spcBef>
            </a:pPr>
            <a:r>
              <a:rPr sz="3427" b="1" spc="-152" dirty="0">
                <a:solidFill>
                  <a:srgbClr val="FFFFFF"/>
                </a:solidFill>
                <a:latin typeface="Tahoma"/>
                <a:cs typeface="Tahoma"/>
              </a:rPr>
              <a:t>2</a:t>
            </a:r>
            <a:endParaRPr sz="3427">
              <a:latin typeface="Tahoma"/>
              <a:cs typeface="Tahoma"/>
            </a:endParaRPr>
          </a:p>
          <a:p>
            <a:pPr marL="32239">
              <a:spcBef>
                <a:spcPts val="279"/>
              </a:spcBef>
            </a:pPr>
            <a:r>
              <a:rPr sz="3427" b="1" spc="-152" dirty="0">
                <a:solidFill>
                  <a:srgbClr val="FFFFFF"/>
                </a:solidFill>
                <a:latin typeface="Tahoma"/>
                <a:cs typeface="Tahoma"/>
              </a:rPr>
              <a:t>2</a:t>
            </a:r>
            <a:endParaRPr sz="3427">
              <a:latin typeface="Tahoma"/>
              <a:cs typeface="Tahoma"/>
            </a:endParaRPr>
          </a:p>
        </p:txBody>
      </p:sp>
      <p:pic>
        <p:nvPicPr>
          <p:cNvPr id="11" name="object 11"/>
          <p:cNvPicPr/>
          <p:nvPr/>
        </p:nvPicPr>
        <p:blipFill>
          <a:blip r:embed="rId2" cstate="print"/>
          <a:stretch>
            <a:fillRect/>
          </a:stretch>
        </p:blipFill>
        <p:spPr>
          <a:xfrm>
            <a:off x="14478000" y="897666"/>
            <a:ext cx="8605911" cy="3765814"/>
          </a:xfrm>
          <a:prstGeom prst="rect">
            <a:avLst/>
          </a:prstGeom>
        </p:spPr>
      </p:pic>
      <p:pic>
        <p:nvPicPr>
          <p:cNvPr id="7" name="Picture 6" descr="A chart of information on a computer&#10;&#10;AI-generated content may be incorrect.">
            <a:extLst>
              <a:ext uri="{FF2B5EF4-FFF2-40B4-BE49-F238E27FC236}">
                <a16:creationId xmlns:a16="http://schemas.microsoft.com/office/drawing/2014/main" id="{AA81E924-2766-9520-A164-919810F52E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4663480"/>
            <a:ext cx="25298400" cy="12970488"/>
          </a:xfrm>
          <a:prstGeom prst="rect">
            <a:avLst/>
          </a:prstGeom>
        </p:spPr>
      </p:pic>
      <p:sp>
        <p:nvSpPr>
          <p:cNvPr id="8" name="object 7">
            <a:extLst>
              <a:ext uri="{FF2B5EF4-FFF2-40B4-BE49-F238E27FC236}">
                <a16:creationId xmlns:a16="http://schemas.microsoft.com/office/drawing/2014/main" id="{ABCCD5E8-C82B-EA38-AB1A-8D49FF23D917}"/>
              </a:ext>
            </a:extLst>
          </p:cNvPr>
          <p:cNvSpPr txBox="1">
            <a:spLocks noGrp="1"/>
          </p:cNvSpPr>
          <p:nvPr>
            <p:ph type="title"/>
          </p:nvPr>
        </p:nvSpPr>
        <p:spPr>
          <a:xfrm>
            <a:off x="1676400" y="1702971"/>
            <a:ext cx="12220258" cy="1559722"/>
          </a:xfrm>
          <a:prstGeom prst="rect">
            <a:avLst/>
          </a:prstGeom>
        </p:spPr>
        <p:txBody>
          <a:bodyPr vert="horz" wrap="square" lIns="0" tIns="16510" rIns="0" bIns="0" rtlCol="0">
            <a:spAutoFit/>
          </a:bodyPr>
          <a:lstStyle/>
          <a:p>
            <a:pPr marL="12700">
              <a:lnSpc>
                <a:spcPct val="100000"/>
              </a:lnSpc>
              <a:spcBef>
                <a:spcPts val="130"/>
              </a:spcBef>
            </a:pPr>
            <a:r>
              <a:rPr lang="en-US" spc="95" dirty="0">
                <a:latin typeface="Arial" panose="020B0604020202020204" pitchFamily="34" charset="0"/>
                <a:cs typeface="Arial" panose="020B0604020202020204" pitchFamily="34" charset="0"/>
              </a:rPr>
              <a:t>Option Summary</a:t>
            </a:r>
            <a:endParaRPr spc="265" dirty="0">
              <a:latin typeface="Arial" panose="020B0604020202020204" pitchFamily="34" charset="0"/>
              <a:cs typeface="Arial" panose="020B0604020202020204" pitchFamily="34" charset="0"/>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9587851" y="4952533"/>
            <a:ext cx="2998177" cy="556627"/>
          </a:xfrm>
          <a:prstGeom prst="rect">
            <a:avLst/>
          </a:prstGeom>
          <a:solidFill>
            <a:srgbClr val="FAE2D5"/>
          </a:solidFill>
          <a:ln w="19062">
            <a:solidFill>
              <a:srgbClr val="E97031"/>
            </a:solidFill>
          </a:ln>
        </p:spPr>
        <p:txBody>
          <a:bodyPr vert="horz" wrap="square" lIns="0" tIns="125730" rIns="0" bIns="0" rtlCol="0">
            <a:spAutoFit/>
          </a:bodyPr>
          <a:lstStyle/>
          <a:p>
            <a:pPr marL="772123">
              <a:spcBef>
                <a:spcPts val="990"/>
              </a:spcBef>
            </a:pPr>
            <a:r>
              <a:rPr sz="2792" b="1" spc="-228" dirty="0">
                <a:solidFill>
                  <a:srgbClr val="E97031"/>
                </a:solidFill>
                <a:latin typeface="Tahoma"/>
                <a:cs typeface="Tahoma"/>
              </a:rPr>
              <a:t>Option</a:t>
            </a:r>
            <a:r>
              <a:rPr sz="2792" b="1" spc="-190" dirty="0">
                <a:solidFill>
                  <a:srgbClr val="E97031"/>
                </a:solidFill>
                <a:latin typeface="Tahoma"/>
                <a:cs typeface="Tahoma"/>
              </a:rPr>
              <a:t> </a:t>
            </a:r>
            <a:r>
              <a:rPr sz="2792" b="1" spc="-63" dirty="0">
                <a:solidFill>
                  <a:srgbClr val="E97031"/>
                </a:solidFill>
                <a:latin typeface="Tahoma"/>
                <a:cs typeface="Tahoma"/>
              </a:rPr>
              <a:t>#1</a:t>
            </a:r>
            <a:endParaRPr sz="2792" dirty="0">
              <a:latin typeface="Tahoma"/>
              <a:cs typeface="Tahoma"/>
            </a:endParaRPr>
          </a:p>
        </p:txBody>
      </p:sp>
      <p:sp>
        <p:nvSpPr>
          <p:cNvPr id="4" name="object 4"/>
          <p:cNvSpPr txBox="1">
            <a:spLocks noGrp="1"/>
          </p:cNvSpPr>
          <p:nvPr>
            <p:ph type="title"/>
          </p:nvPr>
        </p:nvSpPr>
        <p:spPr>
          <a:xfrm>
            <a:off x="5943600" y="2391246"/>
            <a:ext cx="15281031" cy="1585370"/>
          </a:xfrm>
          <a:prstGeom prst="rect">
            <a:avLst/>
          </a:prstGeom>
        </p:spPr>
        <p:txBody>
          <a:bodyPr vert="horz" wrap="square" lIns="0" tIns="41910" rIns="0" bIns="0" rtlCol="0">
            <a:spAutoFit/>
          </a:bodyPr>
          <a:lstStyle/>
          <a:p>
            <a:pPr marL="32239">
              <a:spcBef>
                <a:spcPts val="330"/>
              </a:spcBef>
            </a:pPr>
            <a:r>
              <a:rPr dirty="0">
                <a:latin typeface="Arial" panose="020B0604020202020204" pitchFamily="34" charset="0"/>
                <a:cs typeface="Arial" panose="020B0604020202020204" pitchFamily="34" charset="0"/>
              </a:rPr>
              <a:t>Preferred Route Option</a:t>
            </a:r>
          </a:p>
        </p:txBody>
      </p:sp>
      <p:grpSp>
        <p:nvGrpSpPr>
          <p:cNvPr id="5" name="object 5"/>
          <p:cNvGrpSpPr/>
          <p:nvPr/>
        </p:nvGrpSpPr>
        <p:grpSpPr>
          <a:xfrm>
            <a:off x="423965" y="4949167"/>
            <a:ext cx="9079318" cy="6981884"/>
            <a:chOff x="123761" y="2273807"/>
            <a:chExt cx="3576701" cy="2750439"/>
          </a:xfrm>
        </p:grpSpPr>
        <p:pic>
          <p:nvPicPr>
            <p:cNvPr id="6" name="object 6"/>
            <p:cNvPicPr/>
            <p:nvPr/>
          </p:nvPicPr>
          <p:blipFill>
            <a:blip r:embed="rId2" cstate="print"/>
            <a:stretch>
              <a:fillRect/>
            </a:stretch>
          </p:blipFill>
          <p:spPr>
            <a:xfrm>
              <a:off x="123761" y="2288031"/>
              <a:ext cx="3562350" cy="2736215"/>
            </a:xfrm>
            <a:prstGeom prst="rect">
              <a:avLst/>
            </a:prstGeom>
          </p:spPr>
        </p:pic>
        <p:sp>
          <p:nvSpPr>
            <p:cNvPr id="7" name="object 7"/>
            <p:cNvSpPr/>
            <p:nvPr/>
          </p:nvSpPr>
          <p:spPr>
            <a:xfrm>
              <a:off x="128587" y="2273807"/>
              <a:ext cx="3571875" cy="2745740"/>
            </a:xfrm>
            <a:custGeom>
              <a:avLst/>
              <a:gdLst/>
              <a:ahLst/>
              <a:cxnLst/>
              <a:rect l="l" t="t" r="r" b="b"/>
              <a:pathLst>
                <a:path w="3571875" h="2745740">
                  <a:moveTo>
                    <a:pt x="0" y="2745740"/>
                  </a:moveTo>
                  <a:lnTo>
                    <a:pt x="3571875" y="2745740"/>
                  </a:lnTo>
                  <a:lnTo>
                    <a:pt x="3571875" y="0"/>
                  </a:lnTo>
                  <a:lnTo>
                    <a:pt x="0" y="0"/>
                  </a:lnTo>
                  <a:lnTo>
                    <a:pt x="0" y="2745740"/>
                  </a:lnTo>
                  <a:close/>
                </a:path>
              </a:pathLst>
            </a:custGeom>
            <a:ln w="9525">
              <a:solidFill>
                <a:srgbClr val="000000"/>
              </a:solidFill>
            </a:ln>
          </p:spPr>
          <p:txBody>
            <a:bodyPr wrap="square" lIns="0" tIns="0" rIns="0" bIns="0" rtlCol="0"/>
            <a:lstStyle/>
            <a:p>
              <a:endParaRPr/>
            </a:p>
          </p:txBody>
        </p:sp>
        <p:pic>
          <p:nvPicPr>
            <p:cNvPr id="8" name="object 8"/>
            <p:cNvPicPr/>
            <p:nvPr/>
          </p:nvPicPr>
          <p:blipFill>
            <a:blip r:embed="rId3" cstate="print"/>
            <a:stretch>
              <a:fillRect/>
            </a:stretch>
          </p:blipFill>
          <p:spPr>
            <a:xfrm>
              <a:off x="2990850" y="4089946"/>
              <a:ext cx="704850" cy="924775"/>
            </a:xfrm>
            <a:prstGeom prst="rect">
              <a:avLst/>
            </a:prstGeom>
          </p:spPr>
        </p:pic>
      </p:grpSp>
      <p:grpSp>
        <p:nvGrpSpPr>
          <p:cNvPr id="9" name="object 9"/>
          <p:cNvGrpSpPr/>
          <p:nvPr/>
        </p:nvGrpSpPr>
        <p:grpSpPr>
          <a:xfrm>
            <a:off x="12782550" y="4951779"/>
            <a:ext cx="9091246" cy="6994134"/>
            <a:chOff x="5095938" y="2278570"/>
            <a:chExt cx="3581400" cy="2755265"/>
          </a:xfrm>
        </p:grpSpPr>
        <p:pic>
          <p:nvPicPr>
            <p:cNvPr id="10" name="object 10"/>
            <p:cNvPicPr/>
            <p:nvPr/>
          </p:nvPicPr>
          <p:blipFill>
            <a:blip r:embed="rId4" cstate="print"/>
            <a:stretch>
              <a:fillRect/>
            </a:stretch>
          </p:blipFill>
          <p:spPr>
            <a:xfrm>
              <a:off x="5105400" y="2288031"/>
              <a:ext cx="3562350" cy="2736215"/>
            </a:xfrm>
            <a:prstGeom prst="rect">
              <a:avLst/>
            </a:prstGeom>
          </p:spPr>
        </p:pic>
        <p:sp>
          <p:nvSpPr>
            <p:cNvPr id="11" name="object 11"/>
            <p:cNvSpPr/>
            <p:nvPr/>
          </p:nvSpPr>
          <p:spPr>
            <a:xfrm>
              <a:off x="5100701" y="2283332"/>
              <a:ext cx="3571875" cy="2745740"/>
            </a:xfrm>
            <a:custGeom>
              <a:avLst/>
              <a:gdLst/>
              <a:ahLst/>
              <a:cxnLst/>
              <a:rect l="l" t="t" r="r" b="b"/>
              <a:pathLst>
                <a:path w="3571875" h="2745740">
                  <a:moveTo>
                    <a:pt x="0" y="2745740"/>
                  </a:moveTo>
                  <a:lnTo>
                    <a:pt x="3571875" y="2745740"/>
                  </a:lnTo>
                  <a:lnTo>
                    <a:pt x="3571875" y="0"/>
                  </a:lnTo>
                  <a:lnTo>
                    <a:pt x="0" y="0"/>
                  </a:lnTo>
                  <a:lnTo>
                    <a:pt x="0" y="2745740"/>
                  </a:lnTo>
                  <a:close/>
                </a:path>
              </a:pathLst>
            </a:custGeom>
            <a:ln w="9525">
              <a:solidFill>
                <a:srgbClr val="000000"/>
              </a:solidFill>
            </a:ln>
          </p:spPr>
          <p:txBody>
            <a:bodyPr wrap="square" lIns="0" tIns="0" rIns="0" bIns="0" rtlCol="0"/>
            <a:lstStyle/>
            <a:p>
              <a:endParaRPr/>
            </a:p>
          </p:txBody>
        </p:sp>
        <p:pic>
          <p:nvPicPr>
            <p:cNvPr id="12" name="object 12"/>
            <p:cNvPicPr/>
            <p:nvPr/>
          </p:nvPicPr>
          <p:blipFill>
            <a:blip r:embed="rId5" cstate="print"/>
            <a:stretch>
              <a:fillRect/>
            </a:stretch>
          </p:blipFill>
          <p:spPr>
            <a:xfrm>
              <a:off x="7972425" y="4385500"/>
              <a:ext cx="695325" cy="629221"/>
            </a:xfrm>
            <a:prstGeom prst="rect">
              <a:avLst/>
            </a:prstGeom>
          </p:spPr>
        </p:pic>
      </p:grpSp>
      <p:sp>
        <p:nvSpPr>
          <p:cNvPr id="13" name="object 13"/>
          <p:cNvSpPr txBox="1"/>
          <p:nvPr/>
        </p:nvSpPr>
        <p:spPr>
          <a:xfrm>
            <a:off x="22076825" y="4944394"/>
            <a:ext cx="2998177" cy="564766"/>
          </a:xfrm>
          <a:prstGeom prst="rect">
            <a:avLst/>
          </a:prstGeom>
          <a:solidFill>
            <a:srgbClr val="FAE2D5"/>
          </a:solidFill>
          <a:ln w="19062">
            <a:solidFill>
              <a:srgbClr val="E97031"/>
            </a:solidFill>
          </a:ln>
        </p:spPr>
        <p:txBody>
          <a:bodyPr vert="horz" wrap="square" lIns="0" tIns="133790" rIns="0" bIns="0" rtlCol="0">
            <a:spAutoFit/>
          </a:bodyPr>
          <a:lstStyle/>
          <a:p>
            <a:pPr marL="747944">
              <a:spcBef>
                <a:spcPts val="1053"/>
              </a:spcBef>
            </a:pPr>
            <a:r>
              <a:rPr sz="2792" b="1" spc="-228" dirty="0">
                <a:solidFill>
                  <a:srgbClr val="E97031"/>
                </a:solidFill>
                <a:latin typeface="Tahoma"/>
                <a:cs typeface="Tahoma"/>
              </a:rPr>
              <a:t>Option</a:t>
            </a:r>
            <a:r>
              <a:rPr sz="2792" b="1" spc="-190" dirty="0">
                <a:solidFill>
                  <a:srgbClr val="E97031"/>
                </a:solidFill>
                <a:latin typeface="Tahoma"/>
                <a:cs typeface="Tahoma"/>
              </a:rPr>
              <a:t> </a:t>
            </a:r>
            <a:r>
              <a:rPr sz="2792" b="1" spc="-63" dirty="0">
                <a:solidFill>
                  <a:srgbClr val="E97031"/>
                </a:solidFill>
                <a:latin typeface="Tahoma"/>
                <a:cs typeface="Tahoma"/>
              </a:rPr>
              <a:t>#2</a:t>
            </a:r>
            <a:endParaRPr sz="2792" dirty="0">
              <a:latin typeface="Tahoma"/>
              <a:cs typeface="Tahoma"/>
            </a:endParaRPr>
          </a:p>
        </p:txBody>
      </p:sp>
      <p:grpSp>
        <p:nvGrpSpPr>
          <p:cNvPr id="14" name="object 14"/>
          <p:cNvGrpSpPr/>
          <p:nvPr/>
        </p:nvGrpSpPr>
        <p:grpSpPr>
          <a:xfrm>
            <a:off x="9593436" y="5536271"/>
            <a:ext cx="3023968" cy="6382688"/>
            <a:chOff x="5943593" y="5119579"/>
            <a:chExt cx="1191260" cy="2746375"/>
          </a:xfrm>
        </p:grpSpPr>
        <p:sp>
          <p:nvSpPr>
            <p:cNvPr id="15" name="object 15"/>
            <p:cNvSpPr/>
            <p:nvPr/>
          </p:nvSpPr>
          <p:spPr>
            <a:xfrm>
              <a:off x="5953125" y="5129110"/>
              <a:ext cx="1171575" cy="2726690"/>
            </a:xfrm>
            <a:custGeom>
              <a:avLst/>
              <a:gdLst/>
              <a:ahLst/>
              <a:cxnLst/>
              <a:rect l="l" t="t" r="r" b="b"/>
              <a:pathLst>
                <a:path w="1171575" h="2726690">
                  <a:moveTo>
                    <a:pt x="1171575" y="0"/>
                  </a:moveTo>
                  <a:lnTo>
                    <a:pt x="0" y="0"/>
                  </a:lnTo>
                  <a:lnTo>
                    <a:pt x="0" y="2726690"/>
                  </a:lnTo>
                  <a:lnTo>
                    <a:pt x="1171575" y="2726690"/>
                  </a:lnTo>
                  <a:lnTo>
                    <a:pt x="1171575" y="0"/>
                  </a:lnTo>
                  <a:close/>
                </a:path>
              </a:pathLst>
            </a:custGeom>
            <a:solidFill>
              <a:srgbClr val="FAE2D5"/>
            </a:solidFill>
          </p:spPr>
          <p:txBody>
            <a:bodyPr wrap="square" lIns="0" tIns="0" rIns="0" bIns="0" rtlCol="0"/>
            <a:lstStyle/>
            <a:p>
              <a:endParaRPr dirty="0"/>
            </a:p>
          </p:txBody>
        </p:sp>
        <p:sp>
          <p:nvSpPr>
            <p:cNvPr id="16" name="object 16"/>
            <p:cNvSpPr/>
            <p:nvPr/>
          </p:nvSpPr>
          <p:spPr>
            <a:xfrm>
              <a:off x="5953125" y="5129110"/>
              <a:ext cx="1171575" cy="2726690"/>
            </a:xfrm>
            <a:custGeom>
              <a:avLst/>
              <a:gdLst/>
              <a:ahLst/>
              <a:cxnLst/>
              <a:rect l="l" t="t" r="r" b="b"/>
              <a:pathLst>
                <a:path w="1171575" h="2726690">
                  <a:moveTo>
                    <a:pt x="0" y="2726690"/>
                  </a:moveTo>
                  <a:lnTo>
                    <a:pt x="1171575" y="2726690"/>
                  </a:lnTo>
                  <a:lnTo>
                    <a:pt x="1171575" y="0"/>
                  </a:lnTo>
                  <a:lnTo>
                    <a:pt x="0" y="0"/>
                  </a:lnTo>
                  <a:lnTo>
                    <a:pt x="0" y="2726690"/>
                  </a:lnTo>
                  <a:close/>
                </a:path>
              </a:pathLst>
            </a:custGeom>
            <a:ln w="19062">
              <a:solidFill>
                <a:srgbClr val="E97031"/>
              </a:solidFill>
            </a:ln>
          </p:spPr>
          <p:txBody>
            <a:bodyPr wrap="square" lIns="0" tIns="0" rIns="0" bIns="0" rtlCol="0"/>
            <a:lstStyle/>
            <a:p>
              <a:endParaRPr/>
            </a:p>
          </p:txBody>
        </p:sp>
      </p:grpSp>
      <p:grpSp>
        <p:nvGrpSpPr>
          <p:cNvPr id="17" name="object 17"/>
          <p:cNvGrpSpPr/>
          <p:nvPr/>
        </p:nvGrpSpPr>
        <p:grpSpPr>
          <a:xfrm>
            <a:off x="6423460" y="12193309"/>
            <a:ext cx="9115425" cy="6921598"/>
            <a:chOff x="2295525" y="5129103"/>
            <a:chExt cx="3590925" cy="2726690"/>
          </a:xfrm>
        </p:grpSpPr>
        <p:pic>
          <p:nvPicPr>
            <p:cNvPr id="18" name="object 18"/>
            <p:cNvPicPr/>
            <p:nvPr/>
          </p:nvPicPr>
          <p:blipFill>
            <a:blip r:embed="rId6" cstate="print"/>
            <a:stretch>
              <a:fillRect/>
            </a:stretch>
          </p:blipFill>
          <p:spPr>
            <a:xfrm>
              <a:off x="2295525" y="5129103"/>
              <a:ext cx="3590925" cy="2726684"/>
            </a:xfrm>
            <a:prstGeom prst="rect">
              <a:avLst/>
            </a:prstGeom>
          </p:spPr>
        </p:pic>
        <p:pic>
          <p:nvPicPr>
            <p:cNvPr id="19" name="object 19"/>
            <p:cNvPicPr/>
            <p:nvPr/>
          </p:nvPicPr>
          <p:blipFill>
            <a:blip r:embed="rId7" cstate="print"/>
            <a:stretch>
              <a:fillRect/>
            </a:stretch>
          </p:blipFill>
          <p:spPr>
            <a:xfrm>
              <a:off x="5276850" y="6978691"/>
              <a:ext cx="590550" cy="819895"/>
            </a:xfrm>
            <a:prstGeom prst="rect">
              <a:avLst/>
            </a:prstGeom>
          </p:spPr>
        </p:pic>
      </p:grpSp>
      <p:pic>
        <p:nvPicPr>
          <p:cNvPr id="20" name="Picture 19">
            <a:extLst>
              <a:ext uri="{FF2B5EF4-FFF2-40B4-BE49-F238E27FC236}">
                <a16:creationId xmlns:a16="http://schemas.microsoft.com/office/drawing/2014/main" id="{89DCA02F-6B89-D38E-8B67-F3E978067BB8}"/>
              </a:ext>
            </a:extLst>
          </p:cNvPr>
          <p:cNvPicPr>
            <a:picLocks noChangeAspect="1"/>
          </p:cNvPicPr>
          <p:nvPr/>
        </p:nvPicPr>
        <p:blipFill>
          <a:blip r:embed="rId8" cstate="print">
            <a:extLst>
              <a:ext uri="{28A0092B-C50C-407E-A947-70E740481C1C}">
                <a14:useLocalDpi xmlns:a14="http://schemas.microsoft.com/office/drawing/2010/main" val="0"/>
              </a:ext>
            </a:extLst>
          </a:blip>
          <a:srcRect l="44734" r="7552"/>
          <a:stretch>
            <a:fillRect/>
          </a:stretch>
        </p:blipFill>
        <p:spPr>
          <a:xfrm rot="10800000">
            <a:off x="0" y="-738121"/>
            <a:ext cx="25565100" cy="3418295"/>
          </a:xfrm>
          <a:prstGeom prst="rect">
            <a:avLst/>
          </a:prstGeom>
        </p:spPr>
      </p:pic>
      <p:grpSp>
        <p:nvGrpSpPr>
          <p:cNvPr id="21" name="object 14">
            <a:extLst>
              <a:ext uri="{FF2B5EF4-FFF2-40B4-BE49-F238E27FC236}">
                <a16:creationId xmlns:a16="http://schemas.microsoft.com/office/drawing/2014/main" id="{42651341-42C1-B047-B570-40BB8DAC3047}"/>
              </a:ext>
            </a:extLst>
          </p:cNvPr>
          <p:cNvGrpSpPr/>
          <p:nvPr/>
        </p:nvGrpSpPr>
        <p:grpSpPr>
          <a:xfrm>
            <a:off x="22064718" y="5558421"/>
            <a:ext cx="3023968" cy="6395479"/>
            <a:chOff x="5943593" y="5119579"/>
            <a:chExt cx="1191260" cy="2746375"/>
          </a:xfrm>
        </p:grpSpPr>
        <p:sp>
          <p:nvSpPr>
            <p:cNvPr id="22" name="object 15">
              <a:extLst>
                <a:ext uri="{FF2B5EF4-FFF2-40B4-BE49-F238E27FC236}">
                  <a16:creationId xmlns:a16="http://schemas.microsoft.com/office/drawing/2014/main" id="{40C3CCB5-4086-5071-0B6F-9488E9C64693}"/>
                </a:ext>
              </a:extLst>
            </p:cNvPr>
            <p:cNvSpPr/>
            <p:nvPr/>
          </p:nvSpPr>
          <p:spPr>
            <a:xfrm>
              <a:off x="5953125" y="5129110"/>
              <a:ext cx="1171575" cy="2726690"/>
            </a:xfrm>
            <a:custGeom>
              <a:avLst/>
              <a:gdLst/>
              <a:ahLst/>
              <a:cxnLst/>
              <a:rect l="l" t="t" r="r" b="b"/>
              <a:pathLst>
                <a:path w="1171575" h="2726690">
                  <a:moveTo>
                    <a:pt x="1171575" y="0"/>
                  </a:moveTo>
                  <a:lnTo>
                    <a:pt x="0" y="0"/>
                  </a:lnTo>
                  <a:lnTo>
                    <a:pt x="0" y="2726690"/>
                  </a:lnTo>
                  <a:lnTo>
                    <a:pt x="1171575" y="2726690"/>
                  </a:lnTo>
                  <a:lnTo>
                    <a:pt x="1171575" y="0"/>
                  </a:lnTo>
                  <a:close/>
                </a:path>
              </a:pathLst>
            </a:custGeom>
            <a:solidFill>
              <a:srgbClr val="FAE2D5"/>
            </a:solidFill>
          </p:spPr>
          <p:txBody>
            <a:bodyPr wrap="square" lIns="0" tIns="0" rIns="0" bIns="0" rtlCol="0"/>
            <a:lstStyle/>
            <a:p>
              <a:endParaRPr dirty="0"/>
            </a:p>
          </p:txBody>
        </p:sp>
        <p:sp>
          <p:nvSpPr>
            <p:cNvPr id="23" name="object 16">
              <a:extLst>
                <a:ext uri="{FF2B5EF4-FFF2-40B4-BE49-F238E27FC236}">
                  <a16:creationId xmlns:a16="http://schemas.microsoft.com/office/drawing/2014/main" id="{4B04DC77-2431-C8B0-08F1-CE97E5574ABC}"/>
                </a:ext>
              </a:extLst>
            </p:cNvPr>
            <p:cNvSpPr/>
            <p:nvPr/>
          </p:nvSpPr>
          <p:spPr>
            <a:xfrm>
              <a:off x="5953125" y="5129110"/>
              <a:ext cx="1171575" cy="2726690"/>
            </a:xfrm>
            <a:custGeom>
              <a:avLst/>
              <a:gdLst/>
              <a:ahLst/>
              <a:cxnLst/>
              <a:rect l="l" t="t" r="r" b="b"/>
              <a:pathLst>
                <a:path w="1171575" h="2726690">
                  <a:moveTo>
                    <a:pt x="0" y="2726690"/>
                  </a:moveTo>
                  <a:lnTo>
                    <a:pt x="1171575" y="2726690"/>
                  </a:lnTo>
                  <a:lnTo>
                    <a:pt x="1171575" y="0"/>
                  </a:lnTo>
                  <a:lnTo>
                    <a:pt x="0" y="0"/>
                  </a:lnTo>
                  <a:lnTo>
                    <a:pt x="0" y="2726690"/>
                  </a:lnTo>
                  <a:close/>
                </a:path>
              </a:pathLst>
            </a:custGeom>
            <a:ln w="19062">
              <a:solidFill>
                <a:srgbClr val="E97031"/>
              </a:solidFill>
            </a:ln>
          </p:spPr>
          <p:txBody>
            <a:bodyPr wrap="square" lIns="0" tIns="0" rIns="0" bIns="0" rtlCol="0"/>
            <a:lstStyle/>
            <a:p>
              <a:endParaRPr/>
            </a:p>
          </p:txBody>
        </p:sp>
      </p:grpSp>
      <p:grpSp>
        <p:nvGrpSpPr>
          <p:cNvPr id="24" name="object 14">
            <a:extLst>
              <a:ext uri="{FF2B5EF4-FFF2-40B4-BE49-F238E27FC236}">
                <a16:creationId xmlns:a16="http://schemas.microsoft.com/office/drawing/2014/main" id="{7FFC18CA-775E-068C-7AFB-0AABFECF1085}"/>
              </a:ext>
            </a:extLst>
          </p:cNvPr>
          <p:cNvGrpSpPr/>
          <p:nvPr/>
        </p:nvGrpSpPr>
        <p:grpSpPr>
          <a:xfrm>
            <a:off x="15733429" y="12876275"/>
            <a:ext cx="3073428" cy="6193433"/>
            <a:chOff x="5913956" y="5129110"/>
            <a:chExt cx="1210744" cy="2759673"/>
          </a:xfrm>
        </p:grpSpPr>
        <p:sp>
          <p:nvSpPr>
            <p:cNvPr id="25" name="object 15">
              <a:extLst>
                <a:ext uri="{FF2B5EF4-FFF2-40B4-BE49-F238E27FC236}">
                  <a16:creationId xmlns:a16="http://schemas.microsoft.com/office/drawing/2014/main" id="{25D05846-D102-4C9A-AF24-3C9F0AEDB54A}"/>
                </a:ext>
              </a:extLst>
            </p:cNvPr>
            <p:cNvSpPr/>
            <p:nvPr/>
          </p:nvSpPr>
          <p:spPr>
            <a:xfrm>
              <a:off x="5913956" y="5162093"/>
              <a:ext cx="1171575" cy="2726690"/>
            </a:xfrm>
            <a:custGeom>
              <a:avLst/>
              <a:gdLst/>
              <a:ahLst/>
              <a:cxnLst/>
              <a:rect l="l" t="t" r="r" b="b"/>
              <a:pathLst>
                <a:path w="1171575" h="2726690">
                  <a:moveTo>
                    <a:pt x="1171575" y="0"/>
                  </a:moveTo>
                  <a:lnTo>
                    <a:pt x="0" y="0"/>
                  </a:lnTo>
                  <a:lnTo>
                    <a:pt x="0" y="2726690"/>
                  </a:lnTo>
                  <a:lnTo>
                    <a:pt x="1171575" y="2726690"/>
                  </a:lnTo>
                  <a:lnTo>
                    <a:pt x="1171575" y="0"/>
                  </a:lnTo>
                  <a:close/>
                </a:path>
              </a:pathLst>
            </a:custGeom>
            <a:solidFill>
              <a:srgbClr val="FAE2D5"/>
            </a:solidFill>
          </p:spPr>
          <p:txBody>
            <a:bodyPr wrap="square" lIns="0" tIns="0" rIns="0" bIns="0" rtlCol="0"/>
            <a:lstStyle/>
            <a:p>
              <a:endParaRPr dirty="0"/>
            </a:p>
          </p:txBody>
        </p:sp>
        <p:sp>
          <p:nvSpPr>
            <p:cNvPr id="26" name="object 16">
              <a:extLst>
                <a:ext uri="{FF2B5EF4-FFF2-40B4-BE49-F238E27FC236}">
                  <a16:creationId xmlns:a16="http://schemas.microsoft.com/office/drawing/2014/main" id="{149ADB4F-D769-A042-560A-2CE4451F2B34}"/>
                </a:ext>
              </a:extLst>
            </p:cNvPr>
            <p:cNvSpPr/>
            <p:nvPr/>
          </p:nvSpPr>
          <p:spPr>
            <a:xfrm>
              <a:off x="5953125" y="5129110"/>
              <a:ext cx="1171575" cy="2726690"/>
            </a:xfrm>
            <a:custGeom>
              <a:avLst/>
              <a:gdLst/>
              <a:ahLst/>
              <a:cxnLst/>
              <a:rect l="l" t="t" r="r" b="b"/>
              <a:pathLst>
                <a:path w="1171575" h="2726690">
                  <a:moveTo>
                    <a:pt x="0" y="2726690"/>
                  </a:moveTo>
                  <a:lnTo>
                    <a:pt x="1171575" y="2726690"/>
                  </a:lnTo>
                  <a:lnTo>
                    <a:pt x="1171575" y="0"/>
                  </a:lnTo>
                  <a:lnTo>
                    <a:pt x="0" y="0"/>
                  </a:lnTo>
                  <a:lnTo>
                    <a:pt x="0" y="2726690"/>
                  </a:lnTo>
                  <a:close/>
                </a:path>
              </a:pathLst>
            </a:custGeom>
            <a:ln w="19062">
              <a:solidFill>
                <a:srgbClr val="E97031"/>
              </a:solidFill>
            </a:ln>
          </p:spPr>
          <p:txBody>
            <a:bodyPr wrap="square" lIns="0" tIns="0" rIns="0" bIns="0" rtlCol="0"/>
            <a:lstStyle/>
            <a:p>
              <a:endParaRPr/>
            </a:p>
          </p:txBody>
        </p:sp>
      </p:grpSp>
      <p:sp>
        <p:nvSpPr>
          <p:cNvPr id="27" name="object 13">
            <a:extLst>
              <a:ext uri="{FF2B5EF4-FFF2-40B4-BE49-F238E27FC236}">
                <a16:creationId xmlns:a16="http://schemas.microsoft.com/office/drawing/2014/main" id="{A158E952-E10D-9D70-307C-74C3BB638853}"/>
              </a:ext>
            </a:extLst>
          </p:cNvPr>
          <p:cNvSpPr txBox="1"/>
          <p:nvPr/>
        </p:nvSpPr>
        <p:spPr>
          <a:xfrm>
            <a:off x="15786268" y="12247760"/>
            <a:ext cx="2998177" cy="564766"/>
          </a:xfrm>
          <a:prstGeom prst="rect">
            <a:avLst/>
          </a:prstGeom>
          <a:solidFill>
            <a:srgbClr val="FAE2D5"/>
          </a:solidFill>
          <a:ln w="19062">
            <a:solidFill>
              <a:srgbClr val="E97031"/>
            </a:solidFill>
          </a:ln>
        </p:spPr>
        <p:txBody>
          <a:bodyPr vert="horz" wrap="square" lIns="0" tIns="133790" rIns="0" bIns="0" rtlCol="0">
            <a:spAutoFit/>
          </a:bodyPr>
          <a:lstStyle/>
          <a:p>
            <a:pPr marL="747944">
              <a:spcBef>
                <a:spcPts val="1053"/>
              </a:spcBef>
            </a:pPr>
            <a:r>
              <a:rPr sz="2792" b="1" spc="-228" dirty="0">
                <a:solidFill>
                  <a:srgbClr val="E97031"/>
                </a:solidFill>
                <a:latin typeface="Tahoma"/>
                <a:cs typeface="Tahoma"/>
              </a:rPr>
              <a:t>Option</a:t>
            </a:r>
            <a:r>
              <a:rPr sz="2792" b="1" spc="-190" dirty="0">
                <a:solidFill>
                  <a:srgbClr val="E97031"/>
                </a:solidFill>
                <a:latin typeface="Tahoma"/>
                <a:cs typeface="Tahoma"/>
              </a:rPr>
              <a:t> </a:t>
            </a:r>
            <a:r>
              <a:rPr sz="2792" b="1" spc="-63" dirty="0">
                <a:solidFill>
                  <a:srgbClr val="E97031"/>
                </a:solidFill>
                <a:latin typeface="Tahoma"/>
                <a:cs typeface="Tahoma"/>
              </a:rPr>
              <a:t>#</a:t>
            </a:r>
            <a:r>
              <a:rPr lang="en-US" sz="2792" b="1" spc="-63" dirty="0">
                <a:solidFill>
                  <a:srgbClr val="E97031"/>
                </a:solidFill>
                <a:latin typeface="Tahoma"/>
                <a:cs typeface="Tahoma"/>
              </a:rPr>
              <a:t>3</a:t>
            </a:r>
            <a:endParaRPr sz="2792" dirty="0">
              <a:latin typeface="Tahoma"/>
              <a:cs typeface="Tahoma"/>
            </a:endParaRPr>
          </a:p>
        </p:txBody>
      </p:sp>
      <p:sp>
        <p:nvSpPr>
          <p:cNvPr id="28" name="TextBox 27">
            <a:extLst>
              <a:ext uri="{FF2B5EF4-FFF2-40B4-BE49-F238E27FC236}">
                <a16:creationId xmlns:a16="http://schemas.microsoft.com/office/drawing/2014/main" id="{C6876056-8E88-59AF-D307-93148BA406AA}"/>
              </a:ext>
            </a:extLst>
          </p:cNvPr>
          <p:cNvSpPr txBox="1"/>
          <p:nvPr/>
        </p:nvSpPr>
        <p:spPr>
          <a:xfrm>
            <a:off x="5708886" y="3817839"/>
            <a:ext cx="13754283" cy="769441"/>
          </a:xfrm>
          <a:prstGeom prst="rect">
            <a:avLst/>
          </a:prstGeom>
          <a:noFill/>
        </p:spPr>
        <p:txBody>
          <a:bodyPr wrap="square" rtlCol="0">
            <a:spAutoFit/>
          </a:bodyPr>
          <a:lstStyle/>
          <a:p>
            <a:r>
              <a:rPr lang="en-US" sz="4400" dirty="0"/>
              <a:t>Using the sticky notes tell us which route you like best</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95BC5E-5A31-0FC4-0B0E-F3CCA48BCE9A}"/>
              </a:ext>
            </a:extLst>
          </p:cNvPr>
          <p:cNvSpPr>
            <a:spLocks noGrp="1"/>
          </p:cNvSpPr>
          <p:nvPr>
            <p:ph type="title"/>
          </p:nvPr>
        </p:nvSpPr>
        <p:spPr>
          <a:xfrm>
            <a:off x="7863656" y="3766324"/>
            <a:ext cx="9875887" cy="1543051"/>
          </a:xfrm>
        </p:spPr>
        <p:txBody>
          <a:bodyPr/>
          <a:lstStyle/>
          <a:p>
            <a:r>
              <a:rPr lang="en-US" dirty="0" err="1">
                <a:latin typeface="Arial" panose="020B0604020202020204" pitchFamily="34" charset="0"/>
                <a:cs typeface="Arial" panose="020B0604020202020204" pitchFamily="34" charset="0"/>
              </a:rPr>
              <a:t>Parabus</a:t>
            </a:r>
            <a:r>
              <a:rPr lang="en-US" dirty="0">
                <a:latin typeface="Arial" panose="020B0604020202020204" pitchFamily="34" charset="0"/>
                <a:cs typeface="Arial" panose="020B0604020202020204" pitchFamily="34" charset="0"/>
              </a:rPr>
              <a:t> Service</a:t>
            </a:r>
          </a:p>
        </p:txBody>
      </p:sp>
      <p:sp>
        <p:nvSpPr>
          <p:cNvPr id="8" name="TextBox 7">
            <a:extLst>
              <a:ext uri="{FF2B5EF4-FFF2-40B4-BE49-F238E27FC236}">
                <a16:creationId xmlns:a16="http://schemas.microsoft.com/office/drawing/2014/main" id="{2AA5457B-506C-739C-39F4-D7E7F85E27DD}"/>
              </a:ext>
            </a:extLst>
          </p:cNvPr>
          <p:cNvSpPr txBox="1"/>
          <p:nvPr/>
        </p:nvSpPr>
        <p:spPr>
          <a:xfrm>
            <a:off x="1981200" y="6019800"/>
            <a:ext cx="8001000" cy="8894743"/>
          </a:xfrm>
          <a:prstGeom prst="rect">
            <a:avLst/>
          </a:prstGeom>
          <a:noFill/>
        </p:spPr>
        <p:txBody>
          <a:bodyPr wrap="square" rtlCol="0">
            <a:spAutoFit/>
          </a:bodyPr>
          <a:lstStyle/>
          <a:p>
            <a:pPr rtl="0" fontAlgn="base"/>
            <a:r>
              <a:rPr lang="en-US" sz="4000" dirty="0"/>
              <a:t>What we heard:​</a:t>
            </a:r>
          </a:p>
          <a:p>
            <a:pPr marL="571500" indent="-571500" rtl="0" fontAlgn="base">
              <a:buFont typeface="Arial" panose="020B0604020202020204" pitchFamily="34" charset="0"/>
              <a:buChar char="•"/>
            </a:pPr>
            <a:r>
              <a:rPr lang="en-US" sz="4000" dirty="0"/>
              <a:t>While only 15% of respondents used </a:t>
            </a:r>
            <a:r>
              <a:rPr lang="en-US" sz="4000" dirty="0" err="1"/>
              <a:t>Parabus</a:t>
            </a:r>
            <a:r>
              <a:rPr lang="en-US" sz="4000" dirty="0"/>
              <a:t> services, most users had a predominantly positive experience​</a:t>
            </a:r>
          </a:p>
          <a:p>
            <a:pPr marL="571500" indent="-571500" rtl="0" fontAlgn="base">
              <a:buFont typeface="Arial" panose="020B0604020202020204" pitchFamily="34" charset="0"/>
              <a:buChar char="•"/>
            </a:pPr>
            <a:endParaRPr lang="en-US" sz="1200" dirty="0"/>
          </a:p>
          <a:p>
            <a:pPr rtl="0" fontAlgn="base"/>
            <a:r>
              <a:rPr lang="en-US" sz="4000" dirty="0"/>
              <a:t>Issues included:​</a:t>
            </a:r>
          </a:p>
          <a:p>
            <a:pPr marL="571500" indent="-571500" rtl="0" fontAlgn="base">
              <a:buFont typeface="Arial" panose="020B0604020202020204" pitchFamily="34" charset="0"/>
              <a:buChar char="•"/>
            </a:pPr>
            <a:r>
              <a:rPr lang="en-US" sz="4000" dirty="0"/>
              <a:t>Trips get booked up very quickly; 2 2-week notice for booking is restrictive​</a:t>
            </a:r>
          </a:p>
          <a:p>
            <a:pPr marL="571500" indent="-571500" rtl="0" fontAlgn="base">
              <a:buFont typeface="Arial" panose="020B0604020202020204" pitchFamily="34" charset="0"/>
              <a:buChar char="•"/>
            </a:pPr>
            <a:r>
              <a:rPr lang="en-US" sz="4000" dirty="0"/>
              <a:t>Broad timing windows for pick-up/drop-off make it hard for passengers to plan their day and appointments</a:t>
            </a:r>
          </a:p>
          <a:p>
            <a:pPr marL="571500" indent="-571500" rtl="0" fontAlgn="base">
              <a:buFont typeface="Arial" panose="020B0604020202020204" pitchFamily="34" charset="0"/>
              <a:buChar char="•"/>
            </a:pPr>
            <a:r>
              <a:rPr lang="en-US" sz="4000" dirty="0"/>
              <a:t>No prioritization for urgent trips</a:t>
            </a:r>
          </a:p>
        </p:txBody>
      </p:sp>
      <p:sp>
        <p:nvSpPr>
          <p:cNvPr id="9" name="TextBox 8">
            <a:extLst>
              <a:ext uri="{FF2B5EF4-FFF2-40B4-BE49-F238E27FC236}">
                <a16:creationId xmlns:a16="http://schemas.microsoft.com/office/drawing/2014/main" id="{A8BD8826-6377-7EBC-4963-C8E4186E19D7}"/>
              </a:ext>
            </a:extLst>
          </p:cNvPr>
          <p:cNvSpPr txBox="1"/>
          <p:nvPr/>
        </p:nvSpPr>
        <p:spPr>
          <a:xfrm>
            <a:off x="2514599" y="15582960"/>
            <a:ext cx="20574000" cy="1754326"/>
          </a:xfrm>
          <a:prstGeom prst="rect">
            <a:avLst/>
          </a:prstGeom>
          <a:noFill/>
        </p:spPr>
        <p:txBody>
          <a:bodyPr wrap="square" rtlCol="0">
            <a:spAutoFit/>
          </a:bodyPr>
          <a:lstStyle/>
          <a:p>
            <a:r>
              <a:rPr lang="en-US" sz="5400" b="1" dirty="0" err="1"/>
              <a:t>Parabus</a:t>
            </a:r>
            <a:r>
              <a:rPr lang="en-US" sz="5400" b="1" dirty="0"/>
              <a:t> servicing considerations will be addressed in the following phase of this study</a:t>
            </a:r>
          </a:p>
        </p:txBody>
      </p:sp>
      <p:pic>
        <p:nvPicPr>
          <p:cNvPr id="10" name="Picture 9">
            <a:extLst>
              <a:ext uri="{FF2B5EF4-FFF2-40B4-BE49-F238E27FC236}">
                <a16:creationId xmlns:a16="http://schemas.microsoft.com/office/drawing/2014/main" id="{9A0C35C7-13C2-F108-88AC-675CEA2B8BC8}"/>
              </a:ext>
            </a:extLst>
          </p:cNvPr>
          <p:cNvPicPr>
            <a:picLocks noChangeAspect="1"/>
          </p:cNvPicPr>
          <p:nvPr/>
        </p:nvPicPr>
        <p:blipFill>
          <a:blip r:embed="rId2" cstate="print">
            <a:extLst>
              <a:ext uri="{28A0092B-C50C-407E-A947-70E740481C1C}">
                <a14:useLocalDpi xmlns:a14="http://schemas.microsoft.com/office/drawing/2010/main" val="0"/>
              </a:ext>
            </a:extLst>
          </a:blip>
          <a:srcRect l="44734" r="7552"/>
          <a:stretch>
            <a:fillRect/>
          </a:stretch>
        </p:blipFill>
        <p:spPr>
          <a:xfrm rot="10800000">
            <a:off x="19050" y="-17929"/>
            <a:ext cx="25565100" cy="3418295"/>
          </a:xfrm>
          <a:prstGeom prst="rect">
            <a:avLst/>
          </a:prstGeom>
        </p:spPr>
      </p:pic>
      <p:pic>
        <p:nvPicPr>
          <p:cNvPr id="12" name="Picture 11" descr="A pie chart with text and numbers&#10;&#10;AI-generated content may be incorrect.">
            <a:extLst>
              <a:ext uri="{FF2B5EF4-FFF2-40B4-BE49-F238E27FC236}">
                <a16:creationId xmlns:a16="http://schemas.microsoft.com/office/drawing/2014/main" id="{7857B532-C8B4-C52E-CCCA-7FC26C07CC98}"/>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tretch>
            <a:fillRect/>
          </a:stretch>
        </p:blipFill>
        <p:spPr>
          <a:xfrm>
            <a:off x="9946341" y="6477000"/>
            <a:ext cx="13563600" cy="7938335"/>
          </a:xfrm>
          <a:prstGeom prst="rect">
            <a:avLst/>
          </a:prstGeom>
        </p:spPr>
      </p:pic>
    </p:spTree>
    <p:extLst>
      <p:ext uri="{BB962C8B-B14F-4D97-AF65-F5344CB8AC3E}">
        <p14:creationId xmlns:p14="http://schemas.microsoft.com/office/powerpoint/2010/main" val="103622239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txBox="1"/>
          <p:nvPr/>
        </p:nvSpPr>
        <p:spPr>
          <a:xfrm>
            <a:off x="24650203" y="18531635"/>
            <a:ext cx="328830" cy="1121507"/>
          </a:xfrm>
          <a:prstGeom prst="rect">
            <a:avLst/>
          </a:prstGeom>
        </p:spPr>
        <p:txBody>
          <a:bodyPr vert="horz" wrap="square" lIns="0" tIns="66086" rIns="0" bIns="0" rtlCol="0">
            <a:spAutoFit/>
          </a:bodyPr>
          <a:lstStyle/>
          <a:p>
            <a:pPr marL="41911">
              <a:spcBef>
                <a:spcPts val="518"/>
              </a:spcBef>
            </a:pPr>
            <a:r>
              <a:rPr sz="3427" b="1" spc="-127" dirty="0">
                <a:solidFill>
                  <a:srgbClr val="FFFFFF"/>
                </a:solidFill>
                <a:latin typeface="Tahoma"/>
                <a:cs typeface="Tahoma"/>
              </a:rPr>
              <a:t>24</a:t>
            </a:r>
            <a:endParaRPr sz="3427" dirty="0">
              <a:latin typeface="Tahoma"/>
              <a:cs typeface="Tahoma"/>
            </a:endParaRPr>
          </a:p>
        </p:txBody>
      </p:sp>
      <p:sp>
        <p:nvSpPr>
          <p:cNvPr id="7" name="object 7"/>
          <p:cNvSpPr txBox="1">
            <a:spLocks noGrp="1"/>
          </p:cNvSpPr>
          <p:nvPr>
            <p:ph type="title"/>
          </p:nvPr>
        </p:nvSpPr>
        <p:spPr>
          <a:xfrm>
            <a:off x="4251960" y="3393430"/>
            <a:ext cx="17099280" cy="1440591"/>
          </a:xfrm>
          <a:prstGeom prst="rect">
            <a:avLst/>
          </a:prstGeom>
        </p:spPr>
        <p:txBody>
          <a:bodyPr vert="horz" wrap="square" lIns="0" tIns="33850" rIns="0" bIns="0" rtlCol="0">
            <a:spAutoFit/>
          </a:bodyPr>
          <a:lstStyle/>
          <a:p>
            <a:pPr marL="32239">
              <a:spcBef>
                <a:spcPts val="267"/>
              </a:spcBef>
            </a:pPr>
            <a:r>
              <a:rPr sz="9139" dirty="0">
                <a:latin typeface="Arial" panose="020B0604020202020204" pitchFamily="34" charset="0"/>
                <a:cs typeface="Arial" panose="020B0604020202020204" pitchFamily="34" charset="0"/>
              </a:rPr>
              <a:t>Relocating</a:t>
            </a:r>
            <a:r>
              <a:rPr sz="9139" spc="89" dirty="0">
                <a:latin typeface="Arial" panose="020B0604020202020204" pitchFamily="34" charset="0"/>
                <a:cs typeface="Arial" panose="020B0604020202020204" pitchFamily="34" charset="0"/>
              </a:rPr>
              <a:t> </a:t>
            </a:r>
            <a:r>
              <a:rPr sz="9139" spc="241" dirty="0">
                <a:latin typeface="Arial" panose="020B0604020202020204" pitchFamily="34" charset="0"/>
                <a:cs typeface="Arial" panose="020B0604020202020204" pitchFamily="34" charset="0"/>
              </a:rPr>
              <a:t>the</a:t>
            </a:r>
            <a:r>
              <a:rPr sz="9139" spc="289" dirty="0">
                <a:latin typeface="Arial" panose="020B0604020202020204" pitchFamily="34" charset="0"/>
                <a:cs typeface="Arial" panose="020B0604020202020204" pitchFamily="34" charset="0"/>
              </a:rPr>
              <a:t> </a:t>
            </a:r>
            <a:r>
              <a:rPr sz="9139" spc="558" dirty="0">
                <a:latin typeface="Arial" panose="020B0604020202020204" pitchFamily="34" charset="0"/>
                <a:cs typeface="Arial" panose="020B0604020202020204" pitchFamily="34" charset="0"/>
              </a:rPr>
              <a:t>Transit</a:t>
            </a:r>
            <a:r>
              <a:rPr sz="9139" spc="-25" dirty="0">
                <a:latin typeface="Arial" panose="020B0604020202020204" pitchFamily="34" charset="0"/>
                <a:cs typeface="Arial" panose="020B0604020202020204" pitchFamily="34" charset="0"/>
              </a:rPr>
              <a:t> Centre</a:t>
            </a:r>
            <a:endParaRPr sz="9139" dirty="0">
              <a:latin typeface="Arial" panose="020B0604020202020204" pitchFamily="34" charset="0"/>
              <a:cs typeface="Arial" panose="020B0604020202020204" pitchFamily="34" charset="0"/>
            </a:endParaRPr>
          </a:p>
        </p:txBody>
      </p:sp>
      <p:pic>
        <p:nvPicPr>
          <p:cNvPr id="20" name="Picture 19">
            <a:extLst>
              <a:ext uri="{FF2B5EF4-FFF2-40B4-BE49-F238E27FC236}">
                <a16:creationId xmlns:a16="http://schemas.microsoft.com/office/drawing/2014/main" id="{EA3DE1EC-61DE-E56A-F757-3A1554AAC684}"/>
              </a:ext>
            </a:extLst>
          </p:cNvPr>
          <p:cNvPicPr>
            <a:picLocks noChangeAspect="1"/>
          </p:cNvPicPr>
          <p:nvPr/>
        </p:nvPicPr>
        <p:blipFill>
          <a:blip r:embed="rId2" cstate="print">
            <a:extLst>
              <a:ext uri="{28A0092B-C50C-407E-A947-70E740481C1C}">
                <a14:useLocalDpi xmlns:a14="http://schemas.microsoft.com/office/drawing/2010/main" val="0"/>
              </a:ext>
            </a:extLst>
          </a:blip>
          <a:srcRect l="44734" r="7552"/>
          <a:stretch>
            <a:fillRect/>
          </a:stretch>
        </p:blipFill>
        <p:spPr>
          <a:xfrm rot="10800000">
            <a:off x="19050" y="-17929"/>
            <a:ext cx="25565100" cy="3418295"/>
          </a:xfrm>
          <a:prstGeom prst="rect">
            <a:avLst/>
          </a:prstGeom>
        </p:spPr>
      </p:pic>
      <p:graphicFrame>
        <p:nvGraphicFramePr>
          <p:cNvPr id="2" name="Chart 1">
            <a:extLst>
              <a:ext uri="{FF2B5EF4-FFF2-40B4-BE49-F238E27FC236}">
                <a16:creationId xmlns:a16="http://schemas.microsoft.com/office/drawing/2014/main" id="{6433556E-7679-1FF2-43F0-80EE2F88F6D4}"/>
              </a:ext>
            </a:extLst>
          </p:cNvPr>
          <p:cNvGraphicFramePr>
            <a:graphicFrameLocks/>
          </p:cNvGraphicFramePr>
          <p:nvPr>
            <p:extLst>
              <p:ext uri="{D42A27DB-BD31-4B8C-83A1-F6EECF244321}">
                <p14:modId xmlns:p14="http://schemas.microsoft.com/office/powerpoint/2010/main" val="1876209658"/>
              </p:ext>
            </p:extLst>
          </p:nvPr>
        </p:nvGraphicFramePr>
        <p:xfrm>
          <a:off x="10668000" y="5124828"/>
          <a:ext cx="12039318" cy="663467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 name="Chart 2">
            <a:extLst>
              <a:ext uri="{FF2B5EF4-FFF2-40B4-BE49-F238E27FC236}">
                <a16:creationId xmlns:a16="http://schemas.microsoft.com/office/drawing/2014/main" id="{FB334434-E171-507D-3DEE-FA4EBA7A160B}"/>
              </a:ext>
            </a:extLst>
          </p:cNvPr>
          <p:cNvGraphicFramePr>
            <a:graphicFrameLocks/>
          </p:cNvGraphicFramePr>
          <p:nvPr>
            <p:extLst>
              <p:ext uri="{D42A27DB-BD31-4B8C-83A1-F6EECF244321}">
                <p14:modId xmlns:p14="http://schemas.microsoft.com/office/powerpoint/2010/main" val="3927542092"/>
              </p:ext>
            </p:extLst>
          </p:nvPr>
        </p:nvGraphicFramePr>
        <p:xfrm>
          <a:off x="9152704" y="11759502"/>
          <a:ext cx="14362291" cy="7332886"/>
        </p:xfrm>
        <a:graphic>
          <a:graphicData uri="http://schemas.openxmlformats.org/drawingml/2006/chart">
            <c:chart xmlns:c="http://schemas.openxmlformats.org/drawingml/2006/chart" xmlns:r="http://schemas.openxmlformats.org/officeDocument/2006/relationships" r:id="rId4"/>
          </a:graphicData>
        </a:graphic>
      </p:graphicFrame>
      <p:sp>
        <p:nvSpPr>
          <p:cNvPr id="5" name="Content Placeholder 5">
            <a:extLst>
              <a:ext uri="{FF2B5EF4-FFF2-40B4-BE49-F238E27FC236}">
                <a16:creationId xmlns:a16="http://schemas.microsoft.com/office/drawing/2014/main" id="{362B5ED5-65F3-BFD7-03E7-60A4E9602BED}"/>
              </a:ext>
            </a:extLst>
          </p:cNvPr>
          <p:cNvSpPr>
            <a:spLocks noGrp="1"/>
          </p:cNvSpPr>
          <p:nvPr/>
        </p:nvSpPr>
        <p:spPr>
          <a:xfrm>
            <a:off x="1752600" y="5124828"/>
            <a:ext cx="9309847" cy="6634674"/>
          </a:xfrm>
          <a:prstGeom prst="rect">
            <a:avLst/>
          </a:prstGeom>
        </p:spPr>
        <p:txBody>
          <a:bodyPr vert="horz" lIns="91440" tIns="45720" rIns="91440" bIns="45720" rtlCol="0">
            <a:noAutofit/>
          </a:bodyPr>
          <a:lstStyle>
            <a:lvl1pPr marL="252009" indent="-252009" algn="l" defTabSz="1008035" rtl="0" eaLnBrk="1" latinLnBrk="0" hangingPunct="1">
              <a:lnSpc>
                <a:spcPct val="90000"/>
              </a:lnSpc>
              <a:spcBef>
                <a:spcPts val="1102"/>
              </a:spcBef>
              <a:buFont typeface="Arial" panose="020B0604020202020204" pitchFamily="34" charset="0"/>
              <a:buChar char="•"/>
              <a:defRPr sz="3087" kern="1200">
                <a:solidFill>
                  <a:sysClr val="windowText" lastClr="000000"/>
                </a:solidFill>
                <a:latin typeface="Montserrat"/>
              </a:defRPr>
            </a:lvl1pPr>
            <a:lvl2pPr marL="756026" indent="-252009" algn="l" defTabSz="1008035" rtl="0" eaLnBrk="1" latinLnBrk="0" hangingPunct="1">
              <a:lnSpc>
                <a:spcPct val="90000"/>
              </a:lnSpc>
              <a:spcBef>
                <a:spcPts val="551"/>
              </a:spcBef>
              <a:buFont typeface="Arial" panose="020B0604020202020204" pitchFamily="34" charset="0"/>
              <a:buChar char="•"/>
              <a:defRPr sz="2646" kern="1200">
                <a:solidFill>
                  <a:sysClr val="windowText" lastClr="000000"/>
                </a:solidFill>
                <a:latin typeface="Montserrat"/>
              </a:defRPr>
            </a:lvl2pPr>
            <a:lvl3pPr marL="1260043" indent="-252009" algn="l" defTabSz="1008035" rtl="0" eaLnBrk="1" latinLnBrk="0" hangingPunct="1">
              <a:lnSpc>
                <a:spcPct val="90000"/>
              </a:lnSpc>
              <a:spcBef>
                <a:spcPts val="551"/>
              </a:spcBef>
              <a:buFont typeface="Arial" panose="020B0604020202020204" pitchFamily="34" charset="0"/>
              <a:buChar char="•"/>
              <a:defRPr sz="2205" kern="1200">
                <a:solidFill>
                  <a:sysClr val="windowText" lastClr="000000"/>
                </a:solidFill>
                <a:latin typeface="Montserrat"/>
              </a:defRPr>
            </a:lvl3pPr>
            <a:lvl4pPr marL="1764060" indent="-252009" algn="l" defTabSz="1008035" rtl="0" eaLnBrk="1" latinLnBrk="0" hangingPunct="1">
              <a:lnSpc>
                <a:spcPct val="90000"/>
              </a:lnSpc>
              <a:spcBef>
                <a:spcPts val="551"/>
              </a:spcBef>
              <a:buFont typeface="Arial" panose="020B0604020202020204" pitchFamily="34" charset="0"/>
              <a:buChar char="•"/>
              <a:defRPr sz="1984" kern="1200">
                <a:solidFill>
                  <a:sysClr val="windowText" lastClr="000000"/>
                </a:solidFill>
                <a:latin typeface="Montserrat"/>
              </a:defRPr>
            </a:lvl4pPr>
            <a:lvl5pPr marL="2268078" indent="-252009" algn="l" defTabSz="1008035" rtl="0" eaLnBrk="1" latinLnBrk="0" hangingPunct="1">
              <a:lnSpc>
                <a:spcPct val="90000"/>
              </a:lnSpc>
              <a:spcBef>
                <a:spcPts val="551"/>
              </a:spcBef>
              <a:buFont typeface="Arial" panose="020B0604020202020204" pitchFamily="34" charset="0"/>
              <a:buChar char="•"/>
              <a:defRPr sz="1984" kern="1200">
                <a:solidFill>
                  <a:sysClr val="windowText" lastClr="000000"/>
                </a:solidFill>
                <a:latin typeface="Montserrat"/>
              </a:defRPr>
            </a:lvl5pPr>
            <a:lvl6pPr marL="2772095" indent="-252009" algn="l" defTabSz="1008035" rtl="0" eaLnBrk="1" latinLnBrk="0" hangingPunct="1">
              <a:lnSpc>
                <a:spcPct val="90000"/>
              </a:lnSpc>
              <a:spcBef>
                <a:spcPts val="551"/>
              </a:spcBef>
              <a:buFont typeface="Arial" panose="020B0604020202020204" pitchFamily="34" charset="0"/>
              <a:buChar char="•"/>
              <a:defRPr sz="1984" kern="1200">
                <a:solidFill>
                  <a:sysClr val="windowText" lastClr="000000"/>
                </a:solidFill>
                <a:latin typeface="Montserrat"/>
              </a:defRPr>
            </a:lvl6pPr>
            <a:lvl7pPr marL="3276112" indent="-252009" algn="l" defTabSz="1008035" rtl="0" eaLnBrk="1" latinLnBrk="0" hangingPunct="1">
              <a:lnSpc>
                <a:spcPct val="90000"/>
              </a:lnSpc>
              <a:spcBef>
                <a:spcPts val="551"/>
              </a:spcBef>
              <a:buFont typeface="Arial" panose="020B0604020202020204" pitchFamily="34" charset="0"/>
              <a:buChar char="•"/>
              <a:defRPr sz="1984" kern="1200">
                <a:solidFill>
                  <a:sysClr val="windowText" lastClr="000000"/>
                </a:solidFill>
                <a:latin typeface="Montserrat"/>
              </a:defRPr>
            </a:lvl7pPr>
            <a:lvl8pPr marL="3780130" indent="-252009" algn="l" defTabSz="1008035" rtl="0" eaLnBrk="1" latinLnBrk="0" hangingPunct="1">
              <a:lnSpc>
                <a:spcPct val="90000"/>
              </a:lnSpc>
              <a:spcBef>
                <a:spcPts val="551"/>
              </a:spcBef>
              <a:buFont typeface="Arial" panose="020B0604020202020204" pitchFamily="34" charset="0"/>
              <a:buChar char="•"/>
              <a:defRPr sz="1984" kern="1200">
                <a:solidFill>
                  <a:sysClr val="windowText" lastClr="000000"/>
                </a:solidFill>
                <a:latin typeface="Montserrat"/>
              </a:defRPr>
            </a:lvl8pPr>
            <a:lvl9pPr marL="4284147" indent="-252009" algn="l" defTabSz="1008035" rtl="0" eaLnBrk="1" latinLnBrk="0" hangingPunct="1">
              <a:lnSpc>
                <a:spcPct val="90000"/>
              </a:lnSpc>
              <a:spcBef>
                <a:spcPts val="551"/>
              </a:spcBef>
              <a:buFont typeface="Arial" panose="020B0604020202020204" pitchFamily="34" charset="0"/>
              <a:buChar char="•"/>
              <a:defRPr sz="1984" kern="1200">
                <a:solidFill>
                  <a:sysClr val="windowText" lastClr="000000"/>
                </a:solidFill>
                <a:latin typeface="Montserrat"/>
              </a:defRPr>
            </a:lvl9pPr>
          </a:lstStyle>
          <a:p>
            <a:pPr marL="0" indent="0">
              <a:buNone/>
            </a:pPr>
            <a:r>
              <a:rPr lang="en-US" sz="4000" dirty="0">
                <a:latin typeface="Arial" panose="020B0604020202020204" pitchFamily="34" charset="0"/>
                <a:cs typeface="Arial" panose="020B0604020202020204" pitchFamily="34" charset="0"/>
              </a:rPr>
              <a:t>Common relocation concerns:</a:t>
            </a:r>
          </a:p>
          <a:p>
            <a:r>
              <a:rPr lang="en-US" sz="4000" dirty="0">
                <a:latin typeface="Arial" panose="020B0604020202020204" pitchFamily="34" charset="0"/>
                <a:cs typeface="Arial" panose="020B0604020202020204" pitchFamily="34" charset="0"/>
              </a:rPr>
              <a:t>Reduced convenience to Downtown shops, services, social services, jobs, GFL Gardens, and Station Mall</a:t>
            </a:r>
          </a:p>
          <a:p>
            <a:r>
              <a:rPr lang="en-US" sz="4000" dirty="0">
                <a:latin typeface="Arial" panose="020B0604020202020204" pitchFamily="34" charset="0"/>
                <a:cs typeface="Arial" panose="020B0604020202020204" pitchFamily="34" charset="0"/>
              </a:rPr>
              <a:t>Greater travel time to Huron Street</a:t>
            </a:r>
          </a:p>
          <a:p>
            <a:r>
              <a:rPr lang="en-US" sz="4000" dirty="0">
                <a:latin typeface="Arial" panose="020B0604020202020204" pitchFamily="34" charset="0"/>
                <a:cs typeface="Arial" panose="020B0604020202020204" pitchFamily="34" charset="0"/>
              </a:rPr>
              <a:t>Impact on service reliability</a:t>
            </a:r>
          </a:p>
          <a:p>
            <a:r>
              <a:rPr lang="en-US" sz="4000" dirty="0">
                <a:latin typeface="Arial" panose="020B0604020202020204" pitchFamily="34" charset="0"/>
                <a:cs typeface="Arial" panose="020B0604020202020204" pitchFamily="34" charset="0"/>
              </a:rPr>
              <a:t>Traveler safety at a more isolated location</a:t>
            </a:r>
          </a:p>
          <a:p>
            <a:r>
              <a:rPr lang="en-US" sz="4000" dirty="0">
                <a:latin typeface="Arial" panose="020B0604020202020204" pitchFamily="34" charset="0"/>
                <a:cs typeface="Arial" panose="020B0604020202020204" pitchFamily="34" charset="0"/>
              </a:rPr>
              <a:t>Lack of nearby amenities while waiting for a bus</a:t>
            </a:r>
          </a:p>
        </p:txBody>
      </p:sp>
      <p:sp>
        <p:nvSpPr>
          <p:cNvPr id="6" name="Content Placeholder 5">
            <a:extLst>
              <a:ext uri="{FF2B5EF4-FFF2-40B4-BE49-F238E27FC236}">
                <a16:creationId xmlns:a16="http://schemas.microsoft.com/office/drawing/2014/main" id="{0C91ADD2-C0E0-A63D-0BBF-A77CC4D26D56}"/>
              </a:ext>
            </a:extLst>
          </p:cNvPr>
          <p:cNvSpPr txBox="1">
            <a:spLocks/>
          </p:cNvSpPr>
          <p:nvPr/>
        </p:nvSpPr>
        <p:spPr>
          <a:xfrm>
            <a:off x="2101652" y="12289902"/>
            <a:ext cx="6522395" cy="4778898"/>
          </a:xfrm>
          <a:prstGeom prst="rect">
            <a:avLst/>
          </a:prstGeom>
        </p:spPr>
        <p:txBody>
          <a:bodyPr vert="horz" lIns="91440" tIns="45720" rIns="91440" bIns="45720" rtlCol="0">
            <a:noAutofit/>
          </a:bodyPr>
          <a:lstStyle>
            <a:defPPr>
              <a:defRPr lang="en-US"/>
            </a:defPPr>
            <a:lvl1pPr marL="252009" indent="-252009" algn="l" defTabSz="1008035" rtl="0" eaLnBrk="1" latinLnBrk="0" hangingPunct="1">
              <a:lnSpc>
                <a:spcPct val="90000"/>
              </a:lnSpc>
              <a:spcBef>
                <a:spcPts val="1102"/>
              </a:spcBef>
              <a:buFont typeface="Arial" panose="020B0604020202020204" pitchFamily="34" charset="0"/>
              <a:buChar char="•"/>
              <a:defRPr sz="3087" kern="1200">
                <a:solidFill>
                  <a:sysClr val="windowText" lastClr="000000"/>
                </a:solidFill>
                <a:latin typeface="Montserrat"/>
              </a:defRPr>
            </a:lvl1pPr>
            <a:lvl2pPr marL="756026" indent="-252009" algn="l" defTabSz="1008035" rtl="0" eaLnBrk="1" latinLnBrk="0" hangingPunct="1">
              <a:lnSpc>
                <a:spcPct val="90000"/>
              </a:lnSpc>
              <a:spcBef>
                <a:spcPts val="551"/>
              </a:spcBef>
              <a:buFont typeface="Arial" panose="020B0604020202020204" pitchFamily="34" charset="0"/>
              <a:buChar char="•"/>
              <a:defRPr sz="2646" kern="1200">
                <a:solidFill>
                  <a:sysClr val="windowText" lastClr="000000"/>
                </a:solidFill>
                <a:latin typeface="Montserrat"/>
              </a:defRPr>
            </a:lvl2pPr>
            <a:lvl3pPr marL="1260043" indent="-252009" algn="l" defTabSz="1008035" rtl="0" eaLnBrk="1" latinLnBrk="0" hangingPunct="1">
              <a:lnSpc>
                <a:spcPct val="90000"/>
              </a:lnSpc>
              <a:spcBef>
                <a:spcPts val="551"/>
              </a:spcBef>
              <a:buFont typeface="Arial" panose="020B0604020202020204" pitchFamily="34" charset="0"/>
              <a:buChar char="•"/>
              <a:defRPr sz="2205" kern="1200">
                <a:solidFill>
                  <a:sysClr val="windowText" lastClr="000000"/>
                </a:solidFill>
                <a:latin typeface="Montserrat"/>
              </a:defRPr>
            </a:lvl3pPr>
            <a:lvl4pPr marL="1764060" indent="-252009" algn="l" defTabSz="1008035" rtl="0" eaLnBrk="1" latinLnBrk="0" hangingPunct="1">
              <a:lnSpc>
                <a:spcPct val="90000"/>
              </a:lnSpc>
              <a:spcBef>
                <a:spcPts val="551"/>
              </a:spcBef>
              <a:buFont typeface="Arial" panose="020B0604020202020204" pitchFamily="34" charset="0"/>
              <a:buChar char="•"/>
              <a:defRPr sz="1984" kern="1200">
                <a:solidFill>
                  <a:sysClr val="windowText" lastClr="000000"/>
                </a:solidFill>
                <a:latin typeface="Montserrat"/>
              </a:defRPr>
            </a:lvl4pPr>
            <a:lvl5pPr marL="2268078" indent="-252009" algn="l" defTabSz="1008035" rtl="0" eaLnBrk="1" latinLnBrk="0" hangingPunct="1">
              <a:lnSpc>
                <a:spcPct val="90000"/>
              </a:lnSpc>
              <a:spcBef>
                <a:spcPts val="551"/>
              </a:spcBef>
              <a:buFont typeface="Arial" panose="020B0604020202020204" pitchFamily="34" charset="0"/>
              <a:buChar char="•"/>
              <a:defRPr sz="1984" kern="1200">
                <a:solidFill>
                  <a:sysClr val="windowText" lastClr="000000"/>
                </a:solidFill>
                <a:latin typeface="Montserrat"/>
              </a:defRPr>
            </a:lvl5pPr>
            <a:lvl6pPr marL="2772095" indent="-252009" algn="l" defTabSz="1008035" rtl="0" eaLnBrk="1" latinLnBrk="0" hangingPunct="1">
              <a:lnSpc>
                <a:spcPct val="90000"/>
              </a:lnSpc>
              <a:spcBef>
                <a:spcPts val="551"/>
              </a:spcBef>
              <a:buFont typeface="Arial" panose="020B0604020202020204" pitchFamily="34" charset="0"/>
              <a:buChar char="•"/>
              <a:defRPr sz="1984" kern="1200">
                <a:solidFill>
                  <a:sysClr val="windowText" lastClr="000000"/>
                </a:solidFill>
                <a:latin typeface="Montserrat"/>
              </a:defRPr>
            </a:lvl6pPr>
            <a:lvl7pPr marL="3276112" indent="-252009" algn="l" defTabSz="1008035" rtl="0" eaLnBrk="1" latinLnBrk="0" hangingPunct="1">
              <a:lnSpc>
                <a:spcPct val="90000"/>
              </a:lnSpc>
              <a:spcBef>
                <a:spcPts val="551"/>
              </a:spcBef>
              <a:buFont typeface="Arial" panose="020B0604020202020204" pitchFamily="34" charset="0"/>
              <a:buChar char="•"/>
              <a:defRPr sz="1984" kern="1200">
                <a:solidFill>
                  <a:sysClr val="windowText" lastClr="000000"/>
                </a:solidFill>
                <a:latin typeface="Montserrat"/>
              </a:defRPr>
            </a:lvl7pPr>
            <a:lvl8pPr marL="3780130" indent="-252009" algn="l" defTabSz="1008035" rtl="0" eaLnBrk="1" latinLnBrk="0" hangingPunct="1">
              <a:lnSpc>
                <a:spcPct val="90000"/>
              </a:lnSpc>
              <a:spcBef>
                <a:spcPts val="551"/>
              </a:spcBef>
              <a:buFont typeface="Arial" panose="020B0604020202020204" pitchFamily="34" charset="0"/>
              <a:buChar char="•"/>
              <a:defRPr sz="1984" kern="1200">
                <a:solidFill>
                  <a:sysClr val="windowText" lastClr="000000"/>
                </a:solidFill>
                <a:latin typeface="Montserrat"/>
              </a:defRPr>
            </a:lvl8pPr>
            <a:lvl9pPr marL="4284147" indent="-252009" algn="l" defTabSz="1008035" rtl="0" eaLnBrk="1" latinLnBrk="0" hangingPunct="1">
              <a:lnSpc>
                <a:spcPct val="90000"/>
              </a:lnSpc>
              <a:spcBef>
                <a:spcPts val="551"/>
              </a:spcBef>
              <a:buFont typeface="Arial" panose="020B0604020202020204" pitchFamily="34" charset="0"/>
              <a:buChar char="•"/>
              <a:defRPr sz="1984" kern="1200">
                <a:solidFill>
                  <a:sysClr val="windowText" lastClr="000000"/>
                </a:solidFill>
                <a:latin typeface="Montserrat"/>
              </a:defRPr>
            </a:lvl9pPr>
          </a:lstStyle>
          <a:p>
            <a:pPr marL="0" indent="0">
              <a:buFont typeface="Arial" panose="020B0604020202020204" pitchFamily="34" charset="0"/>
              <a:buNone/>
            </a:pPr>
            <a:r>
              <a:rPr lang="en-US" sz="4800" b="1" dirty="0">
                <a:latin typeface="Arial" panose="020B0604020202020204" pitchFamily="34" charset="0"/>
                <a:cs typeface="Arial" panose="020B0604020202020204" pitchFamily="34" charset="0"/>
              </a:rPr>
              <a:t>Considerations around the potential transit terminal relocations will be identified in the following phase of this study.</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object 9"/>
          <p:cNvSpPr txBox="1"/>
          <p:nvPr/>
        </p:nvSpPr>
        <p:spPr>
          <a:xfrm>
            <a:off x="19628096" y="605116"/>
            <a:ext cx="5585313" cy="1045266"/>
          </a:xfrm>
          <a:prstGeom prst="rect">
            <a:avLst/>
          </a:prstGeom>
        </p:spPr>
        <p:txBody>
          <a:bodyPr vert="horz" wrap="square" lIns="0" tIns="116058" rIns="0" bIns="0" rtlCol="0">
            <a:spAutoFit/>
          </a:bodyPr>
          <a:lstStyle/>
          <a:p>
            <a:pPr>
              <a:spcBef>
                <a:spcPts val="914"/>
              </a:spcBef>
            </a:pPr>
            <a:endParaRPr sz="2031">
              <a:latin typeface="Times New Roman"/>
              <a:cs typeface="Times New Roman"/>
            </a:endParaRPr>
          </a:p>
          <a:p>
            <a:pPr marR="198270" algn="r">
              <a:lnSpc>
                <a:spcPts val="2361"/>
              </a:lnSpc>
            </a:pPr>
            <a:r>
              <a:rPr sz="2031" b="1" spc="-114" dirty="0">
                <a:solidFill>
                  <a:srgbClr val="FFFFFF"/>
                </a:solidFill>
                <a:latin typeface="Tahoma"/>
                <a:cs typeface="Tahoma"/>
              </a:rPr>
              <a:t>For</a:t>
            </a:r>
            <a:r>
              <a:rPr sz="2031" b="1" spc="-140" dirty="0">
                <a:solidFill>
                  <a:srgbClr val="FFFFFF"/>
                </a:solidFill>
                <a:latin typeface="Tahoma"/>
                <a:cs typeface="Tahoma"/>
              </a:rPr>
              <a:t> </a:t>
            </a:r>
            <a:r>
              <a:rPr sz="2031" b="1" spc="-165" dirty="0">
                <a:solidFill>
                  <a:srgbClr val="FFFFFF"/>
                </a:solidFill>
                <a:latin typeface="Tahoma"/>
                <a:cs typeface="Tahoma"/>
              </a:rPr>
              <a:t>more</a:t>
            </a:r>
            <a:r>
              <a:rPr sz="2031" b="1" spc="-76" dirty="0">
                <a:solidFill>
                  <a:srgbClr val="FFFFFF"/>
                </a:solidFill>
                <a:latin typeface="Tahoma"/>
                <a:cs typeface="Tahoma"/>
              </a:rPr>
              <a:t> </a:t>
            </a:r>
            <a:r>
              <a:rPr sz="2031" b="1" spc="-152" dirty="0">
                <a:solidFill>
                  <a:srgbClr val="FFFFFF"/>
                </a:solidFill>
                <a:latin typeface="Tahoma"/>
                <a:cs typeface="Tahoma"/>
              </a:rPr>
              <a:t>information,</a:t>
            </a:r>
            <a:r>
              <a:rPr sz="2031" b="1" spc="-76" dirty="0">
                <a:solidFill>
                  <a:srgbClr val="FFFFFF"/>
                </a:solidFill>
                <a:latin typeface="Tahoma"/>
                <a:cs typeface="Tahoma"/>
              </a:rPr>
              <a:t> </a:t>
            </a:r>
            <a:r>
              <a:rPr sz="2031" b="1" spc="-51" dirty="0">
                <a:solidFill>
                  <a:srgbClr val="FFFFFF"/>
                </a:solidFill>
                <a:latin typeface="Tahoma"/>
                <a:cs typeface="Tahoma"/>
              </a:rPr>
              <a:t>visit</a:t>
            </a:r>
            <a:endParaRPr sz="2031">
              <a:latin typeface="Tahoma"/>
              <a:cs typeface="Tahoma"/>
            </a:endParaRPr>
          </a:p>
          <a:p>
            <a:pPr marR="172478" algn="r">
              <a:lnSpc>
                <a:spcPts val="2361"/>
              </a:lnSpc>
            </a:pPr>
            <a:r>
              <a:rPr sz="2031" b="1" spc="-51" dirty="0">
                <a:solidFill>
                  <a:srgbClr val="FFFFFF"/>
                </a:solidFill>
                <a:latin typeface="Tahoma"/>
                <a:cs typeface="Tahoma"/>
              </a:rPr>
              <a:t>saultstemarie.ca/transitstudy</a:t>
            </a:r>
            <a:endParaRPr sz="2031">
              <a:latin typeface="Tahoma"/>
              <a:cs typeface="Tahoma"/>
            </a:endParaRPr>
          </a:p>
        </p:txBody>
      </p:sp>
      <p:pic>
        <p:nvPicPr>
          <p:cNvPr id="11" name="Picture 10" descr="A bus parked in a parking lot&#10;&#10;AI-generated content may be incorrect.">
            <a:extLst>
              <a:ext uri="{FF2B5EF4-FFF2-40B4-BE49-F238E27FC236}">
                <a16:creationId xmlns:a16="http://schemas.microsoft.com/office/drawing/2014/main" id="{4AAB6A67-BEAC-7B74-DD8D-30DCED7272AF}"/>
              </a:ext>
            </a:extLst>
          </p:cNvPr>
          <p:cNvPicPr>
            <a:picLocks noChangeAspect="1"/>
          </p:cNvPicPr>
          <p:nvPr/>
        </p:nvPicPr>
        <p:blipFill>
          <a:blip r:embed="rId2">
            <a:extLst>
              <a:ext uri="{28A0092B-C50C-407E-A947-70E740481C1C}">
                <a14:useLocalDpi xmlns:a14="http://schemas.microsoft.com/office/drawing/2010/main" val="0"/>
              </a:ext>
            </a:extLst>
          </a:blip>
          <a:srcRect t="31359" b="25329"/>
          <a:stretch/>
        </p:blipFill>
        <p:spPr>
          <a:xfrm>
            <a:off x="903781" y="755224"/>
            <a:ext cx="23795635" cy="7744681"/>
          </a:xfrm>
          <a:prstGeom prst="rect">
            <a:avLst/>
          </a:prstGeom>
        </p:spPr>
      </p:pic>
      <p:sp>
        <p:nvSpPr>
          <p:cNvPr id="13" name="Content Placeholder 4">
            <a:extLst>
              <a:ext uri="{FF2B5EF4-FFF2-40B4-BE49-F238E27FC236}">
                <a16:creationId xmlns:a16="http://schemas.microsoft.com/office/drawing/2014/main" id="{4B36CEAC-EF16-B1F4-A72C-20499D093C80}"/>
              </a:ext>
            </a:extLst>
          </p:cNvPr>
          <p:cNvSpPr txBox="1">
            <a:spLocks/>
          </p:cNvSpPr>
          <p:nvPr/>
        </p:nvSpPr>
        <p:spPr>
          <a:xfrm>
            <a:off x="3486614" y="9825274"/>
            <a:ext cx="18629971" cy="4983174"/>
          </a:xfrm>
          <a:prstGeom prst="rect">
            <a:avLst/>
          </a:prstGeom>
        </p:spPr>
        <p:txBody>
          <a:bodyPr vert="horz" lIns="246888" tIns="123444" rIns="246888" bIns="123444" rtlCol="0" anchor="t">
            <a:normAutofit fontScale="85000" lnSpcReduction="20000"/>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Barlow" panose="00000500000000000000" pitchFamily="2"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Barlow" panose="00000500000000000000" pitchFamily="2"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Barlow" panose="00000500000000000000" pitchFamily="2"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Barlow" panose="00000500000000000000" pitchFamily="2"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Barlow" panose="00000500000000000000" pitchFamily="2"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nSpc>
                <a:spcPct val="120000"/>
              </a:lnSpc>
              <a:spcBef>
                <a:spcPts val="0"/>
              </a:spcBef>
            </a:pPr>
            <a:r>
              <a:rPr lang="en-CA" sz="6600" b="0" dirty="0">
                <a:latin typeface="Barlow" panose="00000500000000000000" pitchFamily="2" charset="0"/>
              </a:rPr>
              <a:t>Feedback received on the service options will be reviewed and considered in selecting a preliminary preferred network service strategy. </a:t>
            </a:r>
          </a:p>
          <a:p>
            <a:pPr algn="ctr">
              <a:lnSpc>
                <a:spcPct val="120000"/>
              </a:lnSpc>
              <a:spcBef>
                <a:spcPts val="0"/>
              </a:spcBef>
            </a:pPr>
            <a:endParaRPr lang="en-CA" sz="900" b="0" dirty="0"/>
          </a:p>
          <a:p>
            <a:pPr>
              <a:lnSpc>
                <a:spcPct val="120000"/>
              </a:lnSpc>
              <a:spcBef>
                <a:spcPts val="0"/>
              </a:spcBef>
            </a:pPr>
            <a:r>
              <a:rPr lang="en-CA" sz="6600" b="0" dirty="0">
                <a:latin typeface="Barlow" panose="00000500000000000000" pitchFamily="2" charset="0"/>
              </a:rPr>
              <a:t>For more information on the Transit Optimization Study or to share your feedback, visit saultstemarie.ca/</a:t>
            </a:r>
            <a:r>
              <a:rPr lang="en-CA" sz="6600" b="0" dirty="0" err="1">
                <a:latin typeface="Barlow" panose="00000500000000000000" pitchFamily="2" charset="0"/>
              </a:rPr>
              <a:t>transitstudy</a:t>
            </a:r>
            <a:r>
              <a:rPr lang="en-CA" sz="6600" b="0" dirty="0">
                <a:latin typeface="Barlow" panose="00000500000000000000" pitchFamily="2" charset="0"/>
              </a:rPr>
              <a:t> </a:t>
            </a:r>
          </a:p>
          <a:p>
            <a:pPr algn="ctr"/>
            <a:endParaRPr lang="en-CA" sz="6600" b="0" dirty="0"/>
          </a:p>
          <a:p>
            <a:pPr algn="ctr"/>
            <a:endParaRPr lang="en-CA" sz="6600" dirty="0">
              <a:latin typeface="Barlow" panose="00000500000000000000" pitchFamily="2" charset="0"/>
            </a:endParaRPr>
          </a:p>
          <a:p>
            <a:pPr algn="ctr"/>
            <a:endParaRPr lang="en-CA" sz="6480" b="0" dirty="0">
              <a:latin typeface="Barlow"/>
            </a:endParaRPr>
          </a:p>
        </p:txBody>
      </p:sp>
      <p:pic>
        <p:nvPicPr>
          <p:cNvPr id="14" name="Picture 13" descr="A qr code on a white background&#10;&#10;AI-generated content may be incorrect.">
            <a:extLst>
              <a:ext uri="{FF2B5EF4-FFF2-40B4-BE49-F238E27FC236}">
                <a16:creationId xmlns:a16="http://schemas.microsoft.com/office/drawing/2014/main" id="{ACB8457C-BB2D-6F3C-86D4-DE1B13E59417}"/>
              </a:ext>
            </a:extLst>
          </p:cNvPr>
          <p:cNvPicPr>
            <a:picLocks noChangeAspect="1"/>
          </p:cNvPicPr>
          <p:nvPr/>
        </p:nvPicPr>
        <p:blipFill>
          <a:blip r:embed="rId3">
            <a:extLst>
              <a:ext uri="{28A0092B-C50C-407E-A947-70E740481C1C}">
                <a14:useLocalDpi xmlns:a14="http://schemas.microsoft.com/office/drawing/2010/main" val="0"/>
              </a:ext>
            </a:extLst>
          </a:blip>
          <a:srcRect l="37480" t="29169" r="30559" b="32793"/>
          <a:stretch/>
        </p:blipFill>
        <p:spPr>
          <a:xfrm>
            <a:off x="12215302" y="14554200"/>
            <a:ext cx="4201502" cy="4191840"/>
          </a:xfrm>
          <a:prstGeom prst="rect">
            <a:avLst/>
          </a:prstGeom>
        </p:spPr>
      </p:pic>
      <p:pic>
        <p:nvPicPr>
          <p:cNvPr id="16" name="Picture 15" descr="A logo of a computer&#10;&#10;AI-generated content may be incorrect.">
            <a:extLst>
              <a:ext uri="{FF2B5EF4-FFF2-40B4-BE49-F238E27FC236}">
                <a16:creationId xmlns:a16="http://schemas.microsoft.com/office/drawing/2014/main" id="{42E37C9A-6687-F716-DFDB-91D646504AE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10401" y="14894393"/>
            <a:ext cx="5213866" cy="3128320"/>
          </a:xfrm>
          <a:prstGeom prst="rect">
            <a:avLst/>
          </a:prstGeom>
        </p:spPr>
      </p:pic>
      <p:sp>
        <p:nvSpPr>
          <p:cNvPr id="4" name="Content Placeholder 4">
            <a:extLst>
              <a:ext uri="{FF2B5EF4-FFF2-40B4-BE49-F238E27FC236}">
                <a16:creationId xmlns:a16="http://schemas.microsoft.com/office/drawing/2014/main" id="{392B75A4-FFEC-8FBC-982D-9B4E821CB750}"/>
              </a:ext>
            </a:extLst>
          </p:cNvPr>
          <p:cNvSpPr txBox="1">
            <a:spLocks/>
          </p:cNvSpPr>
          <p:nvPr/>
        </p:nvSpPr>
        <p:spPr>
          <a:xfrm>
            <a:off x="3440914" y="8715010"/>
            <a:ext cx="4979673" cy="1486017"/>
          </a:xfrm>
          <a:prstGeom prst="rect">
            <a:avLst/>
          </a:prstGeom>
        </p:spPr>
        <p:txBody>
          <a:bodyPr vert="horz" lIns="246888" tIns="123444" rIns="246888" bIns="123444"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Barlow" panose="00000500000000000000" pitchFamily="2"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Barlow" panose="00000500000000000000" pitchFamily="2"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Barlow" panose="00000500000000000000" pitchFamily="2"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Barlow" panose="00000500000000000000" pitchFamily="2"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Barlow" panose="00000500000000000000" pitchFamily="2"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r>
              <a:rPr lang="en-CA" sz="6600" dirty="0">
                <a:latin typeface="Barlow" panose="00000500000000000000" pitchFamily="2" charset="0"/>
              </a:rPr>
              <a:t>Next Steps</a:t>
            </a:r>
            <a:r>
              <a:rPr lang="en-CA" sz="6600" b="0" dirty="0">
                <a:latin typeface="Barlow" panose="00000500000000000000" pitchFamily="2" charset="0"/>
              </a:rPr>
              <a:t>:</a:t>
            </a:r>
          </a:p>
          <a:p>
            <a:pPr algn="ctr"/>
            <a:endParaRPr lang="en-CA" sz="6600" b="0" dirty="0"/>
          </a:p>
          <a:p>
            <a:pPr algn="ctr"/>
            <a:endParaRPr lang="en-CA" sz="6600" dirty="0">
              <a:latin typeface="Barlow" panose="00000500000000000000" pitchFamily="2" charset="0"/>
            </a:endParaRPr>
          </a:p>
          <a:p>
            <a:pPr algn="ctr"/>
            <a:endParaRPr lang="en-CA" sz="6480" b="0" dirty="0">
              <a:latin typeface="Barlow"/>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371600" y="1427552"/>
            <a:ext cx="13066248" cy="2094163"/>
          </a:xfrm>
          <a:prstGeom prst="rect">
            <a:avLst/>
          </a:prstGeom>
        </p:spPr>
        <p:txBody>
          <a:bodyPr vert="horz" wrap="square" lIns="0" tIns="41910" rIns="0" bIns="0" rtlCol="0">
            <a:spAutoFit/>
          </a:bodyPr>
          <a:lstStyle/>
          <a:p>
            <a:pPr marL="32239">
              <a:lnSpc>
                <a:spcPts val="8009"/>
              </a:lnSpc>
              <a:spcBef>
                <a:spcPts val="330"/>
              </a:spcBef>
            </a:pPr>
            <a:r>
              <a:rPr sz="6981" b="1" dirty="0">
                <a:latin typeface="Arial" panose="020B0604020202020204" pitchFamily="34" charset="0"/>
                <a:cs typeface="Arial" panose="020B0604020202020204" pitchFamily="34" charset="0"/>
              </a:rPr>
              <a:t>What We Heard:</a:t>
            </a:r>
            <a:endParaRPr sz="6981" dirty="0">
              <a:latin typeface="Arial" panose="020B0604020202020204" pitchFamily="34" charset="0"/>
              <a:cs typeface="Arial" panose="020B0604020202020204" pitchFamily="34" charset="0"/>
            </a:endParaRPr>
          </a:p>
          <a:p>
            <a:pPr marL="32239">
              <a:lnSpc>
                <a:spcPts val="8009"/>
              </a:lnSpc>
            </a:pPr>
            <a:r>
              <a:rPr sz="6981" dirty="0">
                <a:latin typeface="Arial" panose="020B0604020202020204" pitchFamily="34" charset="0"/>
                <a:cs typeface="Arial" panose="020B0604020202020204" pitchFamily="34" charset="0"/>
              </a:rPr>
              <a:t>Public Information Centre </a:t>
            </a:r>
            <a:r>
              <a:rPr lang="en-US" sz="6981" dirty="0">
                <a:latin typeface="Arial" panose="020B0604020202020204" pitchFamily="34" charset="0"/>
                <a:cs typeface="Arial" panose="020B0604020202020204" pitchFamily="34" charset="0"/>
              </a:rPr>
              <a:t>#1</a:t>
            </a:r>
            <a:endParaRPr sz="6981" dirty="0">
              <a:latin typeface="Arial" panose="020B0604020202020204" pitchFamily="34" charset="0"/>
              <a:cs typeface="Arial" panose="020B0604020202020204" pitchFamily="34" charset="0"/>
            </a:endParaRPr>
          </a:p>
        </p:txBody>
      </p:sp>
      <p:sp>
        <p:nvSpPr>
          <p:cNvPr id="3" name="object 3"/>
          <p:cNvSpPr txBox="1"/>
          <p:nvPr/>
        </p:nvSpPr>
        <p:spPr>
          <a:xfrm>
            <a:off x="1343236" y="3961333"/>
            <a:ext cx="10543963" cy="12351754"/>
          </a:xfrm>
          <a:prstGeom prst="rect">
            <a:avLst/>
          </a:prstGeom>
        </p:spPr>
        <p:txBody>
          <a:bodyPr vert="horz" wrap="square" lIns="0" tIns="40298" rIns="0" bIns="0" rtlCol="0">
            <a:spAutoFit/>
          </a:bodyPr>
          <a:lstStyle/>
          <a:p>
            <a:pPr marL="32239"/>
            <a:r>
              <a:rPr lang="en-US" sz="4000" dirty="0">
                <a:latin typeface="Arial" panose="020B0604020202020204" pitchFamily="34" charset="0"/>
                <a:cs typeface="Arial" panose="020B0604020202020204" pitchFamily="34" charset="0"/>
              </a:rPr>
              <a:t>Held </a:t>
            </a:r>
            <a:r>
              <a:rPr sz="4000" dirty="0">
                <a:latin typeface="Arial" panose="020B0604020202020204" pitchFamily="34" charset="0"/>
                <a:cs typeface="Arial" panose="020B0604020202020204" pitchFamily="34" charset="0"/>
              </a:rPr>
              <a:t>at City Hall on March 25, 2025</a:t>
            </a:r>
          </a:p>
          <a:p>
            <a:pPr marL="32239"/>
            <a:endParaRPr lang="en-US" sz="4000" dirty="0">
              <a:latin typeface="Arial" panose="020B0604020202020204" pitchFamily="34" charset="0"/>
              <a:cs typeface="Arial" panose="020B0604020202020204" pitchFamily="34" charset="0"/>
            </a:endParaRPr>
          </a:p>
          <a:p>
            <a:pPr marL="32239"/>
            <a:r>
              <a:rPr sz="4000" dirty="0">
                <a:latin typeface="Arial" panose="020B0604020202020204" pitchFamily="34" charset="0"/>
                <a:cs typeface="Arial" panose="020B0604020202020204" pitchFamily="34" charset="0"/>
              </a:rPr>
              <a:t>General feedback:</a:t>
            </a:r>
          </a:p>
          <a:p>
            <a:pPr marL="1952068" marR="29015" indent="-639943">
              <a:buFont typeface="Arial"/>
              <a:buChar char="•"/>
              <a:tabLst>
                <a:tab pos="1952068" algn="l"/>
              </a:tabLst>
            </a:pPr>
            <a:r>
              <a:rPr sz="4000" dirty="0">
                <a:latin typeface="Arial" panose="020B0604020202020204" pitchFamily="34" charset="0"/>
                <a:cs typeface="Arial" panose="020B0604020202020204" pitchFamily="34" charset="0"/>
              </a:rPr>
              <a:t>Transit should not only be a means for point-to-point transportation but should support an equitable, affordable, and sustainable community.</a:t>
            </a:r>
          </a:p>
          <a:p>
            <a:pPr marL="1952068" marR="259524" indent="-639943">
              <a:buFont typeface="Arial"/>
              <a:buChar char="•"/>
              <a:tabLst>
                <a:tab pos="1952068" algn="l"/>
              </a:tabLst>
            </a:pPr>
            <a:r>
              <a:rPr sz="4000" dirty="0">
                <a:latin typeface="Arial" panose="020B0604020202020204" pitchFamily="34" charset="0"/>
                <a:cs typeface="Arial" panose="020B0604020202020204" pitchFamily="34" charset="0"/>
              </a:rPr>
              <a:t>The City should provide easy, accessible, and affordable public transit that allows citizens to choose to take transit and rely less on private vehicles.</a:t>
            </a:r>
          </a:p>
          <a:p>
            <a:pPr marL="32239"/>
            <a:endParaRPr lang="en-US" sz="4000" dirty="0">
              <a:latin typeface="Arial" panose="020B0604020202020204" pitchFamily="34" charset="0"/>
              <a:cs typeface="Arial" panose="020B0604020202020204" pitchFamily="34" charset="0"/>
            </a:endParaRPr>
          </a:p>
          <a:p>
            <a:pPr marL="32239"/>
            <a:r>
              <a:rPr sz="4000" dirty="0">
                <a:latin typeface="Arial" panose="020B0604020202020204" pitchFamily="34" charset="0"/>
                <a:cs typeface="Arial" panose="020B0604020202020204" pitchFamily="34" charset="0"/>
              </a:rPr>
              <a:t>Key Priorities:</a:t>
            </a:r>
          </a:p>
          <a:p>
            <a:pPr marL="2353443" indent="-1160602">
              <a:buAutoNum type="arabicPeriod"/>
              <a:tabLst>
                <a:tab pos="2353443" algn="l"/>
              </a:tabLst>
            </a:pPr>
            <a:r>
              <a:rPr sz="4000" dirty="0">
                <a:latin typeface="Arial" panose="020B0604020202020204" pitchFamily="34" charset="0"/>
                <a:cs typeface="Arial" panose="020B0604020202020204" pitchFamily="34" charset="0"/>
              </a:rPr>
              <a:t>Improve frequency and reliability</a:t>
            </a:r>
          </a:p>
          <a:p>
            <a:pPr marL="2353443" indent="-1160602">
              <a:buAutoNum type="arabicPeriod"/>
              <a:tabLst>
                <a:tab pos="2353443" algn="l"/>
              </a:tabLst>
            </a:pPr>
            <a:r>
              <a:rPr sz="4000" dirty="0">
                <a:latin typeface="Arial" panose="020B0604020202020204" pitchFamily="34" charset="0"/>
                <a:cs typeface="Arial" panose="020B0604020202020204" pitchFamily="34" charset="0"/>
              </a:rPr>
              <a:t>Improve route directness</a:t>
            </a:r>
          </a:p>
          <a:p>
            <a:pPr marL="2353443" indent="-1160602">
              <a:buAutoNum type="arabicPeriod"/>
              <a:tabLst>
                <a:tab pos="2353443" algn="l"/>
              </a:tabLst>
            </a:pPr>
            <a:r>
              <a:rPr sz="4000" dirty="0">
                <a:latin typeface="Arial" panose="020B0604020202020204" pitchFamily="34" charset="0"/>
                <a:cs typeface="Arial" panose="020B0604020202020204" pitchFamily="34" charset="0"/>
              </a:rPr>
              <a:t>Improve paratransit and alter OnDemand transit</a:t>
            </a:r>
          </a:p>
          <a:p>
            <a:pPr marL="2353443" indent="-1160602">
              <a:buAutoNum type="arabicPeriod"/>
              <a:tabLst>
                <a:tab pos="2353443" algn="l"/>
              </a:tabLst>
            </a:pPr>
            <a:r>
              <a:rPr sz="4000" dirty="0">
                <a:latin typeface="Arial" panose="020B0604020202020204" pitchFamily="34" charset="0"/>
                <a:cs typeface="Arial" panose="020B0604020202020204" pitchFamily="34" charset="0"/>
              </a:rPr>
              <a:t>Expand periods of operations</a:t>
            </a:r>
          </a:p>
        </p:txBody>
      </p:sp>
      <p:pic>
        <p:nvPicPr>
          <p:cNvPr id="6" name="Picture 5" descr="A group of people in a room&#10;&#10;AI-generated content may be incorrect.">
            <a:extLst>
              <a:ext uri="{FF2B5EF4-FFF2-40B4-BE49-F238E27FC236}">
                <a16:creationId xmlns:a16="http://schemas.microsoft.com/office/drawing/2014/main" id="{17430EFA-03B7-C84D-DCA9-A6FBB1D95CC6}"/>
              </a:ext>
            </a:extLst>
          </p:cNvPr>
          <p:cNvPicPr>
            <a:picLocks noChangeAspect="1"/>
          </p:cNvPicPr>
          <p:nvPr/>
        </p:nvPicPr>
        <p:blipFill>
          <a:blip r:embed="rId2" cstate="print">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rcRect l="8654" t="5451" r="28552"/>
          <a:stretch>
            <a:fillRect/>
          </a:stretch>
        </p:blipFill>
        <p:spPr>
          <a:xfrm rot="5400000">
            <a:off x="13333667" y="859627"/>
            <a:ext cx="8232267" cy="9296402"/>
          </a:xfrm>
          <a:prstGeom prst="rect">
            <a:avLst/>
          </a:prstGeom>
        </p:spPr>
      </p:pic>
      <p:pic>
        <p:nvPicPr>
          <p:cNvPr id="8" name="Picture 7" descr="A group of whiteboards with a chart on them&#10;&#10;AI-generated content may be incorrect.">
            <a:extLst>
              <a:ext uri="{FF2B5EF4-FFF2-40B4-BE49-F238E27FC236}">
                <a16:creationId xmlns:a16="http://schemas.microsoft.com/office/drawing/2014/main" id="{A965284C-9D0F-D752-41E4-33B53A88F32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027877" y="10016242"/>
            <a:ext cx="11605842" cy="8704382"/>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513301" y="10067750"/>
            <a:ext cx="11030391" cy="7842006"/>
          </a:xfrm>
          <a:custGeom>
            <a:avLst/>
            <a:gdLst/>
            <a:ahLst/>
            <a:cxnLst/>
            <a:rect l="l" t="t" r="r" b="b"/>
            <a:pathLst>
              <a:path w="4752975" h="3089275">
                <a:moveTo>
                  <a:pt x="0" y="514731"/>
                </a:moveTo>
                <a:lnTo>
                  <a:pt x="2102" y="467887"/>
                </a:lnTo>
                <a:lnTo>
                  <a:pt x="8287" y="422221"/>
                </a:lnTo>
                <a:lnTo>
                  <a:pt x="18373" y="377913"/>
                </a:lnTo>
                <a:lnTo>
                  <a:pt x="32179" y="335145"/>
                </a:lnTo>
                <a:lnTo>
                  <a:pt x="49524" y="294100"/>
                </a:lnTo>
                <a:lnTo>
                  <a:pt x="70225" y="254959"/>
                </a:lnTo>
                <a:lnTo>
                  <a:pt x="94102" y="217904"/>
                </a:lnTo>
                <a:lnTo>
                  <a:pt x="120972" y="183117"/>
                </a:lnTo>
                <a:lnTo>
                  <a:pt x="150653" y="150780"/>
                </a:lnTo>
                <a:lnTo>
                  <a:pt x="182965" y="121075"/>
                </a:lnTo>
                <a:lnTo>
                  <a:pt x="217726" y="94183"/>
                </a:lnTo>
                <a:lnTo>
                  <a:pt x="254754" y="70287"/>
                </a:lnTo>
                <a:lnTo>
                  <a:pt x="293867" y="49568"/>
                </a:lnTo>
                <a:lnTo>
                  <a:pt x="334885" y="32208"/>
                </a:lnTo>
                <a:lnTo>
                  <a:pt x="377625" y="18390"/>
                </a:lnTo>
                <a:lnTo>
                  <a:pt x="421905" y="8294"/>
                </a:lnTo>
                <a:lnTo>
                  <a:pt x="467545" y="2103"/>
                </a:lnTo>
                <a:lnTo>
                  <a:pt x="514362" y="0"/>
                </a:lnTo>
                <a:lnTo>
                  <a:pt x="4238625" y="0"/>
                </a:lnTo>
                <a:lnTo>
                  <a:pt x="4285445" y="2103"/>
                </a:lnTo>
                <a:lnTo>
                  <a:pt x="4331088" y="8294"/>
                </a:lnTo>
                <a:lnTo>
                  <a:pt x="4375370" y="18390"/>
                </a:lnTo>
                <a:lnTo>
                  <a:pt x="4418111" y="32208"/>
                </a:lnTo>
                <a:lnTo>
                  <a:pt x="4459128" y="49568"/>
                </a:lnTo>
                <a:lnTo>
                  <a:pt x="4498241" y="70287"/>
                </a:lnTo>
                <a:lnTo>
                  <a:pt x="4535267" y="94183"/>
                </a:lnTo>
                <a:lnTo>
                  <a:pt x="4570027" y="121075"/>
                </a:lnTo>
                <a:lnTo>
                  <a:pt x="4602337" y="150780"/>
                </a:lnTo>
                <a:lnTo>
                  <a:pt x="4632016" y="183117"/>
                </a:lnTo>
                <a:lnTo>
                  <a:pt x="4658884" y="217904"/>
                </a:lnTo>
                <a:lnTo>
                  <a:pt x="4682758" y="254959"/>
                </a:lnTo>
                <a:lnTo>
                  <a:pt x="4703457" y="294100"/>
                </a:lnTo>
                <a:lnTo>
                  <a:pt x="4720799" y="335145"/>
                </a:lnTo>
                <a:lnTo>
                  <a:pt x="4734604" y="377913"/>
                </a:lnTo>
                <a:lnTo>
                  <a:pt x="4744689" y="422221"/>
                </a:lnTo>
                <a:lnTo>
                  <a:pt x="4750873" y="467887"/>
                </a:lnTo>
                <a:lnTo>
                  <a:pt x="4752975" y="514731"/>
                </a:lnTo>
                <a:lnTo>
                  <a:pt x="4752975" y="2574036"/>
                </a:lnTo>
                <a:lnTo>
                  <a:pt x="4750873" y="2620897"/>
                </a:lnTo>
                <a:lnTo>
                  <a:pt x="4744689" y="2666579"/>
                </a:lnTo>
                <a:lnTo>
                  <a:pt x="4734604" y="2710901"/>
                </a:lnTo>
                <a:lnTo>
                  <a:pt x="4720799" y="2753681"/>
                </a:lnTo>
                <a:lnTo>
                  <a:pt x="4703457" y="2794737"/>
                </a:lnTo>
                <a:lnTo>
                  <a:pt x="4682758" y="2833887"/>
                </a:lnTo>
                <a:lnTo>
                  <a:pt x="4658884" y="2870950"/>
                </a:lnTo>
                <a:lnTo>
                  <a:pt x="4632016" y="2905743"/>
                </a:lnTo>
                <a:lnTo>
                  <a:pt x="4602337" y="2938086"/>
                </a:lnTo>
                <a:lnTo>
                  <a:pt x="4570027" y="2967795"/>
                </a:lnTo>
                <a:lnTo>
                  <a:pt x="4535267" y="2994690"/>
                </a:lnTo>
                <a:lnTo>
                  <a:pt x="4498241" y="3018589"/>
                </a:lnTo>
                <a:lnTo>
                  <a:pt x="4459128" y="3039310"/>
                </a:lnTo>
                <a:lnTo>
                  <a:pt x="4418111" y="3056671"/>
                </a:lnTo>
                <a:lnTo>
                  <a:pt x="4375370" y="3070490"/>
                </a:lnTo>
                <a:lnTo>
                  <a:pt x="4331088" y="3080586"/>
                </a:lnTo>
                <a:lnTo>
                  <a:pt x="4285445" y="3086777"/>
                </a:lnTo>
                <a:lnTo>
                  <a:pt x="4238625" y="3088881"/>
                </a:lnTo>
                <a:lnTo>
                  <a:pt x="514362" y="3088881"/>
                </a:lnTo>
                <a:lnTo>
                  <a:pt x="467545" y="3086777"/>
                </a:lnTo>
                <a:lnTo>
                  <a:pt x="421905" y="3080586"/>
                </a:lnTo>
                <a:lnTo>
                  <a:pt x="377625" y="3070490"/>
                </a:lnTo>
                <a:lnTo>
                  <a:pt x="334885" y="3056671"/>
                </a:lnTo>
                <a:lnTo>
                  <a:pt x="293867" y="3039310"/>
                </a:lnTo>
                <a:lnTo>
                  <a:pt x="254754" y="3018589"/>
                </a:lnTo>
                <a:lnTo>
                  <a:pt x="217726" y="2994690"/>
                </a:lnTo>
                <a:lnTo>
                  <a:pt x="182965" y="2967795"/>
                </a:lnTo>
                <a:lnTo>
                  <a:pt x="150653" y="2938086"/>
                </a:lnTo>
                <a:lnTo>
                  <a:pt x="120972" y="2905743"/>
                </a:lnTo>
                <a:lnTo>
                  <a:pt x="94102" y="2870950"/>
                </a:lnTo>
                <a:lnTo>
                  <a:pt x="70225" y="2833887"/>
                </a:lnTo>
                <a:lnTo>
                  <a:pt x="49524" y="2794737"/>
                </a:lnTo>
                <a:lnTo>
                  <a:pt x="32179" y="2753681"/>
                </a:lnTo>
                <a:lnTo>
                  <a:pt x="18373" y="2710901"/>
                </a:lnTo>
                <a:lnTo>
                  <a:pt x="8287" y="2666579"/>
                </a:lnTo>
                <a:lnTo>
                  <a:pt x="2102" y="2620897"/>
                </a:lnTo>
                <a:lnTo>
                  <a:pt x="0" y="2574036"/>
                </a:lnTo>
                <a:lnTo>
                  <a:pt x="0" y="514731"/>
                </a:lnTo>
                <a:close/>
              </a:path>
            </a:pathLst>
          </a:custGeom>
          <a:ln w="19062">
            <a:solidFill>
              <a:srgbClr val="007681"/>
            </a:solidFill>
          </a:ln>
        </p:spPr>
        <p:txBody>
          <a:bodyPr wrap="square" lIns="0" tIns="0" rIns="0" bIns="0" rtlCol="0"/>
          <a:lstStyle/>
          <a:p>
            <a:endParaRPr/>
          </a:p>
        </p:txBody>
      </p:sp>
      <p:grpSp>
        <p:nvGrpSpPr>
          <p:cNvPr id="3" name="object 3"/>
          <p:cNvGrpSpPr/>
          <p:nvPr/>
        </p:nvGrpSpPr>
        <p:grpSpPr>
          <a:xfrm>
            <a:off x="1313426" y="5953460"/>
            <a:ext cx="22768414" cy="2276033"/>
            <a:chOff x="171443" y="2345302"/>
            <a:chExt cx="9716135" cy="896619"/>
          </a:xfrm>
        </p:grpSpPr>
        <p:sp>
          <p:nvSpPr>
            <p:cNvPr id="4" name="object 4"/>
            <p:cNvSpPr/>
            <p:nvPr/>
          </p:nvSpPr>
          <p:spPr>
            <a:xfrm>
              <a:off x="180975" y="2497835"/>
              <a:ext cx="9696450" cy="734060"/>
            </a:xfrm>
            <a:custGeom>
              <a:avLst/>
              <a:gdLst/>
              <a:ahLst/>
              <a:cxnLst/>
              <a:rect l="l" t="t" r="r" b="b"/>
              <a:pathLst>
                <a:path w="9696450" h="734060">
                  <a:moveTo>
                    <a:pt x="0" y="122300"/>
                  </a:moveTo>
                  <a:lnTo>
                    <a:pt x="9605" y="74687"/>
                  </a:lnTo>
                  <a:lnTo>
                    <a:pt x="35801" y="35813"/>
                  </a:lnTo>
                  <a:lnTo>
                    <a:pt x="74655" y="9608"/>
                  </a:lnTo>
                  <a:lnTo>
                    <a:pt x="122237" y="0"/>
                  </a:lnTo>
                  <a:lnTo>
                    <a:pt x="9574276" y="0"/>
                  </a:lnTo>
                  <a:lnTo>
                    <a:pt x="9621815" y="9608"/>
                  </a:lnTo>
                  <a:lnTo>
                    <a:pt x="9660651" y="35813"/>
                  </a:lnTo>
                  <a:lnTo>
                    <a:pt x="9686843" y="74687"/>
                  </a:lnTo>
                  <a:lnTo>
                    <a:pt x="9696450" y="122300"/>
                  </a:lnTo>
                  <a:lnTo>
                    <a:pt x="9696450" y="611758"/>
                  </a:lnTo>
                  <a:lnTo>
                    <a:pt x="9686843" y="659372"/>
                  </a:lnTo>
                  <a:lnTo>
                    <a:pt x="9660651" y="698246"/>
                  </a:lnTo>
                  <a:lnTo>
                    <a:pt x="9621815" y="724451"/>
                  </a:lnTo>
                  <a:lnTo>
                    <a:pt x="9574276" y="734060"/>
                  </a:lnTo>
                  <a:lnTo>
                    <a:pt x="122237" y="734060"/>
                  </a:lnTo>
                  <a:lnTo>
                    <a:pt x="74655" y="724451"/>
                  </a:lnTo>
                  <a:lnTo>
                    <a:pt x="35801" y="698246"/>
                  </a:lnTo>
                  <a:lnTo>
                    <a:pt x="9605" y="659372"/>
                  </a:lnTo>
                  <a:lnTo>
                    <a:pt x="0" y="611758"/>
                  </a:lnTo>
                  <a:lnTo>
                    <a:pt x="0" y="122300"/>
                  </a:lnTo>
                  <a:close/>
                </a:path>
              </a:pathLst>
            </a:custGeom>
            <a:ln w="19062">
              <a:solidFill>
                <a:srgbClr val="DC6B2F"/>
              </a:solidFill>
            </a:ln>
          </p:spPr>
          <p:txBody>
            <a:bodyPr wrap="square" lIns="0" tIns="0" rIns="0" bIns="0" rtlCol="0"/>
            <a:lstStyle/>
            <a:p>
              <a:endParaRPr/>
            </a:p>
          </p:txBody>
        </p:sp>
        <p:sp>
          <p:nvSpPr>
            <p:cNvPr id="5" name="object 5"/>
            <p:cNvSpPr/>
            <p:nvPr/>
          </p:nvSpPr>
          <p:spPr>
            <a:xfrm>
              <a:off x="3705224" y="2354833"/>
              <a:ext cx="2647950" cy="257810"/>
            </a:xfrm>
            <a:custGeom>
              <a:avLst/>
              <a:gdLst/>
              <a:ahLst/>
              <a:cxnLst/>
              <a:rect l="l" t="t" r="r" b="b"/>
              <a:pathLst>
                <a:path w="2647950" h="257810">
                  <a:moveTo>
                    <a:pt x="2647950" y="0"/>
                  </a:moveTo>
                  <a:lnTo>
                    <a:pt x="109982" y="0"/>
                  </a:lnTo>
                  <a:lnTo>
                    <a:pt x="67186" y="8649"/>
                  </a:lnTo>
                  <a:lnTo>
                    <a:pt x="32226" y="32242"/>
                  </a:lnTo>
                  <a:lnTo>
                    <a:pt x="8647" y="67240"/>
                  </a:lnTo>
                  <a:lnTo>
                    <a:pt x="0" y="110109"/>
                  </a:lnTo>
                  <a:lnTo>
                    <a:pt x="0" y="257429"/>
                  </a:lnTo>
                  <a:lnTo>
                    <a:pt x="2537968" y="257429"/>
                  </a:lnTo>
                  <a:lnTo>
                    <a:pt x="2580763" y="248779"/>
                  </a:lnTo>
                  <a:lnTo>
                    <a:pt x="2615723" y="225186"/>
                  </a:lnTo>
                  <a:lnTo>
                    <a:pt x="2639302" y="190188"/>
                  </a:lnTo>
                  <a:lnTo>
                    <a:pt x="2647950" y="147320"/>
                  </a:lnTo>
                  <a:lnTo>
                    <a:pt x="2647950" y="0"/>
                  </a:lnTo>
                  <a:close/>
                </a:path>
              </a:pathLst>
            </a:custGeom>
            <a:solidFill>
              <a:srgbClr val="DF686C"/>
            </a:solidFill>
            <a:ln>
              <a:solidFill>
                <a:srgbClr val="DC6B2F"/>
              </a:solidFill>
            </a:ln>
          </p:spPr>
          <p:txBody>
            <a:bodyPr wrap="square" lIns="0" tIns="0" rIns="0" bIns="0" rtlCol="0"/>
            <a:lstStyle/>
            <a:p>
              <a:endParaRPr/>
            </a:p>
          </p:txBody>
        </p:sp>
        <p:sp>
          <p:nvSpPr>
            <p:cNvPr id="6" name="object 6"/>
            <p:cNvSpPr/>
            <p:nvPr/>
          </p:nvSpPr>
          <p:spPr>
            <a:xfrm>
              <a:off x="3705224" y="2354833"/>
              <a:ext cx="2647950" cy="257810"/>
            </a:xfrm>
            <a:custGeom>
              <a:avLst/>
              <a:gdLst/>
              <a:ahLst/>
              <a:cxnLst/>
              <a:rect l="l" t="t" r="r" b="b"/>
              <a:pathLst>
                <a:path w="2647950" h="257810">
                  <a:moveTo>
                    <a:pt x="109982" y="0"/>
                  </a:moveTo>
                  <a:lnTo>
                    <a:pt x="2647950" y="0"/>
                  </a:lnTo>
                  <a:lnTo>
                    <a:pt x="2647950" y="147320"/>
                  </a:lnTo>
                  <a:lnTo>
                    <a:pt x="2639302" y="190188"/>
                  </a:lnTo>
                  <a:lnTo>
                    <a:pt x="2615723" y="225186"/>
                  </a:lnTo>
                  <a:lnTo>
                    <a:pt x="2580763" y="248779"/>
                  </a:lnTo>
                  <a:lnTo>
                    <a:pt x="2537968" y="257429"/>
                  </a:lnTo>
                  <a:lnTo>
                    <a:pt x="0" y="257429"/>
                  </a:lnTo>
                  <a:lnTo>
                    <a:pt x="0" y="110109"/>
                  </a:lnTo>
                  <a:lnTo>
                    <a:pt x="8647" y="67240"/>
                  </a:lnTo>
                  <a:lnTo>
                    <a:pt x="32226" y="32242"/>
                  </a:lnTo>
                  <a:lnTo>
                    <a:pt x="67186" y="8649"/>
                  </a:lnTo>
                  <a:lnTo>
                    <a:pt x="109982" y="0"/>
                  </a:lnTo>
                  <a:close/>
                </a:path>
              </a:pathLst>
            </a:custGeom>
            <a:solidFill>
              <a:srgbClr val="DC6B2F"/>
            </a:solidFill>
            <a:ln w="19062">
              <a:solidFill>
                <a:srgbClr val="DC6B2F"/>
              </a:solidFill>
            </a:ln>
          </p:spPr>
          <p:txBody>
            <a:bodyPr wrap="square" lIns="0" tIns="0" rIns="0" bIns="0" rtlCol="0"/>
            <a:lstStyle/>
            <a:p>
              <a:endParaRPr/>
            </a:p>
          </p:txBody>
        </p:sp>
      </p:grpSp>
      <p:sp>
        <p:nvSpPr>
          <p:cNvPr id="7" name="object 7"/>
          <p:cNvSpPr txBox="1"/>
          <p:nvPr/>
        </p:nvSpPr>
        <p:spPr>
          <a:xfrm>
            <a:off x="2209800" y="5831655"/>
            <a:ext cx="21564600" cy="1992320"/>
          </a:xfrm>
          <a:prstGeom prst="rect">
            <a:avLst/>
          </a:prstGeom>
        </p:spPr>
        <p:txBody>
          <a:bodyPr vert="horz" wrap="square" lIns="0" tIns="199878" rIns="0" bIns="0" rtlCol="0">
            <a:spAutoFit/>
          </a:bodyPr>
          <a:lstStyle/>
          <a:p>
            <a:pPr marR="427166" algn="ctr">
              <a:spcBef>
                <a:spcPts val="1574"/>
              </a:spcBef>
            </a:pPr>
            <a:r>
              <a:rPr sz="3554" b="1" spc="-140" dirty="0">
                <a:solidFill>
                  <a:srgbClr val="FFFFFF"/>
                </a:solidFill>
                <a:latin typeface="Arial" panose="020B0604020202020204" pitchFamily="34" charset="0"/>
                <a:cs typeface="Arial" panose="020B0604020202020204" pitchFamily="34" charset="0"/>
              </a:rPr>
              <a:t>DRAFT</a:t>
            </a:r>
            <a:r>
              <a:rPr sz="3554" b="1" spc="-102" dirty="0">
                <a:solidFill>
                  <a:srgbClr val="FFFFFF"/>
                </a:solidFill>
                <a:latin typeface="Arial" panose="020B0604020202020204" pitchFamily="34" charset="0"/>
                <a:cs typeface="Arial" panose="020B0604020202020204" pitchFamily="34" charset="0"/>
              </a:rPr>
              <a:t> </a:t>
            </a:r>
            <a:r>
              <a:rPr sz="3554" b="1" spc="368" dirty="0">
                <a:solidFill>
                  <a:srgbClr val="FFFFFF"/>
                </a:solidFill>
                <a:latin typeface="Arial" panose="020B0604020202020204" pitchFamily="34" charset="0"/>
                <a:cs typeface="Arial" panose="020B0604020202020204" pitchFamily="34" charset="0"/>
              </a:rPr>
              <a:t>Vision</a:t>
            </a:r>
            <a:r>
              <a:rPr sz="3554" b="1" spc="152" dirty="0">
                <a:solidFill>
                  <a:srgbClr val="FFFFFF"/>
                </a:solidFill>
                <a:latin typeface="Arial" panose="020B0604020202020204" pitchFamily="34" charset="0"/>
                <a:cs typeface="Arial" panose="020B0604020202020204" pitchFamily="34" charset="0"/>
              </a:rPr>
              <a:t> </a:t>
            </a:r>
            <a:r>
              <a:rPr sz="3554" b="1" spc="444" dirty="0">
                <a:solidFill>
                  <a:srgbClr val="FFFFFF"/>
                </a:solidFill>
                <a:latin typeface="Arial" panose="020B0604020202020204" pitchFamily="34" charset="0"/>
                <a:cs typeface="Arial" panose="020B0604020202020204" pitchFamily="34" charset="0"/>
              </a:rPr>
              <a:t>Statement</a:t>
            </a:r>
            <a:endParaRPr sz="3554" dirty="0">
              <a:latin typeface="Arial" panose="020B0604020202020204" pitchFamily="34" charset="0"/>
              <a:cs typeface="Arial" panose="020B0604020202020204" pitchFamily="34" charset="0"/>
            </a:endParaRPr>
          </a:p>
          <a:p>
            <a:pPr marL="2053621" marR="12896" indent="-2022994">
              <a:lnSpc>
                <a:spcPct val="103000"/>
              </a:lnSpc>
              <a:spcBef>
                <a:spcPts val="1206"/>
              </a:spcBef>
            </a:pPr>
            <a:r>
              <a:rPr sz="3554" dirty="0">
                <a:latin typeface="Arial" panose="020B0604020202020204" pitchFamily="34" charset="0"/>
                <a:cs typeface="Arial" panose="020B0604020202020204" pitchFamily="34" charset="0"/>
              </a:rPr>
              <a:t>Sault Transit will retain its share of the travel market by providing a local public transportation system </a:t>
            </a:r>
            <a:r>
              <a:rPr lang="en-US" sz="3554" dirty="0">
                <a:latin typeface="Arial" panose="020B0604020202020204" pitchFamily="34" charset="0"/>
                <a:cs typeface="Arial" panose="020B0604020202020204" pitchFamily="34" charset="0"/>
              </a:rPr>
              <a:t>supported by residents, academic institutions,</a:t>
            </a:r>
            <a:r>
              <a:rPr sz="3554" dirty="0">
                <a:latin typeface="Arial" panose="020B0604020202020204" pitchFamily="34" charset="0"/>
                <a:cs typeface="Arial" panose="020B0604020202020204" pitchFamily="34" charset="0"/>
              </a:rPr>
              <a:t> and the business community.</a:t>
            </a:r>
          </a:p>
        </p:txBody>
      </p:sp>
      <p:sp>
        <p:nvSpPr>
          <p:cNvPr id="8" name="object 8"/>
          <p:cNvSpPr/>
          <p:nvPr/>
        </p:nvSpPr>
        <p:spPr>
          <a:xfrm>
            <a:off x="13051449" y="10067750"/>
            <a:ext cx="11030390" cy="7842006"/>
          </a:xfrm>
          <a:custGeom>
            <a:avLst/>
            <a:gdLst/>
            <a:ahLst/>
            <a:cxnLst/>
            <a:rect l="l" t="t" r="r" b="b"/>
            <a:pathLst>
              <a:path w="4752975" h="3089275">
                <a:moveTo>
                  <a:pt x="0" y="514731"/>
                </a:moveTo>
                <a:lnTo>
                  <a:pt x="2101" y="467887"/>
                </a:lnTo>
                <a:lnTo>
                  <a:pt x="8285" y="422221"/>
                </a:lnTo>
                <a:lnTo>
                  <a:pt x="18370" y="377913"/>
                </a:lnTo>
                <a:lnTo>
                  <a:pt x="32175" y="335145"/>
                </a:lnTo>
                <a:lnTo>
                  <a:pt x="49517" y="294100"/>
                </a:lnTo>
                <a:lnTo>
                  <a:pt x="70216" y="254959"/>
                </a:lnTo>
                <a:lnTo>
                  <a:pt x="94090" y="217904"/>
                </a:lnTo>
                <a:lnTo>
                  <a:pt x="120958" y="183117"/>
                </a:lnTo>
                <a:lnTo>
                  <a:pt x="150637" y="150780"/>
                </a:lnTo>
                <a:lnTo>
                  <a:pt x="182947" y="121075"/>
                </a:lnTo>
                <a:lnTo>
                  <a:pt x="217707" y="94183"/>
                </a:lnTo>
                <a:lnTo>
                  <a:pt x="254733" y="70287"/>
                </a:lnTo>
                <a:lnTo>
                  <a:pt x="293846" y="49568"/>
                </a:lnTo>
                <a:lnTo>
                  <a:pt x="334863" y="32208"/>
                </a:lnTo>
                <a:lnTo>
                  <a:pt x="377604" y="18390"/>
                </a:lnTo>
                <a:lnTo>
                  <a:pt x="421886" y="8294"/>
                </a:lnTo>
                <a:lnTo>
                  <a:pt x="467529" y="2103"/>
                </a:lnTo>
                <a:lnTo>
                  <a:pt x="514350" y="0"/>
                </a:lnTo>
                <a:lnTo>
                  <a:pt x="4238625" y="0"/>
                </a:lnTo>
                <a:lnTo>
                  <a:pt x="4285445" y="2103"/>
                </a:lnTo>
                <a:lnTo>
                  <a:pt x="4331088" y="8294"/>
                </a:lnTo>
                <a:lnTo>
                  <a:pt x="4375370" y="18390"/>
                </a:lnTo>
                <a:lnTo>
                  <a:pt x="4418111" y="32208"/>
                </a:lnTo>
                <a:lnTo>
                  <a:pt x="4459128" y="49568"/>
                </a:lnTo>
                <a:lnTo>
                  <a:pt x="4498241" y="70287"/>
                </a:lnTo>
                <a:lnTo>
                  <a:pt x="4535267" y="94183"/>
                </a:lnTo>
                <a:lnTo>
                  <a:pt x="4570027" y="121075"/>
                </a:lnTo>
                <a:lnTo>
                  <a:pt x="4602337" y="150780"/>
                </a:lnTo>
                <a:lnTo>
                  <a:pt x="4632016" y="183117"/>
                </a:lnTo>
                <a:lnTo>
                  <a:pt x="4658884" y="217904"/>
                </a:lnTo>
                <a:lnTo>
                  <a:pt x="4682758" y="254959"/>
                </a:lnTo>
                <a:lnTo>
                  <a:pt x="4703457" y="294100"/>
                </a:lnTo>
                <a:lnTo>
                  <a:pt x="4720799" y="335145"/>
                </a:lnTo>
                <a:lnTo>
                  <a:pt x="4734604" y="377913"/>
                </a:lnTo>
                <a:lnTo>
                  <a:pt x="4744689" y="422221"/>
                </a:lnTo>
                <a:lnTo>
                  <a:pt x="4750873" y="467887"/>
                </a:lnTo>
                <a:lnTo>
                  <a:pt x="4752975" y="514731"/>
                </a:lnTo>
                <a:lnTo>
                  <a:pt x="4752975" y="2574036"/>
                </a:lnTo>
                <a:lnTo>
                  <a:pt x="4750873" y="2620897"/>
                </a:lnTo>
                <a:lnTo>
                  <a:pt x="4744689" y="2666579"/>
                </a:lnTo>
                <a:lnTo>
                  <a:pt x="4734604" y="2710901"/>
                </a:lnTo>
                <a:lnTo>
                  <a:pt x="4720799" y="2753681"/>
                </a:lnTo>
                <a:lnTo>
                  <a:pt x="4703457" y="2794737"/>
                </a:lnTo>
                <a:lnTo>
                  <a:pt x="4682758" y="2833887"/>
                </a:lnTo>
                <a:lnTo>
                  <a:pt x="4658884" y="2870950"/>
                </a:lnTo>
                <a:lnTo>
                  <a:pt x="4632016" y="2905743"/>
                </a:lnTo>
                <a:lnTo>
                  <a:pt x="4602337" y="2938086"/>
                </a:lnTo>
                <a:lnTo>
                  <a:pt x="4570027" y="2967795"/>
                </a:lnTo>
                <a:lnTo>
                  <a:pt x="4535267" y="2994690"/>
                </a:lnTo>
                <a:lnTo>
                  <a:pt x="4498241" y="3018589"/>
                </a:lnTo>
                <a:lnTo>
                  <a:pt x="4459128" y="3039310"/>
                </a:lnTo>
                <a:lnTo>
                  <a:pt x="4418111" y="3056671"/>
                </a:lnTo>
                <a:lnTo>
                  <a:pt x="4375370" y="3070490"/>
                </a:lnTo>
                <a:lnTo>
                  <a:pt x="4331088" y="3080586"/>
                </a:lnTo>
                <a:lnTo>
                  <a:pt x="4285445" y="3086777"/>
                </a:lnTo>
                <a:lnTo>
                  <a:pt x="4238625" y="3088881"/>
                </a:lnTo>
                <a:lnTo>
                  <a:pt x="514350" y="3088881"/>
                </a:lnTo>
                <a:lnTo>
                  <a:pt x="467529" y="3086777"/>
                </a:lnTo>
                <a:lnTo>
                  <a:pt x="421886" y="3080586"/>
                </a:lnTo>
                <a:lnTo>
                  <a:pt x="377604" y="3070490"/>
                </a:lnTo>
                <a:lnTo>
                  <a:pt x="334863" y="3056671"/>
                </a:lnTo>
                <a:lnTo>
                  <a:pt x="293846" y="3039310"/>
                </a:lnTo>
                <a:lnTo>
                  <a:pt x="254733" y="3018589"/>
                </a:lnTo>
                <a:lnTo>
                  <a:pt x="217707" y="2994690"/>
                </a:lnTo>
                <a:lnTo>
                  <a:pt x="182947" y="2967795"/>
                </a:lnTo>
                <a:lnTo>
                  <a:pt x="150637" y="2938086"/>
                </a:lnTo>
                <a:lnTo>
                  <a:pt x="120958" y="2905743"/>
                </a:lnTo>
                <a:lnTo>
                  <a:pt x="94090" y="2870950"/>
                </a:lnTo>
                <a:lnTo>
                  <a:pt x="70216" y="2833887"/>
                </a:lnTo>
                <a:lnTo>
                  <a:pt x="49517" y="2794737"/>
                </a:lnTo>
                <a:lnTo>
                  <a:pt x="32175" y="2753681"/>
                </a:lnTo>
                <a:lnTo>
                  <a:pt x="18370" y="2710901"/>
                </a:lnTo>
                <a:lnTo>
                  <a:pt x="8285" y="2666579"/>
                </a:lnTo>
                <a:lnTo>
                  <a:pt x="2101" y="2620897"/>
                </a:lnTo>
                <a:lnTo>
                  <a:pt x="0" y="2574036"/>
                </a:lnTo>
                <a:lnTo>
                  <a:pt x="0" y="514731"/>
                </a:lnTo>
                <a:close/>
              </a:path>
            </a:pathLst>
          </a:custGeom>
          <a:ln w="19062">
            <a:solidFill>
              <a:srgbClr val="007681"/>
            </a:solidFill>
          </a:ln>
        </p:spPr>
        <p:txBody>
          <a:bodyPr wrap="square" lIns="0" tIns="0" rIns="0" bIns="0" rtlCol="0"/>
          <a:lstStyle/>
          <a:p>
            <a:endParaRPr/>
          </a:p>
        </p:txBody>
      </p:sp>
      <p:grpSp>
        <p:nvGrpSpPr>
          <p:cNvPr id="9" name="object 9"/>
          <p:cNvGrpSpPr/>
          <p:nvPr/>
        </p:nvGrpSpPr>
        <p:grpSpPr>
          <a:xfrm>
            <a:off x="5991209" y="8349422"/>
            <a:ext cx="1089657" cy="1331448"/>
            <a:chOff x="2352668" y="3289166"/>
            <a:chExt cx="429259" cy="524510"/>
          </a:xfrm>
        </p:grpSpPr>
        <p:sp>
          <p:nvSpPr>
            <p:cNvPr id="10" name="object 10"/>
            <p:cNvSpPr/>
            <p:nvPr/>
          </p:nvSpPr>
          <p:spPr>
            <a:xfrm>
              <a:off x="2362199" y="3298698"/>
              <a:ext cx="409575" cy="505459"/>
            </a:xfrm>
            <a:custGeom>
              <a:avLst/>
              <a:gdLst/>
              <a:ahLst/>
              <a:cxnLst/>
              <a:rect l="l" t="t" r="r" b="b"/>
              <a:pathLst>
                <a:path w="409575" h="505460">
                  <a:moveTo>
                    <a:pt x="307213" y="0"/>
                  </a:moveTo>
                  <a:lnTo>
                    <a:pt x="102362" y="0"/>
                  </a:lnTo>
                  <a:lnTo>
                    <a:pt x="102362" y="300227"/>
                  </a:lnTo>
                  <a:lnTo>
                    <a:pt x="0" y="300227"/>
                  </a:lnTo>
                  <a:lnTo>
                    <a:pt x="204724" y="505205"/>
                  </a:lnTo>
                  <a:lnTo>
                    <a:pt x="409575" y="300227"/>
                  </a:lnTo>
                  <a:lnTo>
                    <a:pt x="307213" y="300227"/>
                  </a:lnTo>
                  <a:lnTo>
                    <a:pt x="307213" y="0"/>
                  </a:lnTo>
                  <a:close/>
                </a:path>
              </a:pathLst>
            </a:custGeom>
            <a:solidFill>
              <a:srgbClr val="DC6B2F"/>
            </a:solidFill>
          </p:spPr>
          <p:txBody>
            <a:bodyPr wrap="square" lIns="0" tIns="0" rIns="0" bIns="0" rtlCol="0"/>
            <a:lstStyle/>
            <a:p>
              <a:endParaRPr/>
            </a:p>
          </p:txBody>
        </p:sp>
        <p:sp>
          <p:nvSpPr>
            <p:cNvPr id="11" name="object 11"/>
            <p:cNvSpPr/>
            <p:nvPr/>
          </p:nvSpPr>
          <p:spPr>
            <a:xfrm>
              <a:off x="2362199" y="3298698"/>
              <a:ext cx="409575" cy="505459"/>
            </a:xfrm>
            <a:custGeom>
              <a:avLst/>
              <a:gdLst/>
              <a:ahLst/>
              <a:cxnLst/>
              <a:rect l="l" t="t" r="r" b="b"/>
              <a:pathLst>
                <a:path w="409575" h="505460">
                  <a:moveTo>
                    <a:pt x="0" y="300227"/>
                  </a:moveTo>
                  <a:lnTo>
                    <a:pt x="102362" y="300227"/>
                  </a:lnTo>
                  <a:lnTo>
                    <a:pt x="102362" y="0"/>
                  </a:lnTo>
                  <a:lnTo>
                    <a:pt x="307213" y="0"/>
                  </a:lnTo>
                  <a:lnTo>
                    <a:pt x="307213" y="300227"/>
                  </a:lnTo>
                  <a:lnTo>
                    <a:pt x="409575" y="300227"/>
                  </a:lnTo>
                  <a:lnTo>
                    <a:pt x="204724" y="505205"/>
                  </a:lnTo>
                  <a:lnTo>
                    <a:pt x="0" y="300227"/>
                  </a:lnTo>
                  <a:close/>
                </a:path>
              </a:pathLst>
            </a:custGeom>
            <a:ln w="19062">
              <a:solidFill>
                <a:srgbClr val="DF5200"/>
              </a:solidFill>
            </a:ln>
          </p:spPr>
          <p:txBody>
            <a:bodyPr wrap="square" lIns="0" tIns="0" rIns="0" bIns="0" rtlCol="0"/>
            <a:lstStyle/>
            <a:p>
              <a:endParaRPr/>
            </a:p>
          </p:txBody>
        </p:sp>
      </p:grpSp>
      <p:grpSp>
        <p:nvGrpSpPr>
          <p:cNvPr id="12" name="object 12"/>
          <p:cNvGrpSpPr/>
          <p:nvPr/>
        </p:nvGrpSpPr>
        <p:grpSpPr>
          <a:xfrm>
            <a:off x="18540030" y="8349422"/>
            <a:ext cx="1089657" cy="1331448"/>
            <a:chOff x="7296143" y="3289166"/>
            <a:chExt cx="429259" cy="524510"/>
          </a:xfrm>
        </p:grpSpPr>
        <p:sp>
          <p:nvSpPr>
            <p:cNvPr id="13" name="object 13"/>
            <p:cNvSpPr/>
            <p:nvPr/>
          </p:nvSpPr>
          <p:spPr>
            <a:xfrm>
              <a:off x="7305675" y="3298698"/>
              <a:ext cx="409575" cy="505459"/>
            </a:xfrm>
            <a:custGeom>
              <a:avLst/>
              <a:gdLst/>
              <a:ahLst/>
              <a:cxnLst/>
              <a:rect l="l" t="t" r="r" b="b"/>
              <a:pathLst>
                <a:path w="409575" h="505460">
                  <a:moveTo>
                    <a:pt x="307213" y="0"/>
                  </a:moveTo>
                  <a:lnTo>
                    <a:pt x="102362" y="0"/>
                  </a:lnTo>
                  <a:lnTo>
                    <a:pt x="102362" y="300227"/>
                  </a:lnTo>
                  <a:lnTo>
                    <a:pt x="0" y="300227"/>
                  </a:lnTo>
                  <a:lnTo>
                    <a:pt x="204851" y="505205"/>
                  </a:lnTo>
                  <a:lnTo>
                    <a:pt x="409575" y="300227"/>
                  </a:lnTo>
                  <a:lnTo>
                    <a:pt x="307213" y="300227"/>
                  </a:lnTo>
                  <a:lnTo>
                    <a:pt x="307213" y="0"/>
                  </a:lnTo>
                  <a:close/>
                </a:path>
              </a:pathLst>
            </a:custGeom>
            <a:solidFill>
              <a:srgbClr val="DC6B2F"/>
            </a:solidFill>
          </p:spPr>
          <p:txBody>
            <a:bodyPr wrap="square" lIns="0" tIns="0" rIns="0" bIns="0" rtlCol="0"/>
            <a:lstStyle/>
            <a:p>
              <a:endParaRPr/>
            </a:p>
          </p:txBody>
        </p:sp>
        <p:sp>
          <p:nvSpPr>
            <p:cNvPr id="14" name="object 14"/>
            <p:cNvSpPr/>
            <p:nvPr/>
          </p:nvSpPr>
          <p:spPr>
            <a:xfrm>
              <a:off x="7305675" y="3298698"/>
              <a:ext cx="409575" cy="505459"/>
            </a:xfrm>
            <a:custGeom>
              <a:avLst/>
              <a:gdLst/>
              <a:ahLst/>
              <a:cxnLst/>
              <a:rect l="l" t="t" r="r" b="b"/>
              <a:pathLst>
                <a:path w="409575" h="505460">
                  <a:moveTo>
                    <a:pt x="0" y="300227"/>
                  </a:moveTo>
                  <a:lnTo>
                    <a:pt x="102362" y="300227"/>
                  </a:lnTo>
                  <a:lnTo>
                    <a:pt x="102362" y="0"/>
                  </a:lnTo>
                  <a:lnTo>
                    <a:pt x="307213" y="0"/>
                  </a:lnTo>
                  <a:lnTo>
                    <a:pt x="307213" y="300227"/>
                  </a:lnTo>
                  <a:lnTo>
                    <a:pt x="409575" y="300227"/>
                  </a:lnTo>
                  <a:lnTo>
                    <a:pt x="204851" y="505205"/>
                  </a:lnTo>
                  <a:lnTo>
                    <a:pt x="0" y="300227"/>
                  </a:lnTo>
                  <a:close/>
                </a:path>
              </a:pathLst>
            </a:custGeom>
            <a:ln w="19062">
              <a:solidFill>
                <a:srgbClr val="DF5200"/>
              </a:solidFill>
            </a:ln>
          </p:spPr>
          <p:txBody>
            <a:bodyPr wrap="square" lIns="0" tIns="0" rIns="0" bIns="0" rtlCol="0"/>
            <a:lstStyle/>
            <a:p>
              <a:endParaRPr/>
            </a:p>
          </p:txBody>
        </p:sp>
      </p:grpSp>
      <p:sp>
        <p:nvSpPr>
          <p:cNvPr id="15" name="object 15"/>
          <p:cNvSpPr txBox="1">
            <a:spLocks noGrp="1"/>
          </p:cNvSpPr>
          <p:nvPr>
            <p:ph type="body" idx="1"/>
          </p:nvPr>
        </p:nvSpPr>
        <p:spPr>
          <a:xfrm>
            <a:off x="2461393" y="25179249"/>
            <a:ext cx="27578887" cy="4403770"/>
          </a:xfrm>
          <a:prstGeom prst="rect">
            <a:avLst/>
          </a:prstGeom>
        </p:spPr>
        <p:txBody>
          <a:bodyPr vert="horz" wrap="square" lIns="0" tIns="314325" rIns="0" bIns="0" rtlCol="0">
            <a:spAutoFit/>
          </a:bodyPr>
          <a:lstStyle/>
          <a:p>
            <a:pPr marL="222449" algn="ctr">
              <a:spcBef>
                <a:spcPts val="2475"/>
              </a:spcBef>
            </a:pPr>
            <a:r>
              <a:rPr spc="457" dirty="0">
                <a:solidFill>
                  <a:srgbClr val="007681"/>
                </a:solidFill>
                <a:latin typeface="Arial" panose="020B0604020202020204" pitchFamily="34" charset="0"/>
                <a:cs typeface="Arial" panose="020B0604020202020204" pitchFamily="34" charset="0"/>
              </a:rPr>
              <a:t>Guiding</a:t>
            </a:r>
            <a:r>
              <a:rPr spc="330" dirty="0">
                <a:solidFill>
                  <a:srgbClr val="007681"/>
                </a:solidFill>
                <a:latin typeface="Arial" panose="020B0604020202020204" pitchFamily="34" charset="0"/>
                <a:cs typeface="Arial" panose="020B0604020202020204" pitchFamily="34" charset="0"/>
              </a:rPr>
              <a:t> </a:t>
            </a:r>
            <a:r>
              <a:rPr spc="381" dirty="0">
                <a:solidFill>
                  <a:srgbClr val="007681"/>
                </a:solidFill>
                <a:latin typeface="Arial" panose="020B0604020202020204" pitchFamily="34" charset="0"/>
                <a:cs typeface="Arial" panose="020B0604020202020204" pitchFamily="34" charset="0"/>
              </a:rPr>
              <a:t>Principles</a:t>
            </a:r>
          </a:p>
          <a:p>
            <a:pPr marL="631883" marR="757615" indent="-601254">
              <a:lnSpc>
                <a:spcPts val="3630"/>
              </a:lnSpc>
              <a:spcBef>
                <a:spcPts val="1967"/>
              </a:spcBef>
              <a:buFont typeface="Arial"/>
              <a:buChar char="•"/>
              <a:tabLst>
                <a:tab pos="631883" algn="l"/>
              </a:tabLst>
            </a:pPr>
            <a:r>
              <a:rPr sz="3046" b="0" dirty="0">
                <a:solidFill>
                  <a:srgbClr val="000000"/>
                </a:solidFill>
                <a:latin typeface="Arial" panose="020B0604020202020204" pitchFamily="34" charset="0"/>
                <a:cs typeface="Arial" panose="020B0604020202020204" pitchFamily="34" charset="0"/>
              </a:rPr>
              <a:t>Provide</a:t>
            </a:r>
            <a:r>
              <a:rPr sz="3046" b="0" spc="51" dirty="0">
                <a:solidFill>
                  <a:srgbClr val="000000"/>
                </a:solidFill>
                <a:latin typeface="Arial" panose="020B0604020202020204" pitchFamily="34" charset="0"/>
                <a:cs typeface="Arial" panose="020B0604020202020204" pitchFamily="34" charset="0"/>
              </a:rPr>
              <a:t> </a:t>
            </a:r>
            <a:r>
              <a:rPr sz="3046" b="0" dirty="0">
                <a:solidFill>
                  <a:srgbClr val="000000"/>
                </a:solidFill>
                <a:latin typeface="Arial" panose="020B0604020202020204" pitchFamily="34" charset="0"/>
                <a:cs typeface="Arial" panose="020B0604020202020204" pitchFamily="34" charset="0"/>
              </a:rPr>
              <a:t>relatively</a:t>
            </a:r>
            <a:r>
              <a:rPr sz="3046" b="0" spc="317" dirty="0">
                <a:solidFill>
                  <a:srgbClr val="000000"/>
                </a:solidFill>
                <a:latin typeface="Arial" panose="020B0604020202020204" pitchFamily="34" charset="0"/>
                <a:cs typeface="Arial" panose="020B0604020202020204" pitchFamily="34" charset="0"/>
              </a:rPr>
              <a:t> </a:t>
            </a:r>
            <a:r>
              <a:rPr sz="3046" b="0" dirty="0">
                <a:solidFill>
                  <a:srgbClr val="000000"/>
                </a:solidFill>
                <a:latin typeface="Arial" panose="020B0604020202020204" pitchFamily="34" charset="0"/>
                <a:cs typeface="Arial" panose="020B0604020202020204" pitchFamily="34" charset="0"/>
              </a:rPr>
              <a:t>direct</a:t>
            </a:r>
            <a:r>
              <a:rPr sz="3046" b="0" spc="89" dirty="0">
                <a:solidFill>
                  <a:srgbClr val="000000"/>
                </a:solidFill>
                <a:latin typeface="Arial" panose="020B0604020202020204" pitchFamily="34" charset="0"/>
                <a:cs typeface="Arial" panose="020B0604020202020204" pitchFamily="34" charset="0"/>
              </a:rPr>
              <a:t> </a:t>
            </a:r>
            <a:r>
              <a:rPr sz="3046" b="0" dirty="0">
                <a:solidFill>
                  <a:srgbClr val="000000"/>
                </a:solidFill>
                <a:latin typeface="Arial" panose="020B0604020202020204" pitchFamily="34" charset="0"/>
                <a:cs typeface="Arial" panose="020B0604020202020204" pitchFamily="34" charset="0"/>
              </a:rPr>
              <a:t>service</a:t>
            </a:r>
            <a:r>
              <a:rPr sz="3046" b="0" spc="317" dirty="0">
                <a:solidFill>
                  <a:srgbClr val="000000"/>
                </a:solidFill>
                <a:latin typeface="Arial" panose="020B0604020202020204" pitchFamily="34" charset="0"/>
                <a:cs typeface="Arial" panose="020B0604020202020204" pitchFamily="34" charset="0"/>
              </a:rPr>
              <a:t> </a:t>
            </a:r>
            <a:r>
              <a:rPr sz="3046" b="0" dirty="0">
                <a:solidFill>
                  <a:srgbClr val="000000"/>
                </a:solidFill>
                <a:latin typeface="Arial" panose="020B0604020202020204" pitchFamily="34" charset="0"/>
                <a:cs typeface="Arial" panose="020B0604020202020204" pitchFamily="34" charset="0"/>
              </a:rPr>
              <a:t>between</a:t>
            </a:r>
            <a:r>
              <a:rPr sz="3046" b="0" spc="267" dirty="0">
                <a:solidFill>
                  <a:srgbClr val="000000"/>
                </a:solidFill>
                <a:latin typeface="Arial" panose="020B0604020202020204" pitchFamily="34" charset="0"/>
                <a:cs typeface="Arial" panose="020B0604020202020204" pitchFamily="34" charset="0"/>
              </a:rPr>
              <a:t> </a:t>
            </a:r>
            <a:r>
              <a:rPr sz="3046" b="0" spc="102" dirty="0">
                <a:solidFill>
                  <a:srgbClr val="000000"/>
                </a:solidFill>
                <a:latin typeface="Arial" panose="020B0604020202020204" pitchFamily="34" charset="0"/>
                <a:cs typeface="Arial" panose="020B0604020202020204" pitchFamily="34" charset="0"/>
              </a:rPr>
              <a:t>primary </a:t>
            </a:r>
            <a:r>
              <a:rPr sz="3046" b="0" spc="152" dirty="0">
                <a:solidFill>
                  <a:srgbClr val="000000"/>
                </a:solidFill>
                <a:latin typeface="Arial" panose="020B0604020202020204" pitchFamily="34" charset="0"/>
                <a:cs typeface="Arial" panose="020B0604020202020204" pitchFamily="34" charset="0"/>
              </a:rPr>
              <a:t>origins</a:t>
            </a:r>
            <a:r>
              <a:rPr sz="3046" b="0" spc="-76" dirty="0">
                <a:solidFill>
                  <a:srgbClr val="000000"/>
                </a:solidFill>
                <a:latin typeface="Arial" panose="020B0604020202020204" pitchFamily="34" charset="0"/>
                <a:cs typeface="Arial" panose="020B0604020202020204" pitchFamily="34" charset="0"/>
              </a:rPr>
              <a:t> </a:t>
            </a:r>
            <a:r>
              <a:rPr sz="3046" b="0" spc="-51" dirty="0">
                <a:solidFill>
                  <a:srgbClr val="000000"/>
                </a:solidFill>
                <a:latin typeface="Arial" panose="020B0604020202020204" pitchFamily="34" charset="0"/>
                <a:cs typeface="Arial" panose="020B0604020202020204" pitchFamily="34" charset="0"/>
              </a:rPr>
              <a:t>and</a:t>
            </a:r>
            <a:r>
              <a:rPr sz="3046" b="0" spc="-76" dirty="0">
                <a:solidFill>
                  <a:srgbClr val="000000"/>
                </a:solidFill>
                <a:latin typeface="Arial" panose="020B0604020202020204" pitchFamily="34" charset="0"/>
                <a:cs typeface="Arial" panose="020B0604020202020204" pitchFamily="34" charset="0"/>
              </a:rPr>
              <a:t> </a:t>
            </a:r>
            <a:r>
              <a:rPr sz="3046" b="0" spc="-25" dirty="0">
                <a:solidFill>
                  <a:srgbClr val="000000"/>
                </a:solidFill>
                <a:latin typeface="Arial" panose="020B0604020202020204" pitchFamily="34" charset="0"/>
                <a:cs typeface="Arial" panose="020B0604020202020204" pitchFamily="34" charset="0"/>
              </a:rPr>
              <a:t>destinations</a:t>
            </a:r>
            <a:endParaRPr sz="3046" dirty="0">
              <a:latin typeface="Arial" panose="020B0604020202020204" pitchFamily="34" charset="0"/>
              <a:cs typeface="Arial" panose="020B0604020202020204" pitchFamily="34" charset="0"/>
            </a:endParaRPr>
          </a:p>
          <a:p>
            <a:pPr marL="631883" marR="441674" indent="-601254">
              <a:lnSpc>
                <a:spcPts val="3630"/>
              </a:lnSpc>
              <a:spcBef>
                <a:spcPts val="190"/>
              </a:spcBef>
              <a:buFont typeface="Arial"/>
              <a:buChar char="•"/>
              <a:tabLst>
                <a:tab pos="631883" algn="l"/>
              </a:tabLst>
            </a:pPr>
            <a:r>
              <a:rPr sz="3046" b="0" dirty="0">
                <a:solidFill>
                  <a:srgbClr val="000000"/>
                </a:solidFill>
                <a:latin typeface="Arial" panose="020B0604020202020204" pitchFamily="34" charset="0"/>
                <a:cs typeface="Arial" panose="020B0604020202020204" pitchFamily="34" charset="0"/>
              </a:rPr>
              <a:t>Provide</a:t>
            </a:r>
            <a:r>
              <a:rPr sz="3046" b="0" spc="13" dirty="0">
                <a:solidFill>
                  <a:srgbClr val="000000"/>
                </a:solidFill>
                <a:latin typeface="Arial" panose="020B0604020202020204" pitchFamily="34" charset="0"/>
                <a:cs typeface="Arial" panose="020B0604020202020204" pitchFamily="34" charset="0"/>
              </a:rPr>
              <a:t> </a:t>
            </a:r>
            <a:r>
              <a:rPr sz="3046" b="0" dirty="0">
                <a:solidFill>
                  <a:srgbClr val="000000"/>
                </a:solidFill>
                <a:latin typeface="Arial" panose="020B0604020202020204" pitchFamily="34" charset="0"/>
                <a:cs typeface="Arial" panose="020B0604020202020204" pitchFamily="34" charset="0"/>
              </a:rPr>
              <a:t>reliable,</a:t>
            </a:r>
            <a:r>
              <a:rPr sz="3046" b="0" spc="343" dirty="0">
                <a:solidFill>
                  <a:srgbClr val="000000"/>
                </a:solidFill>
                <a:latin typeface="Arial" panose="020B0604020202020204" pitchFamily="34" charset="0"/>
                <a:cs typeface="Arial" panose="020B0604020202020204" pitchFamily="34" charset="0"/>
              </a:rPr>
              <a:t> </a:t>
            </a:r>
            <a:r>
              <a:rPr sz="3046" b="0" spc="-25" dirty="0">
                <a:solidFill>
                  <a:srgbClr val="000000"/>
                </a:solidFill>
                <a:latin typeface="Arial" panose="020B0604020202020204" pitchFamily="34" charset="0"/>
                <a:cs typeface="Arial" panose="020B0604020202020204" pitchFamily="34" charset="0"/>
              </a:rPr>
              <a:t>predictable,</a:t>
            </a:r>
            <a:r>
              <a:rPr sz="3046" b="0" spc="76" dirty="0">
                <a:solidFill>
                  <a:srgbClr val="000000"/>
                </a:solidFill>
                <a:latin typeface="Arial" panose="020B0604020202020204" pitchFamily="34" charset="0"/>
                <a:cs typeface="Arial" panose="020B0604020202020204" pitchFamily="34" charset="0"/>
              </a:rPr>
              <a:t> </a:t>
            </a:r>
            <a:r>
              <a:rPr sz="3046" b="0" dirty="0">
                <a:solidFill>
                  <a:srgbClr val="000000"/>
                </a:solidFill>
                <a:latin typeface="Arial" panose="020B0604020202020204" pitchFamily="34" charset="0"/>
                <a:cs typeface="Arial" panose="020B0604020202020204" pitchFamily="34" charset="0"/>
              </a:rPr>
              <a:t>on-time,</a:t>
            </a:r>
            <a:r>
              <a:rPr sz="3046" b="0" spc="343" dirty="0">
                <a:solidFill>
                  <a:srgbClr val="000000"/>
                </a:solidFill>
                <a:latin typeface="Arial" panose="020B0604020202020204" pitchFamily="34" charset="0"/>
                <a:cs typeface="Arial" panose="020B0604020202020204" pitchFamily="34" charset="0"/>
              </a:rPr>
              <a:t> </a:t>
            </a:r>
            <a:r>
              <a:rPr sz="3046" b="0" spc="-51" dirty="0">
                <a:solidFill>
                  <a:srgbClr val="000000"/>
                </a:solidFill>
                <a:latin typeface="Arial" panose="020B0604020202020204" pitchFamily="34" charset="0"/>
                <a:cs typeface="Arial" panose="020B0604020202020204" pitchFamily="34" charset="0"/>
              </a:rPr>
              <a:t>and</a:t>
            </a:r>
            <a:r>
              <a:rPr sz="3046" b="0" spc="216" dirty="0">
                <a:solidFill>
                  <a:srgbClr val="000000"/>
                </a:solidFill>
                <a:latin typeface="Arial" panose="020B0604020202020204" pitchFamily="34" charset="0"/>
                <a:cs typeface="Arial" panose="020B0604020202020204" pitchFamily="34" charset="0"/>
              </a:rPr>
              <a:t> </a:t>
            </a:r>
            <a:r>
              <a:rPr sz="3046" b="0" dirty="0">
                <a:solidFill>
                  <a:srgbClr val="000000"/>
                </a:solidFill>
                <a:latin typeface="Arial" panose="020B0604020202020204" pitchFamily="34" charset="0"/>
                <a:cs typeface="Arial" panose="020B0604020202020204" pitchFamily="34" charset="0"/>
              </a:rPr>
              <a:t>easy-</a:t>
            </a:r>
            <a:r>
              <a:rPr sz="3046" b="0" spc="-63" dirty="0">
                <a:solidFill>
                  <a:srgbClr val="000000"/>
                </a:solidFill>
                <a:latin typeface="Arial" panose="020B0604020202020204" pitchFamily="34" charset="0"/>
                <a:cs typeface="Arial" panose="020B0604020202020204" pitchFamily="34" charset="0"/>
              </a:rPr>
              <a:t>to- </a:t>
            </a:r>
            <a:r>
              <a:rPr sz="3046" b="0" dirty="0">
                <a:solidFill>
                  <a:srgbClr val="000000"/>
                </a:solidFill>
                <a:latin typeface="Arial" panose="020B0604020202020204" pitchFamily="34" charset="0"/>
                <a:cs typeface="Arial" panose="020B0604020202020204" pitchFamily="34" charset="0"/>
              </a:rPr>
              <a:t>comprehend</a:t>
            </a:r>
            <a:r>
              <a:rPr sz="3046" b="0" spc="140" dirty="0">
                <a:solidFill>
                  <a:srgbClr val="000000"/>
                </a:solidFill>
                <a:latin typeface="Arial" panose="020B0604020202020204" pitchFamily="34" charset="0"/>
                <a:cs typeface="Arial" panose="020B0604020202020204" pitchFamily="34" charset="0"/>
              </a:rPr>
              <a:t> </a:t>
            </a:r>
            <a:r>
              <a:rPr sz="3046" b="0" dirty="0">
                <a:solidFill>
                  <a:srgbClr val="000000"/>
                </a:solidFill>
                <a:latin typeface="Arial" panose="020B0604020202020204" pitchFamily="34" charset="0"/>
                <a:cs typeface="Arial" panose="020B0604020202020204" pitchFamily="34" charset="0"/>
              </a:rPr>
              <a:t>all-</a:t>
            </a:r>
            <a:r>
              <a:rPr sz="3046" b="0" spc="-114" dirty="0">
                <a:solidFill>
                  <a:srgbClr val="000000"/>
                </a:solidFill>
                <a:latin typeface="Arial" panose="020B0604020202020204" pitchFamily="34" charset="0"/>
                <a:cs typeface="Arial" panose="020B0604020202020204" pitchFamily="34" charset="0"/>
              </a:rPr>
              <a:t>day</a:t>
            </a:r>
            <a:r>
              <a:rPr sz="3046" b="0" spc="178" dirty="0">
                <a:solidFill>
                  <a:srgbClr val="000000"/>
                </a:solidFill>
                <a:latin typeface="Arial" panose="020B0604020202020204" pitchFamily="34" charset="0"/>
                <a:cs typeface="Arial" panose="020B0604020202020204" pitchFamily="34" charset="0"/>
              </a:rPr>
              <a:t> </a:t>
            </a:r>
            <a:r>
              <a:rPr sz="3046" b="0" dirty="0">
                <a:solidFill>
                  <a:srgbClr val="000000"/>
                </a:solidFill>
                <a:latin typeface="Arial" panose="020B0604020202020204" pitchFamily="34" charset="0"/>
                <a:cs typeface="Arial" panose="020B0604020202020204" pitchFamily="34" charset="0"/>
              </a:rPr>
              <a:t>service</a:t>
            </a:r>
            <a:r>
              <a:rPr sz="3046" b="0" spc="203" dirty="0">
                <a:solidFill>
                  <a:srgbClr val="000000"/>
                </a:solidFill>
                <a:latin typeface="Arial" panose="020B0604020202020204" pitchFamily="34" charset="0"/>
                <a:cs typeface="Arial" panose="020B0604020202020204" pitchFamily="34" charset="0"/>
              </a:rPr>
              <a:t> </a:t>
            </a:r>
            <a:r>
              <a:rPr sz="3046" b="0" dirty="0">
                <a:solidFill>
                  <a:srgbClr val="000000"/>
                </a:solidFill>
                <a:latin typeface="Arial" panose="020B0604020202020204" pitchFamily="34" charset="0"/>
                <a:cs typeface="Arial" panose="020B0604020202020204" pitchFamily="34" charset="0"/>
              </a:rPr>
              <a:t>for</a:t>
            </a:r>
            <a:r>
              <a:rPr sz="3046" b="0" spc="254" dirty="0">
                <a:solidFill>
                  <a:srgbClr val="000000"/>
                </a:solidFill>
                <a:latin typeface="Arial" panose="020B0604020202020204" pitchFamily="34" charset="0"/>
                <a:cs typeface="Arial" panose="020B0604020202020204" pitchFamily="34" charset="0"/>
              </a:rPr>
              <a:t> </a:t>
            </a:r>
            <a:r>
              <a:rPr sz="3046" b="0" dirty="0">
                <a:solidFill>
                  <a:srgbClr val="000000"/>
                </a:solidFill>
                <a:latin typeface="Arial" panose="020B0604020202020204" pitchFamily="34" charset="0"/>
                <a:cs typeface="Arial" panose="020B0604020202020204" pitchFamily="34" charset="0"/>
              </a:rPr>
              <a:t>the</a:t>
            </a:r>
            <a:r>
              <a:rPr sz="3046" b="0" spc="203" dirty="0">
                <a:solidFill>
                  <a:srgbClr val="000000"/>
                </a:solidFill>
                <a:latin typeface="Arial" panose="020B0604020202020204" pitchFamily="34" charset="0"/>
                <a:cs typeface="Arial" panose="020B0604020202020204" pitchFamily="34" charset="0"/>
              </a:rPr>
              <a:t> </a:t>
            </a:r>
            <a:r>
              <a:rPr sz="3046" b="0" spc="89" dirty="0">
                <a:solidFill>
                  <a:srgbClr val="000000"/>
                </a:solidFill>
                <a:latin typeface="Arial" panose="020B0604020202020204" pitchFamily="34" charset="0"/>
                <a:cs typeface="Arial" panose="020B0604020202020204" pitchFamily="34" charset="0"/>
              </a:rPr>
              <a:t>community</a:t>
            </a:r>
            <a:endParaRPr sz="3046" dirty="0">
              <a:latin typeface="Arial" panose="020B0604020202020204" pitchFamily="34" charset="0"/>
              <a:cs typeface="Arial" panose="020B0604020202020204" pitchFamily="34" charset="0"/>
            </a:endParaRPr>
          </a:p>
          <a:p>
            <a:pPr marL="631883" indent="-599644">
              <a:lnSpc>
                <a:spcPts val="3490"/>
              </a:lnSpc>
              <a:buFont typeface="Arial"/>
              <a:buChar char="•"/>
              <a:tabLst>
                <a:tab pos="631883" algn="l"/>
              </a:tabLst>
            </a:pPr>
            <a:r>
              <a:rPr sz="3046" b="0" dirty="0">
                <a:solidFill>
                  <a:srgbClr val="000000"/>
                </a:solidFill>
                <a:latin typeface="Arial" panose="020B0604020202020204" pitchFamily="34" charset="0"/>
                <a:cs typeface="Arial" panose="020B0604020202020204" pitchFamily="34" charset="0"/>
              </a:rPr>
              <a:t>Provide</a:t>
            </a:r>
            <a:r>
              <a:rPr sz="3046" b="0" spc="38" dirty="0">
                <a:solidFill>
                  <a:srgbClr val="000000"/>
                </a:solidFill>
                <a:latin typeface="Arial" panose="020B0604020202020204" pitchFamily="34" charset="0"/>
                <a:cs typeface="Arial" panose="020B0604020202020204" pitchFamily="34" charset="0"/>
              </a:rPr>
              <a:t> </a:t>
            </a:r>
            <a:r>
              <a:rPr sz="3046" b="0" dirty="0">
                <a:solidFill>
                  <a:srgbClr val="000000"/>
                </a:solidFill>
                <a:latin typeface="Arial" panose="020B0604020202020204" pitchFamily="34" charset="0"/>
                <a:cs typeface="Arial" panose="020B0604020202020204" pitchFamily="34" charset="0"/>
              </a:rPr>
              <a:t>vital</a:t>
            </a:r>
            <a:r>
              <a:rPr sz="3046" b="0" spc="419" dirty="0">
                <a:solidFill>
                  <a:srgbClr val="000000"/>
                </a:solidFill>
                <a:latin typeface="Arial" panose="020B0604020202020204" pitchFamily="34" charset="0"/>
                <a:cs typeface="Arial" panose="020B0604020202020204" pitchFamily="34" charset="0"/>
              </a:rPr>
              <a:t> </a:t>
            </a:r>
            <a:r>
              <a:rPr sz="3046" b="0" dirty="0">
                <a:solidFill>
                  <a:srgbClr val="000000"/>
                </a:solidFill>
                <a:latin typeface="Arial" panose="020B0604020202020204" pitchFamily="34" charset="0"/>
                <a:cs typeface="Arial" panose="020B0604020202020204" pitchFamily="34" charset="0"/>
              </a:rPr>
              <a:t>connectivity</a:t>
            </a:r>
            <a:r>
              <a:rPr sz="3046" b="0" spc="38" dirty="0">
                <a:solidFill>
                  <a:srgbClr val="000000"/>
                </a:solidFill>
                <a:latin typeface="Arial" panose="020B0604020202020204" pitchFamily="34" charset="0"/>
                <a:cs typeface="Arial" panose="020B0604020202020204" pitchFamily="34" charset="0"/>
              </a:rPr>
              <a:t> </a:t>
            </a:r>
            <a:r>
              <a:rPr sz="3046" b="0" dirty="0">
                <a:solidFill>
                  <a:srgbClr val="000000"/>
                </a:solidFill>
                <a:latin typeface="Arial" panose="020B0604020202020204" pitchFamily="34" charset="0"/>
                <a:cs typeface="Arial" panose="020B0604020202020204" pitchFamily="34" charset="0"/>
              </a:rPr>
              <a:t>and</a:t>
            </a:r>
            <a:r>
              <a:rPr sz="3046" b="0" spc="267" dirty="0">
                <a:solidFill>
                  <a:srgbClr val="000000"/>
                </a:solidFill>
                <a:latin typeface="Arial" panose="020B0604020202020204" pitchFamily="34" charset="0"/>
                <a:cs typeface="Arial" panose="020B0604020202020204" pitchFamily="34" charset="0"/>
              </a:rPr>
              <a:t> </a:t>
            </a:r>
            <a:r>
              <a:rPr sz="3046" b="0" dirty="0">
                <a:solidFill>
                  <a:srgbClr val="000000"/>
                </a:solidFill>
                <a:latin typeface="Arial" panose="020B0604020202020204" pitchFamily="34" charset="0"/>
                <a:cs typeface="Arial" panose="020B0604020202020204" pitchFamily="34" charset="0"/>
              </a:rPr>
              <a:t>improve</a:t>
            </a:r>
            <a:r>
              <a:rPr sz="3046" b="0" spc="317" dirty="0">
                <a:solidFill>
                  <a:srgbClr val="000000"/>
                </a:solidFill>
                <a:latin typeface="Arial" panose="020B0604020202020204" pitchFamily="34" charset="0"/>
                <a:cs typeface="Arial" panose="020B0604020202020204" pitchFamily="34" charset="0"/>
              </a:rPr>
              <a:t> </a:t>
            </a:r>
            <a:r>
              <a:rPr sz="3046" b="0" dirty="0">
                <a:solidFill>
                  <a:srgbClr val="000000"/>
                </a:solidFill>
                <a:latin typeface="Arial" panose="020B0604020202020204" pitchFamily="34" charset="0"/>
                <a:cs typeface="Arial" panose="020B0604020202020204" pitchFamily="34" charset="0"/>
              </a:rPr>
              <a:t>the</a:t>
            </a:r>
            <a:r>
              <a:rPr sz="3046" b="0" spc="330" dirty="0">
                <a:solidFill>
                  <a:srgbClr val="000000"/>
                </a:solidFill>
                <a:latin typeface="Arial" panose="020B0604020202020204" pitchFamily="34" charset="0"/>
                <a:cs typeface="Arial" panose="020B0604020202020204" pitchFamily="34" charset="0"/>
              </a:rPr>
              <a:t> </a:t>
            </a:r>
            <a:r>
              <a:rPr sz="3046" b="0" dirty="0">
                <a:solidFill>
                  <a:srgbClr val="000000"/>
                </a:solidFill>
                <a:latin typeface="Arial" panose="020B0604020202020204" pitchFamily="34" charset="0"/>
                <a:cs typeface="Arial" panose="020B0604020202020204" pitchFamily="34" charset="0"/>
              </a:rPr>
              <a:t>quality</a:t>
            </a:r>
            <a:r>
              <a:rPr sz="3046" b="0" spc="289" dirty="0">
                <a:solidFill>
                  <a:srgbClr val="000000"/>
                </a:solidFill>
                <a:latin typeface="Arial" panose="020B0604020202020204" pitchFamily="34" charset="0"/>
                <a:cs typeface="Arial" panose="020B0604020202020204" pitchFamily="34" charset="0"/>
              </a:rPr>
              <a:t> </a:t>
            </a:r>
            <a:r>
              <a:rPr sz="3046" b="0" spc="-63" dirty="0">
                <a:solidFill>
                  <a:srgbClr val="000000"/>
                </a:solidFill>
                <a:latin typeface="Arial" panose="020B0604020202020204" pitchFamily="34" charset="0"/>
                <a:cs typeface="Arial" panose="020B0604020202020204" pitchFamily="34" charset="0"/>
              </a:rPr>
              <a:t>of</a:t>
            </a:r>
            <a:endParaRPr sz="3046" dirty="0">
              <a:latin typeface="Arial" panose="020B0604020202020204" pitchFamily="34" charset="0"/>
              <a:cs typeface="Arial" panose="020B0604020202020204" pitchFamily="34" charset="0"/>
            </a:endParaRPr>
          </a:p>
          <a:p>
            <a:pPr marL="631883" marR="1452365">
              <a:lnSpc>
                <a:spcPts val="3630"/>
              </a:lnSpc>
              <a:spcBef>
                <a:spcPts val="127"/>
              </a:spcBef>
            </a:pPr>
            <a:r>
              <a:rPr sz="3046" b="0" dirty="0">
                <a:solidFill>
                  <a:srgbClr val="000000"/>
                </a:solidFill>
                <a:latin typeface="Arial" panose="020B0604020202020204" pitchFamily="34" charset="0"/>
                <a:cs typeface="Arial" panose="020B0604020202020204" pitchFamily="34" charset="0"/>
              </a:rPr>
              <a:t>life</a:t>
            </a:r>
            <a:r>
              <a:rPr sz="3046" b="0" spc="-51" dirty="0">
                <a:solidFill>
                  <a:srgbClr val="000000"/>
                </a:solidFill>
                <a:latin typeface="Arial" panose="020B0604020202020204" pitchFamily="34" charset="0"/>
                <a:cs typeface="Arial" panose="020B0604020202020204" pitchFamily="34" charset="0"/>
              </a:rPr>
              <a:t> </a:t>
            </a:r>
            <a:r>
              <a:rPr sz="3046" b="0" dirty="0">
                <a:solidFill>
                  <a:srgbClr val="000000"/>
                </a:solidFill>
                <a:latin typeface="Arial" panose="020B0604020202020204" pitchFamily="34" charset="0"/>
                <a:cs typeface="Arial" panose="020B0604020202020204" pitchFamily="34" charset="0"/>
              </a:rPr>
              <a:t>of</a:t>
            </a:r>
            <a:r>
              <a:rPr sz="3046" b="0" spc="25" dirty="0">
                <a:solidFill>
                  <a:srgbClr val="000000"/>
                </a:solidFill>
                <a:latin typeface="Arial" panose="020B0604020202020204" pitchFamily="34" charset="0"/>
                <a:cs typeface="Arial" panose="020B0604020202020204" pitchFamily="34" charset="0"/>
              </a:rPr>
              <a:t> </a:t>
            </a:r>
            <a:r>
              <a:rPr sz="3046" b="0" spc="114" dirty="0">
                <a:solidFill>
                  <a:srgbClr val="000000"/>
                </a:solidFill>
                <a:latin typeface="Arial" panose="020B0604020202020204" pitchFamily="34" charset="0"/>
                <a:cs typeface="Arial" panose="020B0604020202020204" pitchFamily="34" charset="0"/>
              </a:rPr>
              <a:t>residents</a:t>
            </a:r>
            <a:r>
              <a:rPr sz="3046" b="0" spc="-63" dirty="0">
                <a:solidFill>
                  <a:srgbClr val="000000"/>
                </a:solidFill>
                <a:latin typeface="Arial" panose="020B0604020202020204" pitchFamily="34" charset="0"/>
                <a:cs typeface="Arial" panose="020B0604020202020204" pitchFamily="34" charset="0"/>
              </a:rPr>
              <a:t> </a:t>
            </a:r>
            <a:r>
              <a:rPr sz="3046" b="0" dirty="0">
                <a:solidFill>
                  <a:srgbClr val="000000"/>
                </a:solidFill>
                <a:latin typeface="Arial" panose="020B0604020202020204" pitchFamily="34" charset="0"/>
                <a:cs typeface="Arial" panose="020B0604020202020204" pitchFamily="34" charset="0"/>
              </a:rPr>
              <a:t>who</a:t>
            </a:r>
            <a:r>
              <a:rPr sz="3046" b="0" spc="102" dirty="0">
                <a:solidFill>
                  <a:srgbClr val="000000"/>
                </a:solidFill>
                <a:latin typeface="Arial" panose="020B0604020202020204" pitchFamily="34" charset="0"/>
                <a:cs typeface="Arial" panose="020B0604020202020204" pitchFamily="34" charset="0"/>
              </a:rPr>
              <a:t> </a:t>
            </a:r>
            <a:r>
              <a:rPr sz="3046" b="0" spc="-25" dirty="0">
                <a:solidFill>
                  <a:srgbClr val="000000"/>
                </a:solidFill>
                <a:latin typeface="Arial" panose="020B0604020202020204" pitchFamily="34" charset="0"/>
                <a:cs typeface="Arial" panose="020B0604020202020204" pitchFamily="34" charset="0"/>
              </a:rPr>
              <a:t>do</a:t>
            </a:r>
            <a:r>
              <a:rPr sz="3046" b="0" spc="102" dirty="0">
                <a:solidFill>
                  <a:srgbClr val="000000"/>
                </a:solidFill>
                <a:latin typeface="Arial" panose="020B0604020202020204" pitchFamily="34" charset="0"/>
                <a:cs typeface="Arial" panose="020B0604020202020204" pitchFamily="34" charset="0"/>
              </a:rPr>
              <a:t> </a:t>
            </a:r>
            <a:r>
              <a:rPr sz="3046" b="0" dirty="0">
                <a:solidFill>
                  <a:srgbClr val="000000"/>
                </a:solidFill>
                <a:latin typeface="Arial" panose="020B0604020202020204" pitchFamily="34" charset="0"/>
                <a:cs typeface="Arial" panose="020B0604020202020204" pitchFamily="34" charset="0"/>
              </a:rPr>
              <a:t>not</a:t>
            </a:r>
            <a:r>
              <a:rPr sz="3046" b="0" spc="13" dirty="0">
                <a:solidFill>
                  <a:srgbClr val="000000"/>
                </a:solidFill>
                <a:latin typeface="Arial" panose="020B0604020202020204" pitchFamily="34" charset="0"/>
                <a:cs typeface="Arial" panose="020B0604020202020204" pitchFamily="34" charset="0"/>
              </a:rPr>
              <a:t> </a:t>
            </a:r>
            <a:r>
              <a:rPr sz="3046" b="0" spc="-51" dirty="0">
                <a:solidFill>
                  <a:srgbClr val="000000"/>
                </a:solidFill>
                <a:latin typeface="Arial" panose="020B0604020202020204" pitchFamily="34" charset="0"/>
                <a:cs typeface="Arial" panose="020B0604020202020204" pitchFamily="34" charset="0"/>
              </a:rPr>
              <a:t>have</a:t>
            </a:r>
            <a:r>
              <a:rPr sz="3046" b="0" spc="-25" dirty="0">
                <a:solidFill>
                  <a:srgbClr val="000000"/>
                </a:solidFill>
                <a:latin typeface="Arial" panose="020B0604020202020204" pitchFamily="34" charset="0"/>
                <a:cs typeface="Arial" panose="020B0604020202020204" pitchFamily="34" charset="0"/>
              </a:rPr>
              <a:t> </a:t>
            </a:r>
            <a:r>
              <a:rPr sz="3046" b="0" spc="-51" dirty="0">
                <a:solidFill>
                  <a:srgbClr val="000000"/>
                </a:solidFill>
                <a:latin typeface="Arial" panose="020B0604020202020204" pitchFamily="34" charset="0"/>
                <a:cs typeface="Arial" panose="020B0604020202020204" pitchFamily="34" charset="0"/>
              </a:rPr>
              <a:t>access </a:t>
            </a:r>
            <a:r>
              <a:rPr sz="3046" b="0" dirty="0">
                <a:solidFill>
                  <a:srgbClr val="000000"/>
                </a:solidFill>
                <a:latin typeface="Arial" panose="020B0604020202020204" pitchFamily="34" charset="0"/>
                <a:cs typeface="Arial" panose="020B0604020202020204" pitchFamily="34" charset="0"/>
              </a:rPr>
              <a:t>to</a:t>
            </a:r>
            <a:r>
              <a:rPr sz="3046" b="0" spc="102" dirty="0">
                <a:solidFill>
                  <a:srgbClr val="000000"/>
                </a:solidFill>
                <a:latin typeface="Arial" panose="020B0604020202020204" pitchFamily="34" charset="0"/>
                <a:cs typeface="Arial" panose="020B0604020202020204" pitchFamily="34" charset="0"/>
              </a:rPr>
              <a:t> </a:t>
            </a:r>
            <a:r>
              <a:rPr sz="3046" b="0" spc="-63" dirty="0">
                <a:solidFill>
                  <a:srgbClr val="000000"/>
                </a:solidFill>
                <a:latin typeface="Arial" panose="020B0604020202020204" pitchFamily="34" charset="0"/>
                <a:cs typeface="Arial" panose="020B0604020202020204" pitchFamily="34" charset="0"/>
              </a:rPr>
              <a:t>an </a:t>
            </a:r>
            <a:r>
              <a:rPr sz="3046" b="0" spc="-25" dirty="0">
                <a:solidFill>
                  <a:srgbClr val="000000"/>
                </a:solidFill>
                <a:latin typeface="Arial" panose="020B0604020202020204" pitchFamily="34" charset="0"/>
                <a:cs typeface="Arial" panose="020B0604020202020204" pitchFamily="34" charset="0"/>
              </a:rPr>
              <a:t>automobile.</a:t>
            </a:r>
            <a:endParaRPr sz="3046" dirty="0">
              <a:latin typeface="Arial" panose="020B0604020202020204" pitchFamily="34" charset="0"/>
              <a:cs typeface="Arial" panose="020B0604020202020204" pitchFamily="34" charset="0"/>
            </a:endParaRPr>
          </a:p>
          <a:p>
            <a:pPr marL="631883" marR="20955" indent="-601254">
              <a:lnSpc>
                <a:spcPts val="3630"/>
              </a:lnSpc>
              <a:spcBef>
                <a:spcPts val="178"/>
              </a:spcBef>
              <a:buFont typeface="Arial"/>
              <a:buChar char="•"/>
              <a:tabLst>
                <a:tab pos="631883" algn="l"/>
              </a:tabLst>
            </a:pPr>
            <a:r>
              <a:rPr sz="3046" b="0" dirty="0">
                <a:solidFill>
                  <a:srgbClr val="000000"/>
                </a:solidFill>
                <a:latin typeface="Arial" panose="020B0604020202020204" pitchFamily="34" charset="0"/>
                <a:cs typeface="Arial" panose="020B0604020202020204" pitchFamily="34" charset="0"/>
              </a:rPr>
              <a:t>Provide</a:t>
            </a:r>
            <a:r>
              <a:rPr sz="3046" b="0" spc="-38" dirty="0">
                <a:solidFill>
                  <a:srgbClr val="000000"/>
                </a:solidFill>
                <a:latin typeface="Arial" panose="020B0604020202020204" pitchFamily="34" charset="0"/>
                <a:cs typeface="Arial" panose="020B0604020202020204" pitchFamily="34" charset="0"/>
              </a:rPr>
              <a:t> </a:t>
            </a:r>
            <a:r>
              <a:rPr sz="3046" b="0" spc="-330" dirty="0">
                <a:solidFill>
                  <a:srgbClr val="000000"/>
                </a:solidFill>
                <a:latin typeface="Arial" panose="020B0604020202020204" pitchFamily="34" charset="0"/>
                <a:cs typeface="Arial" panose="020B0604020202020204" pitchFamily="34" charset="0"/>
              </a:rPr>
              <a:t>a</a:t>
            </a:r>
            <a:r>
              <a:rPr sz="3046" b="0" spc="267" dirty="0">
                <a:solidFill>
                  <a:srgbClr val="000000"/>
                </a:solidFill>
                <a:latin typeface="Arial" panose="020B0604020202020204" pitchFamily="34" charset="0"/>
                <a:cs typeface="Arial" panose="020B0604020202020204" pitchFamily="34" charset="0"/>
              </a:rPr>
              <a:t> </a:t>
            </a:r>
            <a:r>
              <a:rPr sz="3046" b="0" spc="-51" dirty="0">
                <a:solidFill>
                  <a:srgbClr val="000000"/>
                </a:solidFill>
                <a:latin typeface="Arial" panose="020B0604020202020204" pitchFamily="34" charset="0"/>
                <a:cs typeface="Arial" panose="020B0604020202020204" pitchFamily="34" charset="0"/>
              </a:rPr>
              <a:t>safe,</a:t>
            </a:r>
            <a:r>
              <a:rPr sz="3046" b="0" spc="38" dirty="0">
                <a:solidFill>
                  <a:srgbClr val="000000"/>
                </a:solidFill>
                <a:latin typeface="Arial" panose="020B0604020202020204" pitchFamily="34" charset="0"/>
                <a:cs typeface="Arial" panose="020B0604020202020204" pitchFamily="34" charset="0"/>
              </a:rPr>
              <a:t> </a:t>
            </a:r>
            <a:r>
              <a:rPr sz="3046" b="0" dirty="0">
                <a:solidFill>
                  <a:srgbClr val="000000"/>
                </a:solidFill>
                <a:latin typeface="Arial" panose="020B0604020202020204" pitchFamily="34" charset="0"/>
                <a:cs typeface="Arial" panose="020B0604020202020204" pitchFamily="34" charset="0"/>
              </a:rPr>
              <a:t>dignified,</a:t>
            </a:r>
            <a:r>
              <a:rPr sz="3046" b="0" spc="38" dirty="0">
                <a:solidFill>
                  <a:srgbClr val="000000"/>
                </a:solidFill>
                <a:latin typeface="Arial" panose="020B0604020202020204" pitchFamily="34" charset="0"/>
                <a:cs typeface="Arial" panose="020B0604020202020204" pitchFamily="34" charset="0"/>
              </a:rPr>
              <a:t> </a:t>
            </a:r>
            <a:r>
              <a:rPr sz="3046" b="0" spc="165" dirty="0">
                <a:solidFill>
                  <a:srgbClr val="000000"/>
                </a:solidFill>
                <a:latin typeface="Arial" panose="020B0604020202020204" pitchFamily="34" charset="0"/>
                <a:cs typeface="Arial" panose="020B0604020202020204" pitchFamily="34" charset="0"/>
              </a:rPr>
              <a:t>fully-</a:t>
            </a:r>
            <a:r>
              <a:rPr sz="3046" b="0" dirty="0">
                <a:solidFill>
                  <a:srgbClr val="000000"/>
                </a:solidFill>
                <a:latin typeface="Arial" panose="020B0604020202020204" pitchFamily="34" charset="0"/>
                <a:cs typeface="Arial" panose="020B0604020202020204" pitchFamily="34" charset="0"/>
              </a:rPr>
              <a:t>accessible</a:t>
            </a:r>
            <a:r>
              <a:rPr sz="3046" b="0" spc="228" dirty="0">
                <a:solidFill>
                  <a:srgbClr val="000000"/>
                </a:solidFill>
                <a:latin typeface="Arial" panose="020B0604020202020204" pitchFamily="34" charset="0"/>
                <a:cs typeface="Arial" panose="020B0604020202020204" pitchFamily="34" charset="0"/>
              </a:rPr>
              <a:t> </a:t>
            </a:r>
            <a:r>
              <a:rPr sz="3046" b="0" dirty="0">
                <a:solidFill>
                  <a:srgbClr val="000000"/>
                </a:solidFill>
                <a:latin typeface="Arial" panose="020B0604020202020204" pitchFamily="34" charset="0"/>
                <a:cs typeface="Arial" panose="020B0604020202020204" pitchFamily="34" charset="0"/>
              </a:rPr>
              <a:t>service</a:t>
            </a:r>
            <a:r>
              <a:rPr sz="3046" b="0" spc="241" dirty="0">
                <a:solidFill>
                  <a:srgbClr val="000000"/>
                </a:solidFill>
                <a:latin typeface="Arial" panose="020B0604020202020204" pitchFamily="34" charset="0"/>
                <a:cs typeface="Arial" panose="020B0604020202020204" pitchFamily="34" charset="0"/>
              </a:rPr>
              <a:t> </a:t>
            </a:r>
            <a:r>
              <a:rPr sz="3046" b="0" spc="127" dirty="0">
                <a:solidFill>
                  <a:srgbClr val="000000"/>
                </a:solidFill>
                <a:latin typeface="Arial" panose="020B0604020202020204" pitchFamily="34" charset="0"/>
                <a:cs typeface="Arial" panose="020B0604020202020204" pitchFamily="34" charset="0"/>
              </a:rPr>
              <a:t>with </a:t>
            </a:r>
            <a:r>
              <a:rPr sz="3046" b="0" dirty="0">
                <a:solidFill>
                  <a:srgbClr val="000000"/>
                </a:solidFill>
                <a:latin typeface="Arial" panose="020B0604020202020204" pitchFamily="34" charset="0"/>
                <a:cs typeface="Arial" panose="020B0604020202020204" pitchFamily="34" charset="0"/>
              </a:rPr>
              <a:t>barrier-free</a:t>
            </a:r>
            <a:r>
              <a:rPr sz="3046" b="0" spc="190" dirty="0">
                <a:solidFill>
                  <a:srgbClr val="000000"/>
                </a:solidFill>
                <a:latin typeface="Arial" panose="020B0604020202020204" pitchFamily="34" charset="0"/>
                <a:cs typeface="Arial" panose="020B0604020202020204" pitchFamily="34" charset="0"/>
              </a:rPr>
              <a:t> </a:t>
            </a:r>
            <a:r>
              <a:rPr sz="3046" b="0" spc="-51" dirty="0">
                <a:solidFill>
                  <a:srgbClr val="000000"/>
                </a:solidFill>
                <a:latin typeface="Arial" panose="020B0604020202020204" pitchFamily="34" charset="0"/>
                <a:cs typeface="Arial" panose="020B0604020202020204" pitchFamily="34" charset="0"/>
              </a:rPr>
              <a:t>access</a:t>
            </a:r>
            <a:r>
              <a:rPr sz="3046" b="0" spc="152" dirty="0">
                <a:solidFill>
                  <a:srgbClr val="000000"/>
                </a:solidFill>
                <a:latin typeface="Arial" panose="020B0604020202020204" pitchFamily="34" charset="0"/>
                <a:cs typeface="Arial" panose="020B0604020202020204" pitchFamily="34" charset="0"/>
              </a:rPr>
              <a:t> </a:t>
            </a:r>
            <a:r>
              <a:rPr sz="3046" b="0" dirty="0">
                <a:solidFill>
                  <a:srgbClr val="000000"/>
                </a:solidFill>
                <a:latin typeface="Arial" panose="020B0604020202020204" pitchFamily="34" charset="0"/>
                <a:cs typeface="Arial" panose="020B0604020202020204" pitchFamily="34" charset="0"/>
              </a:rPr>
              <a:t>to</a:t>
            </a:r>
            <a:r>
              <a:rPr sz="3046" b="0" spc="89" dirty="0">
                <a:solidFill>
                  <a:srgbClr val="000000"/>
                </a:solidFill>
                <a:latin typeface="Arial" panose="020B0604020202020204" pitchFamily="34" charset="0"/>
                <a:cs typeface="Arial" panose="020B0604020202020204" pitchFamily="34" charset="0"/>
              </a:rPr>
              <a:t> </a:t>
            </a:r>
            <a:r>
              <a:rPr sz="3046" b="0" spc="178" dirty="0">
                <a:solidFill>
                  <a:srgbClr val="000000"/>
                </a:solidFill>
                <a:latin typeface="Arial" panose="020B0604020202020204" pitchFamily="34" charset="0"/>
                <a:cs typeface="Arial" panose="020B0604020202020204" pitchFamily="34" charset="0"/>
              </a:rPr>
              <a:t>bus</a:t>
            </a:r>
            <a:r>
              <a:rPr sz="3046" b="0" spc="152" dirty="0">
                <a:solidFill>
                  <a:srgbClr val="000000"/>
                </a:solidFill>
                <a:latin typeface="Arial" panose="020B0604020202020204" pitchFamily="34" charset="0"/>
                <a:cs typeface="Arial" panose="020B0604020202020204" pitchFamily="34" charset="0"/>
              </a:rPr>
              <a:t> </a:t>
            </a:r>
            <a:r>
              <a:rPr sz="3046" b="0" spc="76" dirty="0">
                <a:solidFill>
                  <a:srgbClr val="000000"/>
                </a:solidFill>
                <a:latin typeface="Arial" panose="020B0604020202020204" pitchFamily="34" charset="0"/>
                <a:cs typeface="Arial" panose="020B0604020202020204" pitchFamily="34" charset="0"/>
              </a:rPr>
              <a:t>stops</a:t>
            </a:r>
            <a:endParaRPr sz="3046" dirty="0">
              <a:latin typeface="Arial" panose="020B0604020202020204" pitchFamily="34" charset="0"/>
              <a:cs typeface="Arial" panose="020B0604020202020204" pitchFamily="34" charset="0"/>
            </a:endParaRPr>
          </a:p>
          <a:p>
            <a:pPr marL="631883" indent="-599644">
              <a:lnSpc>
                <a:spcPts val="3490"/>
              </a:lnSpc>
              <a:buFont typeface="Arial"/>
              <a:buChar char="•"/>
              <a:tabLst>
                <a:tab pos="631883" algn="l"/>
              </a:tabLst>
            </a:pPr>
            <a:r>
              <a:rPr sz="3046" b="0" dirty="0">
                <a:solidFill>
                  <a:srgbClr val="000000"/>
                </a:solidFill>
                <a:latin typeface="Arial" panose="020B0604020202020204" pitchFamily="34" charset="0"/>
                <a:cs typeface="Arial" panose="020B0604020202020204" pitchFamily="34" charset="0"/>
              </a:rPr>
              <a:t>Meet</a:t>
            </a:r>
            <a:r>
              <a:rPr sz="3046" b="0" spc="-89" dirty="0">
                <a:solidFill>
                  <a:srgbClr val="000000"/>
                </a:solidFill>
                <a:latin typeface="Arial" panose="020B0604020202020204" pitchFamily="34" charset="0"/>
                <a:cs typeface="Arial" panose="020B0604020202020204" pitchFamily="34" charset="0"/>
              </a:rPr>
              <a:t> </a:t>
            </a:r>
            <a:r>
              <a:rPr sz="3046" b="0" dirty="0">
                <a:solidFill>
                  <a:srgbClr val="000000"/>
                </a:solidFill>
                <a:latin typeface="Arial" panose="020B0604020202020204" pitchFamily="34" charset="0"/>
                <a:cs typeface="Arial" panose="020B0604020202020204" pitchFamily="34" charset="0"/>
              </a:rPr>
              <a:t>the</a:t>
            </a:r>
            <a:r>
              <a:rPr sz="3046" b="0" spc="-89" dirty="0">
                <a:solidFill>
                  <a:srgbClr val="000000"/>
                </a:solidFill>
                <a:latin typeface="Arial" panose="020B0604020202020204" pitchFamily="34" charset="0"/>
                <a:cs typeface="Arial" panose="020B0604020202020204" pitchFamily="34" charset="0"/>
              </a:rPr>
              <a:t> </a:t>
            </a:r>
            <a:r>
              <a:rPr sz="3046" b="0" dirty="0">
                <a:solidFill>
                  <a:srgbClr val="000000"/>
                </a:solidFill>
                <a:latin typeface="Arial" panose="020B0604020202020204" pitchFamily="34" charset="0"/>
                <a:cs typeface="Arial" panose="020B0604020202020204" pitchFamily="34" charset="0"/>
              </a:rPr>
              <a:t>travel</a:t>
            </a:r>
            <a:r>
              <a:rPr sz="3046" b="0" spc="216" dirty="0">
                <a:solidFill>
                  <a:srgbClr val="000000"/>
                </a:solidFill>
                <a:latin typeface="Arial" panose="020B0604020202020204" pitchFamily="34" charset="0"/>
                <a:cs typeface="Arial" panose="020B0604020202020204" pitchFamily="34" charset="0"/>
              </a:rPr>
              <a:t> </a:t>
            </a:r>
            <a:r>
              <a:rPr sz="3046" b="0" spc="-25" dirty="0">
                <a:solidFill>
                  <a:srgbClr val="000000"/>
                </a:solidFill>
                <a:latin typeface="Arial" panose="020B0604020202020204" pitchFamily="34" charset="0"/>
                <a:cs typeface="Arial" panose="020B0604020202020204" pitchFamily="34" charset="0"/>
              </a:rPr>
              <a:t>demand</a:t>
            </a:r>
            <a:r>
              <a:rPr sz="3046" b="0" spc="102" dirty="0">
                <a:solidFill>
                  <a:srgbClr val="000000"/>
                </a:solidFill>
                <a:latin typeface="Arial" panose="020B0604020202020204" pitchFamily="34" charset="0"/>
                <a:cs typeface="Arial" panose="020B0604020202020204" pitchFamily="34" charset="0"/>
              </a:rPr>
              <a:t> </a:t>
            </a:r>
            <a:r>
              <a:rPr sz="3046" b="0" dirty="0">
                <a:solidFill>
                  <a:srgbClr val="000000"/>
                </a:solidFill>
                <a:latin typeface="Arial" panose="020B0604020202020204" pitchFamily="34" charset="0"/>
                <a:cs typeface="Arial" panose="020B0604020202020204" pitchFamily="34" charset="0"/>
              </a:rPr>
              <a:t>generated</a:t>
            </a:r>
            <a:r>
              <a:rPr sz="3046" b="0" spc="89" dirty="0">
                <a:solidFill>
                  <a:srgbClr val="000000"/>
                </a:solidFill>
                <a:latin typeface="Arial" panose="020B0604020202020204" pitchFamily="34" charset="0"/>
                <a:cs typeface="Arial" panose="020B0604020202020204" pitchFamily="34" charset="0"/>
              </a:rPr>
              <a:t> </a:t>
            </a:r>
            <a:r>
              <a:rPr sz="3046" b="0" dirty="0">
                <a:solidFill>
                  <a:srgbClr val="000000"/>
                </a:solidFill>
                <a:latin typeface="Arial" panose="020B0604020202020204" pitchFamily="34" charset="0"/>
                <a:cs typeface="Arial" panose="020B0604020202020204" pitchFamily="34" charset="0"/>
              </a:rPr>
              <a:t>by</a:t>
            </a:r>
            <a:r>
              <a:rPr sz="3046" b="0" spc="127" dirty="0">
                <a:solidFill>
                  <a:srgbClr val="000000"/>
                </a:solidFill>
                <a:latin typeface="Arial" panose="020B0604020202020204" pitchFamily="34" charset="0"/>
                <a:cs typeface="Arial" panose="020B0604020202020204" pitchFamily="34" charset="0"/>
              </a:rPr>
              <a:t> </a:t>
            </a:r>
            <a:r>
              <a:rPr sz="3046" b="0" dirty="0">
                <a:solidFill>
                  <a:srgbClr val="000000"/>
                </a:solidFill>
                <a:latin typeface="Arial" panose="020B0604020202020204" pitchFamily="34" charset="0"/>
                <a:cs typeface="Arial" panose="020B0604020202020204" pitchFamily="34" charset="0"/>
              </a:rPr>
              <a:t>various</a:t>
            </a:r>
            <a:r>
              <a:rPr sz="3046" b="0" spc="102" dirty="0">
                <a:solidFill>
                  <a:srgbClr val="000000"/>
                </a:solidFill>
                <a:latin typeface="Arial" panose="020B0604020202020204" pitchFamily="34" charset="0"/>
                <a:cs typeface="Arial" panose="020B0604020202020204" pitchFamily="34" charset="0"/>
              </a:rPr>
              <a:t> </a:t>
            </a:r>
            <a:r>
              <a:rPr sz="3046" b="0" spc="-25" dirty="0">
                <a:solidFill>
                  <a:srgbClr val="000000"/>
                </a:solidFill>
                <a:latin typeface="Arial" panose="020B0604020202020204" pitchFamily="34" charset="0"/>
                <a:cs typeface="Arial" panose="020B0604020202020204" pitchFamily="34" charset="0"/>
              </a:rPr>
              <a:t>target</a:t>
            </a:r>
            <a:endParaRPr sz="3046" dirty="0">
              <a:latin typeface="Arial" panose="020B0604020202020204" pitchFamily="34" charset="0"/>
              <a:cs typeface="Arial" panose="020B0604020202020204" pitchFamily="34" charset="0"/>
            </a:endParaRPr>
          </a:p>
          <a:p>
            <a:pPr marL="631883" marR="61254">
              <a:lnSpc>
                <a:spcPts val="3630"/>
              </a:lnSpc>
              <a:spcBef>
                <a:spcPts val="127"/>
              </a:spcBef>
            </a:pPr>
            <a:r>
              <a:rPr sz="3046" b="0" spc="140" dirty="0">
                <a:solidFill>
                  <a:srgbClr val="000000"/>
                </a:solidFill>
                <a:latin typeface="Arial" panose="020B0604020202020204" pitchFamily="34" charset="0"/>
                <a:cs typeface="Arial" panose="020B0604020202020204" pitchFamily="34" charset="0"/>
              </a:rPr>
              <a:t>markets</a:t>
            </a:r>
            <a:r>
              <a:rPr sz="3046" b="0" spc="178" dirty="0">
                <a:solidFill>
                  <a:srgbClr val="000000"/>
                </a:solidFill>
                <a:latin typeface="Arial" panose="020B0604020202020204" pitchFamily="34" charset="0"/>
                <a:cs typeface="Arial" panose="020B0604020202020204" pitchFamily="34" charset="0"/>
              </a:rPr>
              <a:t> </a:t>
            </a:r>
            <a:r>
              <a:rPr sz="3046" b="0" spc="165" dirty="0">
                <a:solidFill>
                  <a:srgbClr val="000000"/>
                </a:solidFill>
                <a:latin typeface="Arial" panose="020B0604020202020204" pitchFamily="34" charset="0"/>
                <a:cs typeface="Arial" panose="020B0604020202020204" pitchFamily="34" charset="0"/>
              </a:rPr>
              <a:t>in</a:t>
            </a:r>
            <a:r>
              <a:rPr sz="3046" b="0" spc="178" dirty="0">
                <a:solidFill>
                  <a:srgbClr val="000000"/>
                </a:solidFill>
                <a:latin typeface="Arial" panose="020B0604020202020204" pitchFamily="34" charset="0"/>
                <a:cs typeface="Arial" panose="020B0604020202020204" pitchFamily="34" charset="0"/>
              </a:rPr>
              <a:t> </a:t>
            </a:r>
            <a:r>
              <a:rPr sz="3046" b="0" dirty="0">
                <a:solidFill>
                  <a:srgbClr val="000000"/>
                </a:solidFill>
                <a:latin typeface="Arial" panose="020B0604020202020204" pitchFamily="34" charset="0"/>
                <a:cs typeface="Arial" panose="020B0604020202020204" pitchFamily="34" charset="0"/>
              </a:rPr>
              <a:t>the</a:t>
            </a:r>
            <a:r>
              <a:rPr sz="3046" b="0" spc="228" dirty="0">
                <a:solidFill>
                  <a:srgbClr val="000000"/>
                </a:solidFill>
                <a:latin typeface="Arial" panose="020B0604020202020204" pitchFamily="34" charset="0"/>
                <a:cs typeface="Arial" panose="020B0604020202020204" pitchFamily="34" charset="0"/>
              </a:rPr>
              <a:t> </a:t>
            </a:r>
            <a:r>
              <a:rPr sz="3046" b="0" dirty="0">
                <a:solidFill>
                  <a:srgbClr val="000000"/>
                </a:solidFill>
                <a:latin typeface="Arial" panose="020B0604020202020204" pitchFamily="34" charset="0"/>
                <a:cs typeface="Arial" panose="020B0604020202020204" pitchFamily="34" charset="0"/>
              </a:rPr>
              <a:t>employment,</a:t>
            </a:r>
            <a:r>
              <a:rPr sz="3046" b="0" spc="51" dirty="0">
                <a:solidFill>
                  <a:srgbClr val="000000"/>
                </a:solidFill>
                <a:latin typeface="Arial" panose="020B0604020202020204" pitchFamily="34" charset="0"/>
                <a:cs typeface="Arial" panose="020B0604020202020204" pitchFamily="34" charset="0"/>
              </a:rPr>
              <a:t> </a:t>
            </a:r>
            <a:r>
              <a:rPr sz="3046" b="0" spc="-127" dirty="0">
                <a:solidFill>
                  <a:srgbClr val="000000"/>
                </a:solidFill>
                <a:latin typeface="Arial" panose="020B0604020202020204" pitchFamily="34" charset="0"/>
                <a:cs typeface="Arial" panose="020B0604020202020204" pitchFamily="34" charset="0"/>
              </a:rPr>
              <a:t>academic,</a:t>
            </a:r>
            <a:r>
              <a:rPr sz="3046" b="0" spc="25" dirty="0">
                <a:solidFill>
                  <a:srgbClr val="000000"/>
                </a:solidFill>
                <a:latin typeface="Arial" panose="020B0604020202020204" pitchFamily="34" charset="0"/>
                <a:cs typeface="Arial" panose="020B0604020202020204" pitchFamily="34" charset="0"/>
              </a:rPr>
              <a:t> </a:t>
            </a:r>
            <a:r>
              <a:rPr sz="3046" b="0" spc="-25" dirty="0">
                <a:solidFill>
                  <a:srgbClr val="000000"/>
                </a:solidFill>
                <a:latin typeface="Arial" panose="020B0604020202020204" pitchFamily="34" charset="0"/>
                <a:cs typeface="Arial" panose="020B0604020202020204" pitchFamily="34" charset="0"/>
              </a:rPr>
              <a:t>commercial, medical,</a:t>
            </a:r>
            <a:r>
              <a:rPr sz="3046" b="0" spc="-102" dirty="0">
                <a:solidFill>
                  <a:srgbClr val="000000"/>
                </a:solidFill>
                <a:latin typeface="Arial" panose="020B0604020202020204" pitchFamily="34" charset="0"/>
                <a:cs typeface="Arial" panose="020B0604020202020204" pitchFamily="34" charset="0"/>
              </a:rPr>
              <a:t> </a:t>
            </a:r>
            <a:r>
              <a:rPr sz="3046" b="0" spc="-51" dirty="0">
                <a:solidFill>
                  <a:srgbClr val="000000"/>
                </a:solidFill>
                <a:latin typeface="Arial" panose="020B0604020202020204" pitchFamily="34" charset="0"/>
                <a:cs typeface="Arial" panose="020B0604020202020204" pitchFamily="34" charset="0"/>
              </a:rPr>
              <a:t>and</a:t>
            </a:r>
            <a:r>
              <a:rPr sz="3046" b="0" spc="25" dirty="0">
                <a:solidFill>
                  <a:srgbClr val="000000"/>
                </a:solidFill>
                <a:latin typeface="Arial" panose="020B0604020202020204" pitchFamily="34" charset="0"/>
                <a:cs typeface="Arial" panose="020B0604020202020204" pitchFamily="34" charset="0"/>
              </a:rPr>
              <a:t> </a:t>
            </a:r>
            <a:r>
              <a:rPr sz="3046" b="0" dirty="0">
                <a:solidFill>
                  <a:srgbClr val="000000"/>
                </a:solidFill>
                <a:latin typeface="Arial" panose="020B0604020202020204" pitchFamily="34" charset="0"/>
                <a:cs typeface="Arial" panose="020B0604020202020204" pitchFamily="34" charset="0"/>
              </a:rPr>
              <a:t>service</a:t>
            </a:r>
            <a:r>
              <a:rPr sz="3046" b="0" spc="51" dirty="0">
                <a:solidFill>
                  <a:srgbClr val="000000"/>
                </a:solidFill>
                <a:latin typeface="Arial" panose="020B0604020202020204" pitchFamily="34" charset="0"/>
                <a:cs typeface="Arial" panose="020B0604020202020204" pitchFamily="34" charset="0"/>
              </a:rPr>
              <a:t> </a:t>
            </a:r>
            <a:r>
              <a:rPr sz="3046" b="0" spc="89" dirty="0">
                <a:solidFill>
                  <a:srgbClr val="000000"/>
                </a:solidFill>
                <a:latin typeface="Arial" panose="020B0604020202020204" pitchFamily="34" charset="0"/>
                <a:cs typeface="Arial" panose="020B0604020202020204" pitchFamily="34" charset="0"/>
              </a:rPr>
              <a:t>industries.</a:t>
            </a:r>
            <a:endParaRPr sz="3046" dirty="0">
              <a:latin typeface="Arial" panose="020B0604020202020204" pitchFamily="34" charset="0"/>
              <a:cs typeface="Arial" panose="020B0604020202020204" pitchFamily="34" charset="0"/>
            </a:endParaRPr>
          </a:p>
        </p:txBody>
      </p:sp>
      <p:sp>
        <p:nvSpPr>
          <p:cNvPr id="16" name="object 16"/>
          <p:cNvSpPr txBox="1"/>
          <p:nvPr/>
        </p:nvSpPr>
        <p:spPr>
          <a:xfrm>
            <a:off x="16863646" y="10512272"/>
            <a:ext cx="5011471" cy="587636"/>
          </a:xfrm>
          <a:prstGeom prst="rect">
            <a:avLst/>
          </a:prstGeom>
        </p:spPr>
        <p:txBody>
          <a:bodyPr vert="horz" wrap="square" lIns="0" tIns="40298" rIns="0" bIns="0" rtlCol="0">
            <a:spAutoFit/>
          </a:bodyPr>
          <a:lstStyle/>
          <a:p>
            <a:pPr marL="32239">
              <a:spcBef>
                <a:spcPts val="317"/>
              </a:spcBef>
            </a:pPr>
            <a:r>
              <a:rPr sz="3554" b="1" dirty="0">
                <a:solidFill>
                  <a:srgbClr val="007681"/>
                </a:solidFill>
                <a:latin typeface="Arial" panose="020B0604020202020204" pitchFamily="34" charset="0"/>
                <a:cs typeface="Arial" panose="020B0604020202020204" pitchFamily="34" charset="0"/>
              </a:rPr>
              <a:t>Service Objectives</a:t>
            </a:r>
            <a:endParaRPr sz="3554" dirty="0">
              <a:solidFill>
                <a:srgbClr val="007681"/>
              </a:solidFill>
              <a:latin typeface="Arial" panose="020B0604020202020204" pitchFamily="34" charset="0"/>
              <a:cs typeface="Arial" panose="020B0604020202020204" pitchFamily="34" charset="0"/>
            </a:endParaRPr>
          </a:p>
        </p:txBody>
      </p:sp>
      <p:sp>
        <p:nvSpPr>
          <p:cNvPr id="17" name="object 17"/>
          <p:cNvSpPr txBox="1"/>
          <p:nvPr/>
        </p:nvSpPr>
        <p:spPr>
          <a:xfrm>
            <a:off x="13663248" y="11455929"/>
            <a:ext cx="9801957" cy="5675075"/>
          </a:xfrm>
          <a:prstGeom prst="rect">
            <a:avLst/>
          </a:prstGeom>
        </p:spPr>
        <p:txBody>
          <a:bodyPr vert="horz" wrap="square" lIns="0" tIns="49970" rIns="0" bIns="0" rtlCol="0">
            <a:spAutoFit/>
          </a:bodyPr>
          <a:lstStyle/>
          <a:p>
            <a:pPr marL="631883" marR="172478" indent="-599644">
              <a:buFont typeface="Arial"/>
              <a:buChar char="•"/>
              <a:tabLst>
                <a:tab pos="631883" algn="l"/>
              </a:tabLst>
            </a:pPr>
            <a:r>
              <a:rPr sz="3046" b="1" dirty="0">
                <a:solidFill>
                  <a:srgbClr val="007C88"/>
                </a:solidFill>
                <a:latin typeface="Arial" panose="020B0604020202020204" pitchFamily="34" charset="0"/>
                <a:cs typeface="Arial" panose="020B0604020202020204" pitchFamily="34" charset="0"/>
              </a:rPr>
              <a:t>Service Area Objective: </a:t>
            </a:r>
            <a:r>
              <a:rPr sz="3046" dirty="0">
                <a:latin typeface="Arial" panose="020B0604020202020204" pitchFamily="34" charset="0"/>
                <a:cs typeface="Arial" panose="020B0604020202020204" pitchFamily="34" charset="0"/>
              </a:rPr>
              <a:t>Sault Transit should provide service within the urbanized area of Sault Ste. Marie.</a:t>
            </a:r>
          </a:p>
          <a:p>
            <a:pPr marL="631883" marR="12896" indent="-599644">
              <a:buFont typeface="Arial"/>
              <a:buChar char="•"/>
              <a:tabLst>
                <a:tab pos="631883" algn="l"/>
              </a:tabLst>
            </a:pPr>
            <a:r>
              <a:rPr sz="3046" b="1" dirty="0">
                <a:solidFill>
                  <a:srgbClr val="007C88"/>
                </a:solidFill>
                <a:latin typeface="Arial" panose="020B0604020202020204" pitchFamily="34" charset="0"/>
                <a:cs typeface="Arial" panose="020B0604020202020204" pitchFamily="34" charset="0"/>
              </a:rPr>
              <a:t>Periods of Operation Objective: </a:t>
            </a:r>
            <a:r>
              <a:rPr sz="3046" dirty="0">
                <a:latin typeface="Arial" panose="020B0604020202020204" pitchFamily="34" charset="0"/>
                <a:cs typeface="Arial" panose="020B0604020202020204" pitchFamily="34" charset="0"/>
              </a:rPr>
              <a:t>The minimum frequency of service and service hours to be provided shall be adequate to meet the various target markets within the community, including work shifts that begin at </a:t>
            </a:r>
            <a:r>
              <a:rPr lang="en-US" sz="3046" dirty="0">
                <a:latin typeface="Arial" panose="020B0604020202020204" pitchFamily="34" charset="0"/>
                <a:cs typeface="Arial" panose="020B0604020202020204" pitchFamily="34" charset="0"/>
              </a:rPr>
              <a:t>7:00 a.m.</a:t>
            </a:r>
            <a:r>
              <a:rPr sz="3046" dirty="0">
                <a:latin typeface="Arial" panose="020B0604020202020204" pitchFamily="34" charset="0"/>
                <a:cs typeface="Arial" panose="020B0604020202020204" pitchFamily="34" charset="0"/>
              </a:rPr>
              <a:t> and end at </a:t>
            </a:r>
            <a:r>
              <a:rPr lang="en-US" sz="3046" dirty="0">
                <a:latin typeface="Arial" panose="020B0604020202020204" pitchFamily="34" charset="0"/>
                <a:cs typeface="Arial" panose="020B0604020202020204" pitchFamily="34" charset="0"/>
              </a:rPr>
              <a:t>11:00 p.m.</a:t>
            </a:r>
            <a:endParaRPr sz="3046" dirty="0">
              <a:latin typeface="Arial" panose="020B0604020202020204" pitchFamily="34" charset="0"/>
              <a:cs typeface="Arial" panose="020B0604020202020204" pitchFamily="34" charset="0"/>
            </a:endParaRPr>
          </a:p>
          <a:p>
            <a:pPr marL="631883" marR="293374" indent="-599644">
              <a:buFont typeface="Arial"/>
              <a:buChar char="•"/>
              <a:tabLst>
                <a:tab pos="631883" algn="l"/>
              </a:tabLst>
            </a:pPr>
            <a:r>
              <a:rPr sz="3046" b="1" dirty="0">
                <a:solidFill>
                  <a:srgbClr val="007C88"/>
                </a:solidFill>
                <a:latin typeface="Arial" panose="020B0604020202020204" pitchFamily="34" charset="0"/>
                <a:cs typeface="Arial" panose="020B0604020202020204" pitchFamily="34" charset="0"/>
              </a:rPr>
              <a:t>Connectivity Objective: </a:t>
            </a:r>
            <a:r>
              <a:rPr sz="3046" dirty="0">
                <a:latin typeface="Arial" panose="020B0604020202020204" pitchFamily="34" charset="0"/>
                <a:cs typeface="Arial" panose="020B0604020202020204" pitchFamily="34" charset="0"/>
              </a:rPr>
              <a:t>Key destinations should be interconnected with relatively direct and frequent service</a:t>
            </a:r>
            <a:r>
              <a:rPr lang="en-US" sz="3046" dirty="0">
                <a:latin typeface="Arial" panose="020B0604020202020204" pitchFamily="34" charset="0"/>
                <a:cs typeface="Arial" panose="020B0604020202020204" pitchFamily="34" charset="0"/>
              </a:rPr>
              <a:t>, if possible, through multiple paths,</a:t>
            </a:r>
            <a:r>
              <a:rPr sz="3046" dirty="0">
                <a:latin typeface="Arial" panose="020B0604020202020204" pitchFamily="34" charset="0"/>
                <a:cs typeface="Arial" panose="020B0604020202020204" pitchFamily="34" charset="0"/>
              </a:rPr>
              <a:t> to expand rider choice.</a:t>
            </a:r>
          </a:p>
        </p:txBody>
      </p:sp>
      <p:sp>
        <p:nvSpPr>
          <p:cNvPr id="18" name="object 18"/>
          <p:cNvSpPr txBox="1">
            <a:spLocks noGrp="1"/>
          </p:cNvSpPr>
          <p:nvPr>
            <p:ph type="title"/>
          </p:nvPr>
        </p:nvSpPr>
        <p:spPr>
          <a:xfrm>
            <a:off x="2461393" y="4075962"/>
            <a:ext cx="20499853" cy="1127626"/>
          </a:xfrm>
          <a:prstGeom prst="rect">
            <a:avLst/>
          </a:prstGeom>
        </p:spPr>
        <p:txBody>
          <a:bodyPr vert="horz" wrap="square" lIns="0" tIns="151521" rIns="0" bIns="0" rtlCol="0">
            <a:spAutoFit/>
          </a:bodyPr>
          <a:lstStyle/>
          <a:p>
            <a:pPr marL="32239" marR="12896">
              <a:lnSpc>
                <a:spcPts val="7641"/>
              </a:lnSpc>
              <a:spcBef>
                <a:spcPts val="1193"/>
              </a:spcBef>
            </a:pPr>
            <a:r>
              <a:rPr sz="6981" dirty="0">
                <a:latin typeface="Arial" panose="020B0604020202020204" pitchFamily="34" charset="0"/>
                <a:cs typeface="Arial" panose="020B0604020202020204" pitchFamily="34" charset="0"/>
              </a:rPr>
              <a:t>Draft Transit System Vision and Guiding Principles</a:t>
            </a:r>
          </a:p>
        </p:txBody>
      </p:sp>
      <p:pic>
        <p:nvPicPr>
          <p:cNvPr id="19" name="Picture 18">
            <a:extLst>
              <a:ext uri="{FF2B5EF4-FFF2-40B4-BE49-F238E27FC236}">
                <a16:creationId xmlns:a16="http://schemas.microsoft.com/office/drawing/2014/main" id="{954E48B5-FB3E-B863-CD79-4A61B247D7D5}"/>
              </a:ext>
            </a:extLst>
          </p:cNvPr>
          <p:cNvPicPr>
            <a:picLocks noChangeAspect="1"/>
          </p:cNvPicPr>
          <p:nvPr/>
        </p:nvPicPr>
        <p:blipFill>
          <a:blip r:embed="rId3" cstate="print">
            <a:extLst>
              <a:ext uri="{28A0092B-C50C-407E-A947-70E740481C1C}">
                <a14:useLocalDpi xmlns:a14="http://schemas.microsoft.com/office/drawing/2010/main" val="0"/>
              </a:ext>
            </a:extLst>
          </a:blip>
          <a:srcRect l="44734" r="7552"/>
          <a:stretch>
            <a:fillRect/>
          </a:stretch>
        </p:blipFill>
        <p:spPr>
          <a:xfrm rot="10800000">
            <a:off x="19050" y="-17929"/>
            <a:ext cx="25565100" cy="3418295"/>
          </a:xfrm>
          <a:prstGeom prst="rect">
            <a:avLst/>
          </a:prstGeom>
        </p:spPr>
      </p:pic>
      <p:sp>
        <p:nvSpPr>
          <p:cNvPr id="24" name="object 17">
            <a:extLst>
              <a:ext uri="{FF2B5EF4-FFF2-40B4-BE49-F238E27FC236}">
                <a16:creationId xmlns:a16="http://schemas.microsoft.com/office/drawing/2014/main" id="{3FDD7823-DD28-17BB-2BAF-1E4B5EB1E55E}"/>
              </a:ext>
            </a:extLst>
          </p:cNvPr>
          <p:cNvSpPr txBox="1"/>
          <p:nvPr/>
        </p:nvSpPr>
        <p:spPr>
          <a:xfrm>
            <a:off x="1752599" y="11449075"/>
            <a:ext cx="10259157" cy="5467325"/>
          </a:xfrm>
          <a:prstGeom prst="rect">
            <a:avLst/>
          </a:prstGeom>
        </p:spPr>
        <p:txBody>
          <a:bodyPr vert="horz" wrap="square" lIns="0" tIns="49970" rIns="0" bIns="0" rtlCol="0">
            <a:spAutoFit/>
          </a:bodyPr>
          <a:lstStyle/>
          <a:p>
            <a:pPr marL="342900" marR="0" lvl="0" indent="-342900">
              <a:buSzPts val="1000"/>
              <a:buFont typeface="Symbol" panose="05050102010706020507" pitchFamily="18" charset="2"/>
              <a:buChar char=""/>
              <a:tabLst>
                <a:tab pos="457200" algn="l"/>
              </a:tabLst>
            </a:pPr>
            <a:r>
              <a:rPr lang="en-CA" sz="3200" kern="100" dirty="0">
                <a:effectLst/>
                <a:latin typeface="Arial" panose="020B0604020202020204" pitchFamily="34" charset="0"/>
                <a:ea typeface="Aptos" panose="020B0004020202020204" pitchFamily="34" charset="0"/>
                <a:cs typeface="Times New Roman" panose="02020603050405020304" pitchFamily="18" charset="0"/>
              </a:rPr>
              <a:t>Provide relatively direct service between primary origins and destinations</a:t>
            </a:r>
            <a:r>
              <a:rPr lang="en-US" sz="3200" kern="100" dirty="0">
                <a:effectLst/>
                <a:latin typeface="Arial" panose="020B0604020202020204" pitchFamily="34" charset="0"/>
                <a:ea typeface="Aptos" panose="020B0004020202020204" pitchFamily="34" charset="0"/>
                <a:cs typeface="Times New Roman" panose="02020603050405020304" pitchFamily="18" charset="0"/>
              </a:rPr>
              <a:t>​</a:t>
            </a:r>
            <a:endParaRPr lang="en-US" sz="3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buSzPts val="1000"/>
              <a:buFont typeface="Symbol" panose="05050102010706020507" pitchFamily="18" charset="2"/>
              <a:buChar char=""/>
              <a:tabLst>
                <a:tab pos="457200" algn="l"/>
              </a:tabLst>
            </a:pPr>
            <a:r>
              <a:rPr lang="en-CA" sz="3200" kern="100" dirty="0">
                <a:effectLst/>
                <a:latin typeface="Arial" panose="020B0604020202020204" pitchFamily="34" charset="0"/>
                <a:ea typeface="Aptos" panose="020B0004020202020204" pitchFamily="34" charset="0"/>
                <a:cs typeface="Times New Roman" panose="02020603050405020304" pitchFamily="18" charset="0"/>
              </a:rPr>
              <a:t>Provide reliable, predictable, on-time, and easy-to-comprehend all-day service for the community </a:t>
            </a:r>
            <a:r>
              <a:rPr lang="en-US" sz="3200" kern="100" dirty="0">
                <a:effectLst/>
                <a:latin typeface="Arial" panose="020B0604020202020204" pitchFamily="34" charset="0"/>
                <a:ea typeface="Aptos" panose="020B0004020202020204" pitchFamily="34" charset="0"/>
                <a:cs typeface="Times New Roman" panose="02020603050405020304" pitchFamily="18" charset="0"/>
              </a:rPr>
              <a:t>​</a:t>
            </a:r>
            <a:endParaRPr lang="en-US" sz="3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buSzPts val="1000"/>
              <a:buFont typeface="Symbol" panose="05050102010706020507" pitchFamily="18" charset="2"/>
              <a:buChar char=""/>
              <a:tabLst>
                <a:tab pos="457200" algn="l"/>
              </a:tabLst>
            </a:pPr>
            <a:r>
              <a:rPr lang="en-CA" sz="3200" kern="100" dirty="0">
                <a:effectLst/>
                <a:latin typeface="Arial" panose="020B0604020202020204" pitchFamily="34" charset="0"/>
                <a:ea typeface="Aptos" panose="020B0004020202020204" pitchFamily="34" charset="0"/>
                <a:cs typeface="Times New Roman" panose="02020603050405020304" pitchFamily="18" charset="0"/>
              </a:rPr>
              <a:t>Provide vital connectivity and improve the quality of life of residents who do not have access to an automobile.</a:t>
            </a:r>
            <a:r>
              <a:rPr lang="en-US" sz="3200" kern="100" dirty="0">
                <a:effectLst/>
                <a:latin typeface="Arial" panose="020B0604020202020204" pitchFamily="34" charset="0"/>
                <a:ea typeface="Aptos" panose="020B0004020202020204" pitchFamily="34" charset="0"/>
                <a:cs typeface="Times New Roman" panose="02020603050405020304" pitchFamily="18" charset="0"/>
              </a:rPr>
              <a:t>​</a:t>
            </a:r>
            <a:endParaRPr lang="en-US" sz="3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buSzPts val="1000"/>
              <a:buFont typeface="Symbol" panose="05050102010706020507" pitchFamily="18" charset="2"/>
              <a:buChar char=""/>
              <a:tabLst>
                <a:tab pos="457200" algn="l"/>
              </a:tabLst>
            </a:pPr>
            <a:r>
              <a:rPr lang="en-CA" sz="3200" kern="100" dirty="0">
                <a:effectLst/>
                <a:latin typeface="Arial" panose="020B0604020202020204" pitchFamily="34" charset="0"/>
                <a:ea typeface="Aptos" panose="020B0004020202020204" pitchFamily="34" charset="0"/>
                <a:cs typeface="Times New Roman" panose="02020603050405020304" pitchFamily="18" charset="0"/>
              </a:rPr>
              <a:t>Provide a safe, dignified, fully-accessible service with barrier-free access to bus stops </a:t>
            </a:r>
            <a:r>
              <a:rPr lang="en-US" sz="3200" kern="100" dirty="0">
                <a:effectLst/>
                <a:latin typeface="Arial" panose="020B0604020202020204" pitchFamily="34" charset="0"/>
                <a:ea typeface="Aptos" panose="020B0004020202020204" pitchFamily="34" charset="0"/>
                <a:cs typeface="Times New Roman" panose="02020603050405020304" pitchFamily="18" charset="0"/>
              </a:rPr>
              <a:t>​</a:t>
            </a:r>
            <a:endParaRPr lang="en-US" sz="3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buSzPts val="1000"/>
              <a:buFont typeface="Symbol" panose="05050102010706020507" pitchFamily="18" charset="2"/>
              <a:buChar char=""/>
              <a:tabLst>
                <a:tab pos="457200" algn="l"/>
              </a:tabLst>
            </a:pPr>
            <a:r>
              <a:rPr lang="en-CA" sz="3200" kern="100" dirty="0">
                <a:effectLst/>
                <a:latin typeface="Arial" panose="020B0604020202020204" pitchFamily="34" charset="0"/>
                <a:ea typeface="Aptos" panose="020B0004020202020204" pitchFamily="34" charset="0"/>
                <a:cs typeface="Times New Roman" panose="02020603050405020304" pitchFamily="18" charset="0"/>
              </a:rPr>
              <a:t>Meet the travel demand generated by various target markets in the employment, academic, commercial, medical, and service industries.</a:t>
            </a:r>
            <a:endParaRPr lang="en-US" sz="32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25" name="object 16">
            <a:extLst>
              <a:ext uri="{FF2B5EF4-FFF2-40B4-BE49-F238E27FC236}">
                <a16:creationId xmlns:a16="http://schemas.microsoft.com/office/drawing/2014/main" id="{835DCA34-E643-DE23-6D00-138C5017C124}"/>
              </a:ext>
            </a:extLst>
          </p:cNvPr>
          <p:cNvSpPr txBox="1"/>
          <p:nvPr/>
        </p:nvSpPr>
        <p:spPr>
          <a:xfrm>
            <a:off x="4199519" y="10352435"/>
            <a:ext cx="5011471" cy="587636"/>
          </a:xfrm>
          <a:prstGeom prst="rect">
            <a:avLst/>
          </a:prstGeom>
        </p:spPr>
        <p:txBody>
          <a:bodyPr vert="horz" wrap="square" lIns="0" tIns="40298" rIns="0" bIns="0" rtlCol="0">
            <a:spAutoFit/>
          </a:bodyPr>
          <a:lstStyle/>
          <a:p>
            <a:pPr marL="32239">
              <a:spcBef>
                <a:spcPts val="317"/>
              </a:spcBef>
            </a:pPr>
            <a:r>
              <a:rPr lang="en-US" sz="3554" b="1" dirty="0">
                <a:solidFill>
                  <a:srgbClr val="007681"/>
                </a:solidFill>
                <a:latin typeface="Arial" panose="020B0604020202020204" pitchFamily="34" charset="0"/>
                <a:cs typeface="Arial" panose="020B0604020202020204" pitchFamily="34" charset="0"/>
              </a:rPr>
              <a:t>Guiding Principles</a:t>
            </a:r>
            <a:endParaRPr sz="3554" dirty="0">
              <a:solidFill>
                <a:srgbClr val="007681"/>
              </a:solidFill>
              <a:latin typeface="Arial" panose="020B0604020202020204" pitchFamily="34" charset="0"/>
              <a:cs typeface="Arial" panose="020B0604020202020204" pitchFamily="34"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1234275" y="5177398"/>
            <a:ext cx="22170389" cy="13073666"/>
            <a:chOff x="498741" y="1891284"/>
            <a:chExt cx="8733790" cy="5130866"/>
          </a:xfrm>
        </p:grpSpPr>
        <p:sp>
          <p:nvSpPr>
            <p:cNvPr id="3" name="object 3"/>
            <p:cNvSpPr/>
            <p:nvPr/>
          </p:nvSpPr>
          <p:spPr>
            <a:xfrm>
              <a:off x="505091" y="1897671"/>
              <a:ext cx="8708390" cy="4030979"/>
            </a:xfrm>
            <a:custGeom>
              <a:avLst/>
              <a:gdLst/>
              <a:ahLst/>
              <a:cxnLst/>
              <a:rect l="l" t="t" r="r" b="b"/>
              <a:pathLst>
                <a:path w="8708390" h="4030979">
                  <a:moveTo>
                    <a:pt x="8708263" y="0"/>
                  </a:moveTo>
                  <a:lnTo>
                    <a:pt x="0" y="0"/>
                  </a:lnTo>
                  <a:lnTo>
                    <a:pt x="0" y="471639"/>
                  </a:lnTo>
                  <a:lnTo>
                    <a:pt x="0" y="4030688"/>
                  </a:lnTo>
                  <a:lnTo>
                    <a:pt x="2952610" y="4030688"/>
                  </a:lnTo>
                  <a:lnTo>
                    <a:pt x="8708250" y="4030688"/>
                  </a:lnTo>
                  <a:lnTo>
                    <a:pt x="8708250" y="471639"/>
                  </a:lnTo>
                  <a:lnTo>
                    <a:pt x="8708263" y="0"/>
                  </a:lnTo>
                  <a:close/>
                </a:path>
              </a:pathLst>
            </a:custGeom>
            <a:solidFill>
              <a:schemeClr val="bg1"/>
            </a:solidFill>
          </p:spPr>
          <p:txBody>
            <a:bodyPr wrap="square" lIns="0" tIns="0" rIns="0" bIns="0" rtlCol="0"/>
            <a:lstStyle/>
            <a:p>
              <a:endParaRPr dirty="0"/>
            </a:p>
          </p:txBody>
        </p:sp>
        <p:sp>
          <p:nvSpPr>
            <p:cNvPr id="4" name="object 4"/>
            <p:cNvSpPr/>
            <p:nvPr/>
          </p:nvSpPr>
          <p:spPr>
            <a:xfrm>
              <a:off x="505091" y="5928398"/>
              <a:ext cx="8708390" cy="471805"/>
            </a:xfrm>
            <a:custGeom>
              <a:avLst/>
              <a:gdLst/>
              <a:ahLst/>
              <a:cxnLst/>
              <a:rect l="l" t="t" r="r" b="b"/>
              <a:pathLst>
                <a:path w="8708390" h="471804">
                  <a:moveTo>
                    <a:pt x="8708263" y="0"/>
                  </a:moveTo>
                  <a:lnTo>
                    <a:pt x="0" y="0"/>
                  </a:lnTo>
                  <a:lnTo>
                    <a:pt x="0" y="471639"/>
                  </a:lnTo>
                  <a:lnTo>
                    <a:pt x="8708263" y="471639"/>
                  </a:lnTo>
                  <a:lnTo>
                    <a:pt x="8708263" y="0"/>
                  </a:lnTo>
                  <a:close/>
                </a:path>
              </a:pathLst>
            </a:custGeom>
            <a:solidFill>
              <a:srgbClr val="007681"/>
            </a:solidFill>
          </p:spPr>
          <p:txBody>
            <a:bodyPr wrap="square" lIns="0" tIns="0" rIns="0" bIns="0" rtlCol="0"/>
            <a:lstStyle/>
            <a:p>
              <a:endParaRPr dirty="0"/>
            </a:p>
          </p:txBody>
        </p:sp>
        <p:sp>
          <p:nvSpPr>
            <p:cNvPr id="5" name="object 5"/>
            <p:cNvSpPr/>
            <p:nvPr/>
          </p:nvSpPr>
          <p:spPr>
            <a:xfrm>
              <a:off x="505091" y="6400012"/>
              <a:ext cx="8708390" cy="622138"/>
            </a:xfrm>
            <a:custGeom>
              <a:avLst/>
              <a:gdLst/>
              <a:ahLst/>
              <a:cxnLst/>
              <a:rect l="l" t="t" r="r" b="b"/>
              <a:pathLst>
                <a:path w="8708390" h="838200">
                  <a:moveTo>
                    <a:pt x="8708263" y="0"/>
                  </a:moveTo>
                  <a:lnTo>
                    <a:pt x="0" y="0"/>
                  </a:lnTo>
                  <a:lnTo>
                    <a:pt x="0" y="837628"/>
                  </a:lnTo>
                  <a:lnTo>
                    <a:pt x="8708263" y="837628"/>
                  </a:lnTo>
                  <a:lnTo>
                    <a:pt x="8708263" y="0"/>
                  </a:lnTo>
                  <a:close/>
                </a:path>
              </a:pathLst>
            </a:custGeom>
            <a:solidFill>
              <a:srgbClr val="6BA539"/>
            </a:solidFill>
          </p:spPr>
          <p:txBody>
            <a:bodyPr wrap="square" lIns="0" tIns="0" rIns="0" bIns="0" rtlCol="0"/>
            <a:lstStyle/>
            <a:p>
              <a:endParaRPr dirty="0"/>
            </a:p>
          </p:txBody>
        </p:sp>
        <p:sp>
          <p:nvSpPr>
            <p:cNvPr id="6" name="object 6"/>
            <p:cNvSpPr/>
            <p:nvPr/>
          </p:nvSpPr>
          <p:spPr>
            <a:xfrm>
              <a:off x="3457702" y="2362962"/>
              <a:ext cx="0" cy="3571875"/>
            </a:xfrm>
            <a:custGeom>
              <a:avLst/>
              <a:gdLst/>
              <a:ahLst/>
              <a:cxnLst/>
              <a:rect l="l" t="t" r="r" b="b"/>
              <a:pathLst>
                <a:path h="3571875">
                  <a:moveTo>
                    <a:pt x="0" y="0"/>
                  </a:moveTo>
                  <a:lnTo>
                    <a:pt x="0" y="3571748"/>
                  </a:lnTo>
                </a:path>
              </a:pathLst>
            </a:custGeom>
            <a:ln w="12712">
              <a:solidFill>
                <a:srgbClr val="000000"/>
              </a:solidFill>
            </a:ln>
          </p:spPr>
          <p:txBody>
            <a:bodyPr wrap="square" lIns="0" tIns="0" rIns="0" bIns="0" rtlCol="0"/>
            <a:lstStyle/>
            <a:p>
              <a:endParaRPr/>
            </a:p>
          </p:txBody>
        </p:sp>
        <p:sp>
          <p:nvSpPr>
            <p:cNvPr id="7" name="object 7"/>
            <p:cNvSpPr/>
            <p:nvPr/>
          </p:nvSpPr>
          <p:spPr>
            <a:xfrm>
              <a:off x="498741" y="2369312"/>
              <a:ext cx="8721090" cy="0"/>
            </a:xfrm>
            <a:custGeom>
              <a:avLst/>
              <a:gdLst/>
              <a:ahLst/>
              <a:cxnLst/>
              <a:rect l="l" t="t" r="r" b="b"/>
              <a:pathLst>
                <a:path w="8721090">
                  <a:moveTo>
                    <a:pt x="0" y="0"/>
                  </a:moveTo>
                  <a:lnTo>
                    <a:pt x="8720950" y="0"/>
                  </a:lnTo>
                </a:path>
              </a:pathLst>
            </a:custGeom>
            <a:ln w="12712">
              <a:solidFill>
                <a:srgbClr val="000000"/>
              </a:solidFill>
            </a:ln>
          </p:spPr>
          <p:txBody>
            <a:bodyPr wrap="square" lIns="0" tIns="0" rIns="0" bIns="0" rtlCol="0"/>
            <a:lstStyle/>
            <a:p>
              <a:endParaRPr/>
            </a:p>
          </p:txBody>
        </p:sp>
        <p:sp>
          <p:nvSpPr>
            <p:cNvPr id="8" name="object 8"/>
            <p:cNvSpPr/>
            <p:nvPr/>
          </p:nvSpPr>
          <p:spPr>
            <a:xfrm>
              <a:off x="498741" y="5922010"/>
              <a:ext cx="8721090" cy="484505"/>
            </a:xfrm>
            <a:custGeom>
              <a:avLst/>
              <a:gdLst/>
              <a:ahLst/>
              <a:cxnLst/>
              <a:rect l="l" t="t" r="r" b="b"/>
              <a:pathLst>
                <a:path w="8721090" h="484504">
                  <a:moveTo>
                    <a:pt x="8720950" y="471678"/>
                  </a:moveTo>
                  <a:lnTo>
                    <a:pt x="0" y="471678"/>
                  </a:lnTo>
                  <a:lnTo>
                    <a:pt x="0" y="484390"/>
                  </a:lnTo>
                  <a:lnTo>
                    <a:pt x="8720950" y="484390"/>
                  </a:lnTo>
                  <a:lnTo>
                    <a:pt x="8720950" y="471678"/>
                  </a:lnTo>
                  <a:close/>
                </a:path>
                <a:path w="8721090" h="484504">
                  <a:moveTo>
                    <a:pt x="8720950" y="0"/>
                  </a:moveTo>
                  <a:lnTo>
                    <a:pt x="0" y="0"/>
                  </a:lnTo>
                  <a:lnTo>
                    <a:pt x="0" y="12712"/>
                  </a:lnTo>
                  <a:lnTo>
                    <a:pt x="8720950" y="12712"/>
                  </a:lnTo>
                  <a:lnTo>
                    <a:pt x="8720950" y="0"/>
                  </a:lnTo>
                  <a:close/>
                </a:path>
              </a:pathLst>
            </a:custGeom>
            <a:solidFill>
              <a:srgbClr val="000000"/>
            </a:solidFill>
          </p:spPr>
          <p:txBody>
            <a:bodyPr wrap="square" lIns="0" tIns="0" rIns="0" bIns="0" rtlCol="0"/>
            <a:lstStyle/>
            <a:p>
              <a:endParaRPr/>
            </a:p>
          </p:txBody>
        </p:sp>
        <p:sp>
          <p:nvSpPr>
            <p:cNvPr id="9" name="object 9"/>
            <p:cNvSpPr/>
            <p:nvPr/>
          </p:nvSpPr>
          <p:spPr>
            <a:xfrm>
              <a:off x="505091" y="1891284"/>
              <a:ext cx="18011" cy="5108963"/>
            </a:xfrm>
            <a:custGeom>
              <a:avLst/>
              <a:gdLst/>
              <a:ahLst/>
              <a:cxnLst/>
              <a:rect l="l" t="t" r="r" b="b"/>
              <a:pathLst>
                <a:path h="5353050">
                  <a:moveTo>
                    <a:pt x="0" y="0"/>
                  </a:moveTo>
                  <a:lnTo>
                    <a:pt x="0" y="5352707"/>
                  </a:lnTo>
                </a:path>
              </a:pathLst>
            </a:custGeom>
            <a:ln w="12712">
              <a:solidFill>
                <a:srgbClr val="000000"/>
              </a:solidFill>
            </a:ln>
          </p:spPr>
          <p:txBody>
            <a:bodyPr wrap="square" lIns="0" tIns="0" rIns="0" bIns="0" rtlCol="0"/>
            <a:lstStyle/>
            <a:p>
              <a:endParaRPr/>
            </a:p>
          </p:txBody>
        </p:sp>
        <p:sp>
          <p:nvSpPr>
            <p:cNvPr id="10" name="object 10"/>
            <p:cNvSpPr/>
            <p:nvPr/>
          </p:nvSpPr>
          <p:spPr>
            <a:xfrm>
              <a:off x="9213341" y="1891284"/>
              <a:ext cx="18011" cy="5130866"/>
            </a:xfrm>
            <a:custGeom>
              <a:avLst/>
              <a:gdLst/>
              <a:ahLst/>
              <a:cxnLst/>
              <a:rect l="l" t="t" r="r" b="b"/>
              <a:pathLst>
                <a:path h="5353050">
                  <a:moveTo>
                    <a:pt x="0" y="0"/>
                  </a:moveTo>
                  <a:lnTo>
                    <a:pt x="0" y="5352707"/>
                  </a:lnTo>
                </a:path>
              </a:pathLst>
            </a:custGeom>
            <a:ln w="12712">
              <a:solidFill>
                <a:srgbClr val="000000"/>
              </a:solidFill>
            </a:ln>
          </p:spPr>
          <p:txBody>
            <a:bodyPr wrap="square" lIns="0" tIns="0" rIns="0" bIns="0" rtlCol="0"/>
            <a:lstStyle/>
            <a:p>
              <a:endParaRPr/>
            </a:p>
          </p:txBody>
        </p:sp>
        <p:sp>
          <p:nvSpPr>
            <p:cNvPr id="11" name="object 11"/>
            <p:cNvSpPr/>
            <p:nvPr/>
          </p:nvSpPr>
          <p:spPr>
            <a:xfrm>
              <a:off x="498741" y="1897634"/>
              <a:ext cx="8721090" cy="0"/>
            </a:xfrm>
            <a:custGeom>
              <a:avLst/>
              <a:gdLst/>
              <a:ahLst/>
              <a:cxnLst/>
              <a:rect l="l" t="t" r="r" b="b"/>
              <a:pathLst>
                <a:path w="8721090">
                  <a:moveTo>
                    <a:pt x="0" y="0"/>
                  </a:moveTo>
                  <a:lnTo>
                    <a:pt x="8720950" y="0"/>
                  </a:lnTo>
                </a:path>
              </a:pathLst>
            </a:custGeom>
            <a:ln w="12712">
              <a:solidFill>
                <a:srgbClr val="000000"/>
              </a:solidFill>
            </a:ln>
          </p:spPr>
          <p:txBody>
            <a:bodyPr wrap="square" lIns="0" tIns="0" rIns="0" bIns="0" rtlCol="0"/>
            <a:lstStyle/>
            <a:p>
              <a:endParaRPr/>
            </a:p>
          </p:txBody>
        </p:sp>
        <p:sp>
          <p:nvSpPr>
            <p:cNvPr id="12" name="object 12"/>
            <p:cNvSpPr/>
            <p:nvPr/>
          </p:nvSpPr>
          <p:spPr>
            <a:xfrm flipV="1">
              <a:off x="511441" y="6819167"/>
              <a:ext cx="8721090" cy="181080"/>
            </a:xfrm>
            <a:custGeom>
              <a:avLst/>
              <a:gdLst/>
              <a:ahLst/>
              <a:cxnLst/>
              <a:rect l="l" t="t" r="r" b="b"/>
              <a:pathLst>
                <a:path w="8721090">
                  <a:moveTo>
                    <a:pt x="0" y="0"/>
                  </a:moveTo>
                  <a:lnTo>
                    <a:pt x="8720950" y="0"/>
                  </a:lnTo>
                </a:path>
              </a:pathLst>
            </a:custGeom>
            <a:ln w="12712">
              <a:solidFill>
                <a:srgbClr val="000000"/>
              </a:solidFill>
            </a:ln>
          </p:spPr>
          <p:txBody>
            <a:bodyPr wrap="square" lIns="0" tIns="0" rIns="0" bIns="0" rtlCol="0"/>
            <a:lstStyle/>
            <a:p>
              <a:endParaRPr/>
            </a:p>
          </p:txBody>
        </p:sp>
      </p:grpSp>
      <p:sp>
        <p:nvSpPr>
          <p:cNvPr id="13" name="object 13"/>
          <p:cNvSpPr txBox="1"/>
          <p:nvPr/>
        </p:nvSpPr>
        <p:spPr>
          <a:xfrm>
            <a:off x="2184671" y="4858090"/>
            <a:ext cx="17021908" cy="2355763"/>
          </a:xfrm>
          <a:prstGeom prst="rect">
            <a:avLst/>
          </a:prstGeom>
        </p:spPr>
        <p:txBody>
          <a:bodyPr vert="horz" wrap="square" lIns="0" tIns="351399" rIns="0" bIns="0" rtlCol="0">
            <a:spAutoFit/>
          </a:bodyPr>
          <a:lstStyle/>
          <a:p>
            <a:pPr marL="5624085">
              <a:spcBef>
                <a:spcPts val="2767"/>
              </a:spcBef>
              <a:tabLst>
                <a:tab pos="6494536" algn="l"/>
              </a:tabLst>
            </a:pPr>
            <a:r>
              <a:rPr sz="6092" b="1" dirty="0">
                <a:latin typeface="Arial" panose="020B0604020202020204" pitchFamily="34" charset="0"/>
                <a:cs typeface="Arial" panose="020B0604020202020204" pitchFamily="34" charset="0"/>
              </a:rPr>
              <a:t>1.	</a:t>
            </a:r>
            <a:r>
              <a:rPr lang="en-US" sz="6092" b="1" dirty="0">
                <a:latin typeface="Arial" panose="020B0604020202020204" pitchFamily="34" charset="0"/>
                <a:cs typeface="Arial" panose="020B0604020202020204" pitchFamily="34" charset="0"/>
              </a:rPr>
              <a:t>Route Realignment</a:t>
            </a:r>
            <a:endParaRPr sz="6092" dirty="0">
              <a:latin typeface="Arial" panose="020B0604020202020204" pitchFamily="34" charset="0"/>
              <a:cs typeface="Arial" panose="020B0604020202020204" pitchFamily="34" charset="0"/>
            </a:endParaRPr>
          </a:p>
          <a:p>
            <a:pPr marL="32239">
              <a:spcBef>
                <a:spcPts val="2196"/>
              </a:spcBef>
              <a:tabLst>
                <a:tab pos="11668888" algn="l"/>
              </a:tabLst>
            </a:pPr>
            <a:r>
              <a:rPr sz="5077" spc="241" dirty="0">
                <a:latin typeface="Arial" panose="020B0604020202020204" pitchFamily="34" charset="0"/>
                <a:cs typeface="Arial" panose="020B0604020202020204" pitchFamily="34" charset="0"/>
              </a:rPr>
              <a:t>Small</a:t>
            </a:r>
            <a:r>
              <a:rPr sz="5077" spc="102" dirty="0">
                <a:latin typeface="Arial" panose="020B0604020202020204" pitchFamily="34" charset="0"/>
                <a:cs typeface="Arial" panose="020B0604020202020204" pitchFamily="34" charset="0"/>
              </a:rPr>
              <a:t> </a:t>
            </a:r>
            <a:r>
              <a:rPr sz="5077" spc="-25" dirty="0">
                <a:latin typeface="Arial" panose="020B0604020202020204" pitchFamily="34" charset="0"/>
                <a:cs typeface="Arial" panose="020B0604020202020204" pitchFamily="34" charset="0"/>
              </a:rPr>
              <a:t>Modifications:</a:t>
            </a:r>
            <a:r>
              <a:rPr sz="5077" dirty="0">
                <a:latin typeface="Arial" panose="020B0604020202020204" pitchFamily="34" charset="0"/>
                <a:cs typeface="Arial" panose="020B0604020202020204" pitchFamily="34" charset="0"/>
              </a:rPr>
              <a:t>	</a:t>
            </a:r>
            <a:r>
              <a:rPr sz="5077" spc="178" dirty="0">
                <a:latin typeface="Arial" panose="020B0604020202020204" pitchFamily="34" charset="0"/>
                <a:cs typeface="Arial" panose="020B0604020202020204" pitchFamily="34" charset="0"/>
              </a:rPr>
              <a:t>Route</a:t>
            </a:r>
            <a:r>
              <a:rPr sz="5077" spc="-127" dirty="0">
                <a:latin typeface="Arial" panose="020B0604020202020204" pitchFamily="34" charset="0"/>
                <a:cs typeface="Arial" panose="020B0604020202020204" pitchFamily="34" charset="0"/>
              </a:rPr>
              <a:t> </a:t>
            </a:r>
            <a:r>
              <a:rPr sz="5077" spc="-25" dirty="0">
                <a:latin typeface="Arial" panose="020B0604020202020204" pitchFamily="34" charset="0"/>
                <a:cs typeface="Arial" panose="020B0604020202020204" pitchFamily="34" charset="0"/>
              </a:rPr>
              <a:t>Redesign</a:t>
            </a:r>
            <a:r>
              <a:rPr sz="5077" spc="-25" dirty="0">
                <a:latin typeface="Century Gothic"/>
                <a:cs typeface="Century Gothic"/>
              </a:rPr>
              <a:t>:</a:t>
            </a:r>
            <a:endParaRPr sz="5077" dirty="0">
              <a:latin typeface="Century Gothic"/>
              <a:cs typeface="Century Gothic"/>
            </a:endParaRPr>
          </a:p>
        </p:txBody>
      </p:sp>
      <p:sp>
        <p:nvSpPr>
          <p:cNvPr id="14" name="object 14"/>
          <p:cNvSpPr txBox="1"/>
          <p:nvPr/>
        </p:nvSpPr>
        <p:spPr>
          <a:xfrm>
            <a:off x="2136514" y="15453735"/>
            <a:ext cx="19399494" cy="2394971"/>
          </a:xfrm>
          <a:prstGeom prst="rect">
            <a:avLst/>
          </a:prstGeom>
        </p:spPr>
        <p:txBody>
          <a:bodyPr vert="horz" wrap="square" lIns="0" tIns="303042" rIns="0" bIns="0" rtlCol="0">
            <a:spAutoFit/>
          </a:bodyPr>
          <a:lstStyle/>
          <a:p>
            <a:pPr marL="3805808" indent="-820481" algn="ctr">
              <a:spcBef>
                <a:spcPts val="2386"/>
              </a:spcBef>
              <a:buAutoNum type="arabicPeriod" startAt="2"/>
              <a:tabLst>
                <a:tab pos="3805808" algn="l"/>
              </a:tabLst>
            </a:pPr>
            <a:r>
              <a:rPr lang="en-US" sz="6092" b="1" dirty="0">
                <a:latin typeface="Arial" panose="020B0604020202020204" pitchFamily="34" charset="0"/>
                <a:cs typeface="Arial" panose="020B0604020202020204" pitchFamily="34" charset="0"/>
              </a:rPr>
              <a:t>Patch the 6 p.m. service gap</a:t>
            </a:r>
            <a:endParaRPr lang="en-US" sz="6092" dirty="0">
              <a:latin typeface="Arial" panose="020B0604020202020204" pitchFamily="34" charset="0"/>
              <a:cs typeface="Arial" panose="020B0604020202020204" pitchFamily="34" charset="0"/>
            </a:endParaRPr>
          </a:p>
          <a:p>
            <a:pPr marL="902691" marR="12896" indent="-870452" algn="ctr">
              <a:lnSpc>
                <a:spcPct val="101699"/>
              </a:lnSpc>
              <a:spcBef>
                <a:spcPts val="2018"/>
              </a:spcBef>
              <a:buAutoNum type="arabicPeriod" startAt="2"/>
              <a:tabLst>
                <a:tab pos="7950125" algn="l"/>
              </a:tabLst>
            </a:pPr>
            <a:r>
              <a:rPr lang="en-US" sz="6092" b="1" dirty="0">
                <a:latin typeface="Arial" panose="020B0604020202020204" pitchFamily="34" charset="0"/>
                <a:cs typeface="Arial" panose="020B0604020202020204" pitchFamily="34" charset="0"/>
              </a:rPr>
              <a:t>Eliminate weekend evening on-demand service</a:t>
            </a:r>
            <a:endParaRPr lang="en-US" sz="6092" dirty="0">
              <a:latin typeface="Arial" panose="020B0604020202020204" pitchFamily="34" charset="0"/>
              <a:cs typeface="Arial" panose="020B0604020202020204" pitchFamily="34" charset="0"/>
            </a:endParaRPr>
          </a:p>
        </p:txBody>
      </p:sp>
      <p:sp>
        <p:nvSpPr>
          <p:cNvPr id="15" name="object 15"/>
          <p:cNvSpPr txBox="1">
            <a:spLocks noGrp="1"/>
          </p:cNvSpPr>
          <p:nvPr>
            <p:ph type="title"/>
          </p:nvPr>
        </p:nvSpPr>
        <p:spPr>
          <a:xfrm>
            <a:off x="7719879" y="3398954"/>
            <a:ext cx="8181431" cy="1401265"/>
          </a:xfrm>
          <a:prstGeom prst="rect">
            <a:avLst/>
          </a:prstGeom>
        </p:spPr>
        <p:txBody>
          <a:bodyPr vert="horz" wrap="square" lIns="0" tIns="323834" rIns="0" bIns="0" rtlCol="0">
            <a:spAutoFit/>
          </a:bodyPr>
          <a:lstStyle/>
          <a:p>
            <a:pPr marL="40299">
              <a:spcBef>
                <a:spcPts val="330"/>
              </a:spcBef>
            </a:pPr>
            <a:r>
              <a:rPr sz="6981" dirty="0">
                <a:latin typeface="Arial" panose="020B0604020202020204" pitchFamily="34" charset="0"/>
                <a:cs typeface="Arial" panose="020B0604020202020204" pitchFamily="34" charset="0"/>
              </a:rPr>
              <a:t>Potential Big Moves</a:t>
            </a:r>
          </a:p>
        </p:txBody>
      </p:sp>
      <p:sp>
        <p:nvSpPr>
          <p:cNvPr id="19" name="object 19"/>
          <p:cNvSpPr/>
          <p:nvPr/>
        </p:nvSpPr>
        <p:spPr>
          <a:xfrm>
            <a:off x="2079531" y="7353180"/>
            <a:ext cx="6165606" cy="7385608"/>
          </a:xfrm>
          <a:custGeom>
            <a:avLst/>
            <a:gdLst/>
            <a:ahLst/>
            <a:cxnLst/>
            <a:rect l="l" t="t" r="r" b="b"/>
            <a:pathLst>
              <a:path w="2428875" h="2040254">
                <a:moveTo>
                  <a:pt x="2089150" y="0"/>
                </a:moveTo>
                <a:lnTo>
                  <a:pt x="339737" y="0"/>
                </a:lnTo>
                <a:lnTo>
                  <a:pt x="293637" y="3104"/>
                </a:lnTo>
                <a:lnTo>
                  <a:pt x="249422" y="12149"/>
                </a:lnTo>
                <a:lnTo>
                  <a:pt x="207497" y="26727"/>
                </a:lnTo>
                <a:lnTo>
                  <a:pt x="168266" y="46434"/>
                </a:lnTo>
                <a:lnTo>
                  <a:pt x="132135" y="70866"/>
                </a:lnTo>
                <a:lnTo>
                  <a:pt x="99507" y="99615"/>
                </a:lnTo>
                <a:lnTo>
                  <a:pt x="70789" y="132278"/>
                </a:lnTo>
                <a:lnTo>
                  <a:pt x="46384" y="168449"/>
                </a:lnTo>
                <a:lnTo>
                  <a:pt x="26698" y="207722"/>
                </a:lnTo>
                <a:lnTo>
                  <a:pt x="12135" y="249693"/>
                </a:lnTo>
                <a:lnTo>
                  <a:pt x="3101" y="293956"/>
                </a:lnTo>
                <a:lnTo>
                  <a:pt x="0" y="340105"/>
                </a:lnTo>
                <a:lnTo>
                  <a:pt x="0" y="1700275"/>
                </a:lnTo>
                <a:lnTo>
                  <a:pt x="3101" y="1746396"/>
                </a:lnTo>
                <a:lnTo>
                  <a:pt x="12135" y="1790635"/>
                </a:lnTo>
                <a:lnTo>
                  <a:pt x="26698" y="1832586"/>
                </a:lnTo>
                <a:lnTo>
                  <a:pt x="46384" y="1871843"/>
                </a:lnTo>
                <a:lnTo>
                  <a:pt x="70789" y="1908001"/>
                </a:lnTo>
                <a:lnTo>
                  <a:pt x="99507" y="1940655"/>
                </a:lnTo>
                <a:lnTo>
                  <a:pt x="132135" y="1969398"/>
                </a:lnTo>
                <a:lnTo>
                  <a:pt x="168266" y="1993824"/>
                </a:lnTo>
                <a:lnTo>
                  <a:pt x="207497" y="2013529"/>
                </a:lnTo>
                <a:lnTo>
                  <a:pt x="249422" y="2028106"/>
                </a:lnTo>
                <a:lnTo>
                  <a:pt x="293637" y="2037150"/>
                </a:lnTo>
                <a:lnTo>
                  <a:pt x="339737" y="2040254"/>
                </a:lnTo>
                <a:lnTo>
                  <a:pt x="2089150" y="2040254"/>
                </a:lnTo>
                <a:lnTo>
                  <a:pt x="2135239" y="2037150"/>
                </a:lnTo>
                <a:lnTo>
                  <a:pt x="2179446" y="2028106"/>
                </a:lnTo>
                <a:lnTo>
                  <a:pt x="2221366" y="2013529"/>
                </a:lnTo>
                <a:lnTo>
                  <a:pt x="2260595" y="1993824"/>
                </a:lnTo>
                <a:lnTo>
                  <a:pt x="2296726" y="1969398"/>
                </a:lnTo>
                <a:lnTo>
                  <a:pt x="2329354" y="1940655"/>
                </a:lnTo>
                <a:lnTo>
                  <a:pt x="2358075" y="1908001"/>
                </a:lnTo>
                <a:lnTo>
                  <a:pt x="2382482" y="1871843"/>
                </a:lnTo>
                <a:lnTo>
                  <a:pt x="2402171" y="1832586"/>
                </a:lnTo>
                <a:lnTo>
                  <a:pt x="2416736" y="1790635"/>
                </a:lnTo>
                <a:lnTo>
                  <a:pt x="2425772" y="1746396"/>
                </a:lnTo>
                <a:lnTo>
                  <a:pt x="2428875" y="1700275"/>
                </a:lnTo>
                <a:lnTo>
                  <a:pt x="2428875" y="340105"/>
                </a:lnTo>
                <a:lnTo>
                  <a:pt x="2425772" y="293956"/>
                </a:lnTo>
                <a:lnTo>
                  <a:pt x="2416736" y="249693"/>
                </a:lnTo>
                <a:lnTo>
                  <a:pt x="2402171" y="207722"/>
                </a:lnTo>
                <a:lnTo>
                  <a:pt x="2382482" y="168449"/>
                </a:lnTo>
                <a:lnTo>
                  <a:pt x="2358075" y="132278"/>
                </a:lnTo>
                <a:lnTo>
                  <a:pt x="2329354" y="99615"/>
                </a:lnTo>
                <a:lnTo>
                  <a:pt x="2296726" y="70866"/>
                </a:lnTo>
                <a:lnTo>
                  <a:pt x="2260595" y="46434"/>
                </a:lnTo>
                <a:lnTo>
                  <a:pt x="2221366" y="26727"/>
                </a:lnTo>
                <a:lnTo>
                  <a:pt x="2179446" y="12149"/>
                </a:lnTo>
                <a:lnTo>
                  <a:pt x="2135239" y="3104"/>
                </a:lnTo>
                <a:lnTo>
                  <a:pt x="2089150" y="0"/>
                </a:lnTo>
                <a:close/>
              </a:path>
            </a:pathLst>
          </a:custGeom>
          <a:solidFill>
            <a:srgbClr val="007681"/>
          </a:solidFill>
        </p:spPr>
        <p:txBody>
          <a:bodyPr wrap="square" lIns="0" tIns="0" rIns="0" bIns="0" rtlCol="0"/>
          <a:lstStyle/>
          <a:p>
            <a:endParaRPr dirty="0"/>
          </a:p>
        </p:txBody>
      </p:sp>
      <p:sp>
        <p:nvSpPr>
          <p:cNvPr id="20" name="object 20"/>
          <p:cNvSpPr txBox="1"/>
          <p:nvPr/>
        </p:nvSpPr>
        <p:spPr>
          <a:xfrm>
            <a:off x="3382215" y="8858866"/>
            <a:ext cx="3423828" cy="779355"/>
          </a:xfrm>
          <a:prstGeom prst="rect">
            <a:avLst/>
          </a:prstGeom>
        </p:spPr>
        <p:txBody>
          <a:bodyPr vert="horz" wrap="square" lIns="0" tIns="40298" rIns="0" bIns="0" rtlCol="0">
            <a:spAutoFit/>
          </a:bodyPr>
          <a:lstStyle/>
          <a:p>
            <a:pPr marL="32239">
              <a:spcBef>
                <a:spcPts val="317"/>
              </a:spcBef>
            </a:pPr>
            <a:r>
              <a:rPr sz="4800" b="1" dirty="0">
                <a:solidFill>
                  <a:srgbClr val="FFFFFF"/>
                </a:solidFill>
                <a:uFill>
                  <a:solidFill>
                    <a:srgbClr val="FFFFFF"/>
                  </a:solidFill>
                </a:uFill>
                <a:latin typeface="Arial" panose="020B0604020202020204" pitchFamily="34" charset="0"/>
                <a:cs typeface="Arial" panose="020B0604020202020204" pitchFamily="34" charset="0"/>
              </a:rPr>
              <a:t>Do minimal</a:t>
            </a:r>
            <a:endParaRPr sz="4800" dirty="0">
              <a:latin typeface="Arial" panose="020B0604020202020204" pitchFamily="34" charset="0"/>
              <a:cs typeface="Arial" panose="020B0604020202020204" pitchFamily="34" charset="0"/>
            </a:endParaRPr>
          </a:p>
        </p:txBody>
      </p:sp>
      <p:sp>
        <p:nvSpPr>
          <p:cNvPr id="21" name="object 21"/>
          <p:cNvSpPr txBox="1"/>
          <p:nvPr/>
        </p:nvSpPr>
        <p:spPr>
          <a:xfrm>
            <a:off x="2290761" y="9868204"/>
            <a:ext cx="5550671" cy="2785424"/>
          </a:xfrm>
          <a:prstGeom prst="rect">
            <a:avLst/>
          </a:prstGeom>
        </p:spPr>
        <p:txBody>
          <a:bodyPr vert="horz" wrap="square" lIns="0" tIns="66086" rIns="0" bIns="0" rtlCol="0">
            <a:spAutoFit/>
          </a:bodyPr>
          <a:lstStyle/>
          <a:p>
            <a:pPr marL="870452" marR="12896" indent="-839825">
              <a:lnSpc>
                <a:spcPts val="4189"/>
              </a:lnSpc>
              <a:spcBef>
                <a:spcPts val="518"/>
              </a:spcBef>
              <a:buFont typeface="Arial"/>
              <a:buChar char="•"/>
              <a:tabLst>
                <a:tab pos="870452" algn="l"/>
              </a:tabLst>
            </a:pPr>
            <a:r>
              <a:rPr sz="4400" dirty="0">
                <a:solidFill>
                  <a:srgbClr val="FFFFFF"/>
                </a:solidFill>
                <a:latin typeface="Arial" panose="020B0604020202020204" pitchFamily="34" charset="0"/>
                <a:cs typeface="Arial" panose="020B0604020202020204" pitchFamily="34" charset="0"/>
              </a:rPr>
              <a:t>Minor Adjustments Only</a:t>
            </a:r>
            <a:endParaRPr lang="en-US" sz="4400" dirty="0">
              <a:solidFill>
                <a:srgbClr val="FFFFFF"/>
              </a:solidFill>
              <a:latin typeface="Arial" panose="020B0604020202020204" pitchFamily="34" charset="0"/>
              <a:cs typeface="Arial" panose="020B0604020202020204" pitchFamily="34" charset="0"/>
            </a:endParaRPr>
          </a:p>
          <a:p>
            <a:pPr marL="870452" indent="-838213">
              <a:lnSpc>
                <a:spcPts val="4074"/>
              </a:lnSpc>
              <a:buFont typeface="Arial"/>
              <a:buChar char="•"/>
              <a:tabLst>
                <a:tab pos="870452" algn="l"/>
              </a:tabLst>
            </a:pPr>
            <a:r>
              <a:rPr sz="4400" dirty="0">
                <a:solidFill>
                  <a:srgbClr val="FFFFFF"/>
                </a:solidFill>
                <a:latin typeface="Arial" panose="020B0604020202020204" pitchFamily="34" charset="0"/>
                <a:cs typeface="Arial" panose="020B0604020202020204" pitchFamily="34" charset="0"/>
              </a:rPr>
              <a:t>Maintain current</a:t>
            </a:r>
            <a:endParaRPr sz="4400" dirty="0">
              <a:latin typeface="Arial" panose="020B0604020202020204" pitchFamily="34" charset="0"/>
              <a:cs typeface="Arial" panose="020B0604020202020204" pitchFamily="34" charset="0"/>
            </a:endParaRPr>
          </a:p>
          <a:p>
            <a:pPr marL="870452" marR="291762">
              <a:lnSpc>
                <a:spcPts val="4214"/>
              </a:lnSpc>
              <a:spcBef>
                <a:spcPts val="305"/>
              </a:spcBef>
            </a:pPr>
            <a:r>
              <a:rPr sz="4400" dirty="0">
                <a:solidFill>
                  <a:srgbClr val="FFFFFF"/>
                </a:solidFill>
                <a:latin typeface="Arial" panose="020B0604020202020204" pitchFamily="34" charset="0"/>
                <a:cs typeface="Arial" panose="020B0604020202020204" pitchFamily="34" charset="0"/>
              </a:rPr>
              <a:t>system integrity &amp; servicing</a:t>
            </a:r>
            <a:endParaRPr sz="4400" dirty="0">
              <a:latin typeface="Arial" panose="020B0604020202020204" pitchFamily="34" charset="0"/>
              <a:cs typeface="Arial" panose="020B0604020202020204" pitchFamily="34" charset="0"/>
            </a:endParaRPr>
          </a:p>
        </p:txBody>
      </p:sp>
      <p:sp>
        <p:nvSpPr>
          <p:cNvPr id="25" name="object 25"/>
          <p:cNvSpPr/>
          <p:nvPr/>
        </p:nvSpPr>
        <p:spPr>
          <a:xfrm>
            <a:off x="9497740" y="7298693"/>
            <a:ext cx="6425341" cy="7440094"/>
          </a:xfrm>
          <a:custGeom>
            <a:avLst/>
            <a:gdLst/>
            <a:ahLst/>
            <a:cxnLst/>
            <a:rect l="l" t="t" r="r" b="b"/>
            <a:pathLst>
              <a:path w="2428875" h="2040254">
                <a:moveTo>
                  <a:pt x="2089150" y="0"/>
                </a:moveTo>
                <a:lnTo>
                  <a:pt x="339725" y="0"/>
                </a:lnTo>
                <a:lnTo>
                  <a:pt x="293635" y="3104"/>
                </a:lnTo>
                <a:lnTo>
                  <a:pt x="249428" y="12149"/>
                </a:lnTo>
                <a:lnTo>
                  <a:pt x="207508" y="26727"/>
                </a:lnTo>
                <a:lnTo>
                  <a:pt x="168279" y="46434"/>
                </a:lnTo>
                <a:lnTo>
                  <a:pt x="132148" y="70866"/>
                </a:lnTo>
                <a:lnTo>
                  <a:pt x="99520" y="99615"/>
                </a:lnTo>
                <a:lnTo>
                  <a:pt x="70799" y="132278"/>
                </a:lnTo>
                <a:lnTo>
                  <a:pt x="46392" y="168449"/>
                </a:lnTo>
                <a:lnTo>
                  <a:pt x="26703" y="207722"/>
                </a:lnTo>
                <a:lnTo>
                  <a:pt x="12138" y="249693"/>
                </a:lnTo>
                <a:lnTo>
                  <a:pt x="3102" y="293956"/>
                </a:lnTo>
                <a:lnTo>
                  <a:pt x="0" y="340105"/>
                </a:lnTo>
                <a:lnTo>
                  <a:pt x="0" y="1700275"/>
                </a:lnTo>
                <a:lnTo>
                  <a:pt x="3102" y="1746396"/>
                </a:lnTo>
                <a:lnTo>
                  <a:pt x="12138" y="1790635"/>
                </a:lnTo>
                <a:lnTo>
                  <a:pt x="26703" y="1832586"/>
                </a:lnTo>
                <a:lnTo>
                  <a:pt x="46392" y="1871843"/>
                </a:lnTo>
                <a:lnTo>
                  <a:pt x="70799" y="1908001"/>
                </a:lnTo>
                <a:lnTo>
                  <a:pt x="99520" y="1940655"/>
                </a:lnTo>
                <a:lnTo>
                  <a:pt x="132148" y="1969398"/>
                </a:lnTo>
                <a:lnTo>
                  <a:pt x="168279" y="1993824"/>
                </a:lnTo>
                <a:lnTo>
                  <a:pt x="207508" y="2013529"/>
                </a:lnTo>
                <a:lnTo>
                  <a:pt x="249428" y="2028106"/>
                </a:lnTo>
                <a:lnTo>
                  <a:pt x="293635" y="2037150"/>
                </a:lnTo>
                <a:lnTo>
                  <a:pt x="339725" y="2040254"/>
                </a:lnTo>
                <a:lnTo>
                  <a:pt x="2089150" y="2040254"/>
                </a:lnTo>
                <a:lnTo>
                  <a:pt x="2135239" y="2037150"/>
                </a:lnTo>
                <a:lnTo>
                  <a:pt x="2179446" y="2028106"/>
                </a:lnTo>
                <a:lnTo>
                  <a:pt x="2221366" y="2013529"/>
                </a:lnTo>
                <a:lnTo>
                  <a:pt x="2260595" y="1993824"/>
                </a:lnTo>
                <a:lnTo>
                  <a:pt x="2296726" y="1969398"/>
                </a:lnTo>
                <a:lnTo>
                  <a:pt x="2329354" y="1940655"/>
                </a:lnTo>
                <a:lnTo>
                  <a:pt x="2358075" y="1908001"/>
                </a:lnTo>
                <a:lnTo>
                  <a:pt x="2382482" y="1871843"/>
                </a:lnTo>
                <a:lnTo>
                  <a:pt x="2402171" y="1832586"/>
                </a:lnTo>
                <a:lnTo>
                  <a:pt x="2416736" y="1790635"/>
                </a:lnTo>
                <a:lnTo>
                  <a:pt x="2425772" y="1746396"/>
                </a:lnTo>
                <a:lnTo>
                  <a:pt x="2428875" y="1700275"/>
                </a:lnTo>
                <a:lnTo>
                  <a:pt x="2428875" y="340105"/>
                </a:lnTo>
                <a:lnTo>
                  <a:pt x="2425772" y="293956"/>
                </a:lnTo>
                <a:lnTo>
                  <a:pt x="2416736" y="249693"/>
                </a:lnTo>
                <a:lnTo>
                  <a:pt x="2402171" y="207722"/>
                </a:lnTo>
                <a:lnTo>
                  <a:pt x="2382482" y="168449"/>
                </a:lnTo>
                <a:lnTo>
                  <a:pt x="2358075" y="132278"/>
                </a:lnTo>
                <a:lnTo>
                  <a:pt x="2329354" y="99615"/>
                </a:lnTo>
                <a:lnTo>
                  <a:pt x="2296726" y="70866"/>
                </a:lnTo>
                <a:lnTo>
                  <a:pt x="2260595" y="46434"/>
                </a:lnTo>
                <a:lnTo>
                  <a:pt x="2221366" y="26727"/>
                </a:lnTo>
                <a:lnTo>
                  <a:pt x="2179446" y="12149"/>
                </a:lnTo>
                <a:lnTo>
                  <a:pt x="2135239" y="3104"/>
                </a:lnTo>
                <a:lnTo>
                  <a:pt x="2089150" y="0"/>
                </a:lnTo>
                <a:close/>
              </a:path>
            </a:pathLst>
          </a:custGeom>
          <a:solidFill>
            <a:srgbClr val="DC6B2F"/>
          </a:solidFill>
        </p:spPr>
        <p:txBody>
          <a:bodyPr wrap="square" lIns="0" tIns="0" rIns="0" bIns="0" rtlCol="0"/>
          <a:lstStyle/>
          <a:p>
            <a:endParaRPr dirty="0"/>
          </a:p>
        </p:txBody>
      </p:sp>
      <p:sp>
        <p:nvSpPr>
          <p:cNvPr id="27" name="object 27"/>
          <p:cNvSpPr txBox="1"/>
          <p:nvPr/>
        </p:nvSpPr>
        <p:spPr>
          <a:xfrm>
            <a:off x="9958458" y="9682620"/>
            <a:ext cx="5503904" cy="4063223"/>
          </a:xfrm>
          <a:prstGeom prst="rect">
            <a:avLst/>
          </a:prstGeom>
        </p:spPr>
        <p:txBody>
          <a:bodyPr vert="horz" wrap="square" lIns="0" tIns="49970" rIns="0" bIns="0" rtlCol="0">
            <a:spAutoFit/>
          </a:bodyPr>
          <a:lstStyle/>
          <a:p>
            <a:pPr marL="870452" marR="12896" indent="-839825">
              <a:lnSpc>
                <a:spcPct val="98400"/>
              </a:lnSpc>
              <a:spcBef>
                <a:spcPts val="393"/>
              </a:spcBef>
              <a:buFont typeface="Arial"/>
              <a:buChar char="•"/>
              <a:tabLst>
                <a:tab pos="870452" algn="l"/>
              </a:tabLst>
            </a:pPr>
            <a:r>
              <a:rPr sz="4400" dirty="0">
                <a:solidFill>
                  <a:srgbClr val="FFFFFF"/>
                </a:solidFill>
                <a:latin typeface="Arial" panose="020B0604020202020204" pitchFamily="34" charset="0"/>
                <a:cs typeface="Arial" panose="020B0604020202020204" pitchFamily="34" charset="0"/>
              </a:rPr>
              <a:t>Redesign </a:t>
            </a:r>
            <a:r>
              <a:rPr lang="en-US" sz="4400" dirty="0">
                <a:solidFill>
                  <a:srgbClr val="FFFFFF"/>
                </a:solidFill>
                <a:latin typeface="Arial" panose="020B0604020202020204" pitchFamily="34" charset="0"/>
                <a:cs typeface="Arial" panose="020B0604020202020204" pitchFamily="34" charset="0"/>
              </a:rPr>
              <a:t>the </a:t>
            </a:r>
            <a:r>
              <a:rPr sz="4400" dirty="0">
                <a:solidFill>
                  <a:srgbClr val="FFFFFF"/>
                </a:solidFill>
                <a:latin typeface="Arial" panose="020B0604020202020204" pitchFamily="34" charset="0"/>
                <a:cs typeface="Arial" panose="020B0604020202020204" pitchFamily="34" charset="0"/>
              </a:rPr>
              <a:t>system based on two-way loops</a:t>
            </a:r>
            <a:endParaRPr sz="4400" dirty="0">
              <a:latin typeface="Arial" panose="020B0604020202020204" pitchFamily="34" charset="0"/>
              <a:cs typeface="Arial" panose="020B0604020202020204" pitchFamily="34" charset="0"/>
            </a:endParaRPr>
          </a:p>
          <a:p>
            <a:pPr marL="870452" marR="475525" indent="-839825">
              <a:lnSpc>
                <a:spcPct val="100699"/>
              </a:lnSpc>
              <a:spcBef>
                <a:spcPts val="89"/>
              </a:spcBef>
              <a:buFont typeface="Arial"/>
              <a:buChar char="•"/>
              <a:tabLst>
                <a:tab pos="870452" algn="l"/>
              </a:tabLst>
            </a:pPr>
            <a:r>
              <a:rPr sz="4400" dirty="0">
                <a:solidFill>
                  <a:srgbClr val="FFFFFF"/>
                </a:solidFill>
                <a:latin typeface="Arial" panose="020B0604020202020204" pitchFamily="34" charset="0"/>
                <a:cs typeface="Arial" panose="020B0604020202020204" pitchFamily="34" charset="0"/>
              </a:rPr>
              <a:t>Maintain current servicing parameters</a:t>
            </a:r>
            <a:endParaRPr sz="4400" dirty="0">
              <a:latin typeface="Arial" panose="020B0604020202020204" pitchFamily="34" charset="0"/>
              <a:cs typeface="Arial" panose="020B0604020202020204" pitchFamily="34" charset="0"/>
            </a:endParaRPr>
          </a:p>
        </p:txBody>
      </p:sp>
      <p:sp>
        <p:nvSpPr>
          <p:cNvPr id="31" name="object 31"/>
          <p:cNvSpPr/>
          <p:nvPr/>
        </p:nvSpPr>
        <p:spPr>
          <a:xfrm>
            <a:off x="16214640" y="7371777"/>
            <a:ext cx="6640961" cy="7367010"/>
          </a:xfrm>
          <a:custGeom>
            <a:avLst/>
            <a:gdLst/>
            <a:ahLst/>
            <a:cxnLst/>
            <a:rect l="l" t="t" r="r" b="b"/>
            <a:pathLst>
              <a:path w="2428875" h="2040254">
                <a:moveTo>
                  <a:pt x="2089150" y="0"/>
                </a:moveTo>
                <a:lnTo>
                  <a:pt x="339725" y="0"/>
                </a:lnTo>
                <a:lnTo>
                  <a:pt x="293635" y="3104"/>
                </a:lnTo>
                <a:lnTo>
                  <a:pt x="249428" y="12149"/>
                </a:lnTo>
                <a:lnTo>
                  <a:pt x="207508" y="26727"/>
                </a:lnTo>
                <a:lnTo>
                  <a:pt x="168279" y="46434"/>
                </a:lnTo>
                <a:lnTo>
                  <a:pt x="132148" y="70866"/>
                </a:lnTo>
                <a:lnTo>
                  <a:pt x="99520" y="99615"/>
                </a:lnTo>
                <a:lnTo>
                  <a:pt x="70799" y="132278"/>
                </a:lnTo>
                <a:lnTo>
                  <a:pt x="46392" y="168449"/>
                </a:lnTo>
                <a:lnTo>
                  <a:pt x="26703" y="207722"/>
                </a:lnTo>
                <a:lnTo>
                  <a:pt x="12138" y="249693"/>
                </a:lnTo>
                <a:lnTo>
                  <a:pt x="3102" y="293956"/>
                </a:lnTo>
                <a:lnTo>
                  <a:pt x="0" y="340105"/>
                </a:lnTo>
                <a:lnTo>
                  <a:pt x="0" y="1700275"/>
                </a:lnTo>
                <a:lnTo>
                  <a:pt x="3102" y="1746396"/>
                </a:lnTo>
                <a:lnTo>
                  <a:pt x="12138" y="1790635"/>
                </a:lnTo>
                <a:lnTo>
                  <a:pt x="26703" y="1832586"/>
                </a:lnTo>
                <a:lnTo>
                  <a:pt x="46392" y="1871843"/>
                </a:lnTo>
                <a:lnTo>
                  <a:pt x="70799" y="1908001"/>
                </a:lnTo>
                <a:lnTo>
                  <a:pt x="99520" y="1940655"/>
                </a:lnTo>
                <a:lnTo>
                  <a:pt x="132148" y="1969398"/>
                </a:lnTo>
                <a:lnTo>
                  <a:pt x="168279" y="1993824"/>
                </a:lnTo>
                <a:lnTo>
                  <a:pt x="207508" y="2013529"/>
                </a:lnTo>
                <a:lnTo>
                  <a:pt x="249428" y="2028106"/>
                </a:lnTo>
                <a:lnTo>
                  <a:pt x="293635" y="2037150"/>
                </a:lnTo>
                <a:lnTo>
                  <a:pt x="339725" y="2040254"/>
                </a:lnTo>
                <a:lnTo>
                  <a:pt x="2089150" y="2040254"/>
                </a:lnTo>
                <a:lnTo>
                  <a:pt x="2135239" y="2037150"/>
                </a:lnTo>
                <a:lnTo>
                  <a:pt x="2179446" y="2028106"/>
                </a:lnTo>
                <a:lnTo>
                  <a:pt x="2221366" y="2013529"/>
                </a:lnTo>
                <a:lnTo>
                  <a:pt x="2260595" y="1993824"/>
                </a:lnTo>
                <a:lnTo>
                  <a:pt x="2296726" y="1969398"/>
                </a:lnTo>
                <a:lnTo>
                  <a:pt x="2329354" y="1940655"/>
                </a:lnTo>
                <a:lnTo>
                  <a:pt x="2358075" y="1908001"/>
                </a:lnTo>
                <a:lnTo>
                  <a:pt x="2382482" y="1871843"/>
                </a:lnTo>
                <a:lnTo>
                  <a:pt x="2402171" y="1832586"/>
                </a:lnTo>
                <a:lnTo>
                  <a:pt x="2416736" y="1790635"/>
                </a:lnTo>
                <a:lnTo>
                  <a:pt x="2425772" y="1746396"/>
                </a:lnTo>
                <a:lnTo>
                  <a:pt x="2428875" y="1700275"/>
                </a:lnTo>
                <a:lnTo>
                  <a:pt x="2428875" y="340105"/>
                </a:lnTo>
                <a:lnTo>
                  <a:pt x="2425772" y="293956"/>
                </a:lnTo>
                <a:lnTo>
                  <a:pt x="2416736" y="249693"/>
                </a:lnTo>
                <a:lnTo>
                  <a:pt x="2402171" y="207722"/>
                </a:lnTo>
                <a:lnTo>
                  <a:pt x="2382482" y="168449"/>
                </a:lnTo>
                <a:lnTo>
                  <a:pt x="2358075" y="132278"/>
                </a:lnTo>
                <a:lnTo>
                  <a:pt x="2329354" y="99615"/>
                </a:lnTo>
                <a:lnTo>
                  <a:pt x="2296726" y="70866"/>
                </a:lnTo>
                <a:lnTo>
                  <a:pt x="2260595" y="46434"/>
                </a:lnTo>
                <a:lnTo>
                  <a:pt x="2221366" y="26727"/>
                </a:lnTo>
                <a:lnTo>
                  <a:pt x="2179446" y="12149"/>
                </a:lnTo>
                <a:lnTo>
                  <a:pt x="2135239" y="3104"/>
                </a:lnTo>
                <a:lnTo>
                  <a:pt x="2089150" y="0"/>
                </a:lnTo>
                <a:close/>
              </a:path>
            </a:pathLst>
          </a:custGeom>
          <a:solidFill>
            <a:srgbClr val="6BA539"/>
          </a:solidFill>
        </p:spPr>
        <p:txBody>
          <a:bodyPr wrap="square" lIns="0" tIns="0" rIns="0" bIns="0" rtlCol="0"/>
          <a:lstStyle/>
          <a:p>
            <a:endParaRPr dirty="0"/>
          </a:p>
        </p:txBody>
      </p:sp>
      <p:sp>
        <p:nvSpPr>
          <p:cNvPr id="33" name="object 33"/>
          <p:cNvSpPr txBox="1"/>
          <p:nvPr/>
        </p:nvSpPr>
        <p:spPr>
          <a:xfrm>
            <a:off x="16735494" y="9448319"/>
            <a:ext cx="5749245" cy="4726803"/>
          </a:xfrm>
          <a:prstGeom prst="rect">
            <a:avLst/>
          </a:prstGeom>
        </p:spPr>
        <p:txBody>
          <a:bodyPr vert="horz" wrap="square" lIns="0" tIns="49970" rIns="0" bIns="0" rtlCol="0">
            <a:spAutoFit/>
          </a:bodyPr>
          <a:lstStyle/>
          <a:p>
            <a:pPr marL="870452" marR="441674" indent="-838213">
              <a:lnSpc>
                <a:spcPct val="98400"/>
              </a:lnSpc>
              <a:spcBef>
                <a:spcPts val="393"/>
              </a:spcBef>
              <a:buFont typeface="Arial"/>
              <a:buChar char="•"/>
              <a:tabLst>
                <a:tab pos="870452" algn="l"/>
              </a:tabLst>
            </a:pPr>
            <a:r>
              <a:rPr sz="4400" dirty="0">
                <a:solidFill>
                  <a:srgbClr val="FFFFFF"/>
                </a:solidFill>
                <a:latin typeface="Arial" panose="020B0604020202020204" pitchFamily="34" charset="0"/>
                <a:cs typeface="Arial" panose="020B0604020202020204" pitchFamily="34" charset="0"/>
              </a:rPr>
              <a:t>Redesign </a:t>
            </a:r>
            <a:r>
              <a:rPr lang="en-US" sz="4400" dirty="0">
                <a:solidFill>
                  <a:srgbClr val="FFFFFF"/>
                </a:solidFill>
                <a:latin typeface="Arial" panose="020B0604020202020204" pitchFamily="34" charset="0"/>
                <a:cs typeface="Arial" panose="020B0604020202020204" pitchFamily="34" charset="0"/>
              </a:rPr>
              <a:t>the </a:t>
            </a:r>
            <a:r>
              <a:rPr sz="4400" dirty="0">
                <a:solidFill>
                  <a:srgbClr val="FFFFFF"/>
                </a:solidFill>
                <a:latin typeface="Arial" panose="020B0604020202020204" pitchFamily="34" charset="0"/>
                <a:cs typeface="Arial" panose="020B0604020202020204" pitchFamily="34" charset="0"/>
              </a:rPr>
              <a:t>system around a central transit spine</a:t>
            </a:r>
            <a:endParaRPr sz="4400" dirty="0">
              <a:latin typeface="Arial" panose="020B0604020202020204" pitchFamily="34" charset="0"/>
              <a:cs typeface="Arial" panose="020B0604020202020204" pitchFamily="34" charset="0"/>
            </a:endParaRPr>
          </a:p>
          <a:p>
            <a:pPr marL="870452" marR="12896" indent="-838213">
              <a:lnSpc>
                <a:spcPct val="100699"/>
              </a:lnSpc>
              <a:spcBef>
                <a:spcPts val="89"/>
              </a:spcBef>
              <a:buFont typeface="Arial"/>
              <a:buChar char="•"/>
              <a:tabLst>
                <a:tab pos="870452" algn="l"/>
              </a:tabLst>
            </a:pPr>
            <a:r>
              <a:rPr sz="4400" dirty="0">
                <a:solidFill>
                  <a:srgbClr val="FFFFFF"/>
                </a:solidFill>
                <a:latin typeface="Arial" panose="020B0604020202020204" pitchFamily="34" charset="0"/>
                <a:cs typeface="Arial" panose="020B0604020202020204" pitchFamily="34" charset="0"/>
              </a:rPr>
              <a:t>Requires increased investment to maintain coverage</a:t>
            </a:r>
            <a:endParaRPr sz="4400" dirty="0">
              <a:latin typeface="Arial" panose="020B0604020202020204" pitchFamily="34" charset="0"/>
              <a:cs typeface="Arial" panose="020B0604020202020204" pitchFamily="34" charset="0"/>
            </a:endParaRPr>
          </a:p>
        </p:txBody>
      </p:sp>
      <p:pic>
        <p:nvPicPr>
          <p:cNvPr id="34" name="Picture 33">
            <a:extLst>
              <a:ext uri="{FF2B5EF4-FFF2-40B4-BE49-F238E27FC236}">
                <a16:creationId xmlns:a16="http://schemas.microsoft.com/office/drawing/2014/main" id="{691B50F3-39E3-18A2-C817-88A2EC41336B}"/>
              </a:ext>
            </a:extLst>
          </p:cNvPr>
          <p:cNvPicPr>
            <a:picLocks noChangeAspect="1"/>
          </p:cNvPicPr>
          <p:nvPr/>
        </p:nvPicPr>
        <p:blipFill>
          <a:blip r:embed="rId2" cstate="print">
            <a:extLst>
              <a:ext uri="{28A0092B-C50C-407E-A947-70E740481C1C}">
                <a14:useLocalDpi xmlns:a14="http://schemas.microsoft.com/office/drawing/2010/main" val="0"/>
              </a:ext>
            </a:extLst>
          </a:blip>
          <a:srcRect l="44734" r="7552"/>
          <a:stretch>
            <a:fillRect/>
          </a:stretch>
        </p:blipFill>
        <p:spPr>
          <a:xfrm rot="10800000">
            <a:off x="19050" y="-17929"/>
            <a:ext cx="25565100" cy="3418295"/>
          </a:xfrm>
          <a:prstGeom prst="rect">
            <a:avLst/>
          </a:prstGeom>
        </p:spPr>
      </p:pic>
      <p:sp>
        <p:nvSpPr>
          <p:cNvPr id="16" name="object 20">
            <a:extLst>
              <a:ext uri="{FF2B5EF4-FFF2-40B4-BE49-F238E27FC236}">
                <a16:creationId xmlns:a16="http://schemas.microsoft.com/office/drawing/2014/main" id="{0899B2BA-6EFE-9FF9-DCFF-01C59ED1BB02}"/>
              </a:ext>
            </a:extLst>
          </p:cNvPr>
          <p:cNvSpPr txBox="1"/>
          <p:nvPr/>
        </p:nvSpPr>
        <p:spPr>
          <a:xfrm>
            <a:off x="3534951" y="7704419"/>
            <a:ext cx="5503905" cy="871688"/>
          </a:xfrm>
          <a:prstGeom prst="rect">
            <a:avLst/>
          </a:prstGeom>
        </p:spPr>
        <p:txBody>
          <a:bodyPr vert="horz" wrap="square" lIns="0" tIns="40298" rIns="0" bIns="0" rtlCol="0">
            <a:spAutoFit/>
          </a:bodyPr>
          <a:lstStyle/>
          <a:p>
            <a:pPr marL="32239">
              <a:spcBef>
                <a:spcPts val="317"/>
              </a:spcBef>
            </a:pPr>
            <a:r>
              <a:rPr lang="en-US" sz="5400" b="1" u="sng" dirty="0">
                <a:solidFill>
                  <a:srgbClr val="FFFFFF"/>
                </a:solidFill>
                <a:uFill>
                  <a:solidFill>
                    <a:srgbClr val="FFFFFF"/>
                  </a:solidFill>
                </a:uFill>
                <a:latin typeface="Arial" panose="020B0604020202020204" pitchFamily="34" charset="0"/>
                <a:cs typeface="Arial" panose="020B0604020202020204" pitchFamily="34" charset="0"/>
              </a:rPr>
              <a:t>Option 1</a:t>
            </a:r>
            <a:endParaRPr sz="5400" dirty="0">
              <a:latin typeface="Arial" panose="020B0604020202020204" pitchFamily="34" charset="0"/>
              <a:cs typeface="Arial" panose="020B0604020202020204" pitchFamily="34" charset="0"/>
            </a:endParaRPr>
          </a:p>
        </p:txBody>
      </p:sp>
      <p:sp>
        <p:nvSpPr>
          <p:cNvPr id="17" name="object 20">
            <a:extLst>
              <a:ext uri="{FF2B5EF4-FFF2-40B4-BE49-F238E27FC236}">
                <a16:creationId xmlns:a16="http://schemas.microsoft.com/office/drawing/2014/main" id="{E0967387-47A7-5B47-421C-ADFCCA97C4B5}"/>
              </a:ext>
            </a:extLst>
          </p:cNvPr>
          <p:cNvSpPr txBox="1"/>
          <p:nvPr/>
        </p:nvSpPr>
        <p:spPr>
          <a:xfrm>
            <a:off x="11351797" y="7661634"/>
            <a:ext cx="2897604" cy="871688"/>
          </a:xfrm>
          <a:prstGeom prst="rect">
            <a:avLst/>
          </a:prstGeom>
        </p:spPr>
        <p:txBody>
          <a:bodyPr vert="horz" wrap="square" lIns="0" tIns="40298" rIns="0" bIns="0" rtlCol="0">
            <a:spAutoFit/>
          </a:bodyPr>
          <a:lstStyle/>
          <a:p>
            <a:pPr marL="32239">
              <a:spcBef>
                <a:spcPts val="317"/>
              </a:spcBef>
            </a:pPr>
            <a:r>
              <a:rPr lang="en-US" sz="5400" b="1" u="sng" dirty="0">
                <a:solidFill>
                  <a:srgbClr val="FFFFFF"/>
                </a:solidFill>
                <a:uFill>
                  <a:solidFill>
                    <a:srgbClr val="FFFFFF"/>
                  </a:solidFill>
                </a:uFill>
                <a:latin typeface="Arial" panose="020B0604020202020204" pitchFamily="34" charset="0"/>
                <a:cs typeface="Arial" panose="020B0604020202020204" pitchFamily="34" charset="0"/>
              </a:rPr>
              <a:t>Option 2</a:t>
            </a:r>
            <a:endParaRPr sz="5400" dirty="0">
              <a:latin typeface="Arial" panose="020B0604020202020204" pitchFamily="34" charset="0"/>
              <a:cs typeface="Arial" panose="020B0604020202020204" pitchFamily="34" charset="0"/>
            </a:endParaRPr>
          </a:p>
        </p:txBody>
      </p:sp>
      <p:sp>
        <p:nvSpPr>
          <p:cNvPr id="18" name="object 20">
            <a:extLst>
              <a:ext uri="{FF2B5EF4-FFF2-40B4-BE49-F238E27FC236}">
                <a16:creationId xmlns:a16="http://schemas.microsoft.com/office/drawing/2014/main" id="{6AC77589-931D-5D3E-0715-FA5AC2DFEC32}"/>
              </a:ext>
            </a:extLst>
          </p:cNvPr>
          <p:cNvSpPr txBox="1"/>
          <p:nvPr/>
        </p:nvSpPr>
        <p:spPr>
          <a:xfrm>
            <a:off x="18189259" y="7630973"/>
            <a:ext cx="3451542" cy="871688"/>
          </a:xfrm>
          <a:prstGeom prst="rect">
            <a:avLst/>
          </a:prstGeom>
        </p:spPr>
        <p:txBody>
          <a:bodyPr vert="horz" wrap="square" lIns="0" tIns="40298" rIns="0" bIns="0" rtlCol="0">
            <a:spAutoFit/>
          </a:bodyPr>
          <a:lstStyle/>
          <a:p>
            <a:pPr marL="32239">
              <a:spcBef>
                <a:spcPts val="317"/>
              </a:spcBef>
            </a:pPr>
            <a:r>
              <a:rPr lang="en-US" sz="5400" b="1" u="sng" dirty="0">
                <a:solidFill>
                  <a:srgbClr val="FFFFFF"/>
                </a:solidFill>
                <a:uFill>
                  <a:solidFill>
                    <a:srgbClr val="FFFFFF"/>
                  </a:solidFill>
                </a:uFill>
                <a:latin typeface="Arial" panose="020B0604020202020204" pitchFamily="34" charset="0"/>
                <a:cs typeface="Arial" panose="020B0604020202020204" pitchFamily="34" charset="0"/>
              </a:rPr>
              <a:t>Option 3</a:t>
            </a:r>
            <a:endParaRPr sz="5400" dirty="0">
              <a:latin typeface="Arial" panose="020B0604020202020204" pitchFamily="34" charset="0"/>
              <a:cs typeface="Arial" panose="020B0604020202020204" pitchFamily="34" charset="0"/>
            </a:endParaRPr>
          </a:p>
        </p:txBody>
      </p:sp>
      <p:sp>
        <p:nvSpPr>
          <p:cNvPr id="22" name="object 20">
            <a:extLst>
              <a:ext uri="{FF2B5EF4-FFF2-40B4-BE49-F238E27FC236}">
                <a16:creationId xmlns:a16="http://schemas.microsoft.com/office/drawing/2014/main" id="{99374DD0-04FA-88D6-863F-4757B9C8846C}"/>
              </a:ext>
            </a:extLst>
          </p:cNvPr>
          <p:cNvSpPr txBox="1"/>
          <p:nvPr/>
        </p:nvSpPr>
        <p:spPr>
          <a:xfrm>
            <a:off x="10905147" y="8815810"/>
            <a:ext cx="4422940" cy="779355"/>
          </a:xfrm>
          <a:prstGeom prst="rect">
            <a:avLst/>
          </a:prstGeom>
        </p:spPr>
        <p:txBody>
          <a:bodyPr vert="horz" wrap="square" lIns="0" tIns="40298" rIns="0" bIns="0" rtlCol="0">
            <a:spAutoFit/>
          </a:bodyPr>
          <a:lstStyle/>
          <a:p>
            <a:pPr marL="32239">
              <a:spcBef>
                <a:spcPts val="317"/>
              </a:spcBef>
            </a:pPr>
            <a:r>
              <a:rPr lang="en-US" sz="4800" b="1" dirty="0">
                <a:solidFill>
                  <a:srgbClr val="FFFFFF"/>
                </a:solidFill>
                <a:uFill>
                  <a:solidFill>
                    <a:srgbClr val="FFFFFF"/>
                  </a:solidFill>
                </a:uFill>
                <a:latin typeface="Arial" panose="020B0604020202020204" pitchFamily="34" charset="0"/>
                <a:cs typeface="Arial" panose="020B0604020202020204" pitchFamily="34" charset="0"/>
              </a:rPr>
              <a:t>Sault Loops</a:t>
            </a:r>
            <a:endParaRPr sz="4800" dirty="0">
              <a:latin typeface="Arial" panose="020B0604020202020204" pitchFamily="34" charset="0"/>
              <a:cs typeface="Arial" panose="020B0604020202020204" pitchFamily="34" charset="0"/>
            </a:endParaRPr>
          </a:p>
        </p:txBody>
      </p:sp>
      <p:sp>
        <p:nvSpPr>
          <p:cNvPr id="23" name="object 20">
            <a:extLst>
              <a:ext uri="{FF2B5EF4-FFF2-40B4-BE49-F238E27FC236}">
                <a16:creationId xmlns:a16="http://schemas.microsoft.com/office/drawing/2014/main" id="{5BAB4576-CB74-7FB5-D18B-F769C9FB8CB7}"/>
              </a:ext>
            </a:extLst>
          </p:cNvPr>
          <p:cNvSpPr txBox="1"/>
          <p:nvPr/>
        </p:nvSpPr>
        <p:spPr>
          <a:xfrm>
            <a:off x="17677966" y="8570659"/>
            <a:ext cx="4422940" cy="779355"/>
          </a:xfrm>
          <a:prstGeom prst="rect">
            <a:avLst/>
          </a:prstGeom>
        </p:spPr>
        <p:txBody>
          <a:bodyPr vert="horz" wrap="square" lIns="0" tIns="40298" rIns="0" bIns="0" rtlCol="0">
            <a:spAutoFit/>
          </a:bodyPr>
          <a:lstStyle/>
          <a:p>
            <a:pPr marL="32239">
              <a:spcBef>
                <a:spcPts val="317"/>
              </a:spcBef>
            </a:pPr>
            <a:r>
              <a:rPr lang="en-US" sz="4800" b="1" dirty="0">
                <a:solidFill>
                  <a:srgbClr val="FFFFFF"/>
                </a:solidFill>
                <a:uFill>
                  <a:solidFill>
                    <a:srgbClr val="FFFFFF"/>
                  </a:solidFill>
                </a:uFill>
                <a:latin typeface="Arial" panose="020B0604020202020204" pitchFamily="34" charset="0"/>
                <a:cs typeface="Arial" panose="020B0604020202020204" pitchFamily="34" charset="0"/>
              </a:rPr>
              <a:t>Sault Spine</a:t>
            </a:r>
            <a:endParaRPr sz="4800" dirty="0">
              <a:latin typeface="Arial" panose="020B0604020202020204" pitchFamily="34" charset="0"/>
              <a:cs typeface="Arial" panose="020B0604020202020204" pitchFamily="34"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2543182" y="3835573"/>
            <a:ext cx="20516835" cy="14478000"/>
            <a:chOff x="666463" y="1307653"/>
            <a:chExt cx="8282338" cy="5886058"/>
          </a:xfrm>
        </p:grpSpPr>
        <p:pic>
          <p:nvPicPr>
            <p:cNvPr id="3" name="object 3"/>
            <p:cNvPicPr/>
            <p:nvPr/>
          </p:nvPicPr>
          <p:blipFill>
            <a:blip r:embed="rId2" cstate="print"/>
            <a:stretch>
              <a:fillRect/>
            </a:stretch>
          </p:blipFill>
          <p:spPr>
            <a:xfrm>
              <a:off x="2381250" y="2145131"/>
              <a:ext cx="6562725" cy="5043297"/>
            </a:xfrm>
            <a:prstGeom prst="rect">
              <a:avLst/>
            </a:prstGeom>
          </p:spPr>
        </p:pic>
        <p:sp>
          <p:nvSpPr>
            <p:cNvPr id="4" name="object 4"/>
            <p:cNvSpPr/>
            <p:nvPr/>
          </p:nvSpPr>
          <p:spPr>
            <a:xfrm>
              <a:off x="2376551" y="2140381"/>
              <a:ext cx="6572250" cy="5053330"/>
            </a:xfrm>
            <a:custGeom>
              <a:avLst/>
              <a:gdLst/>
              <a:ahLst/>
              <a:cxnLst/>
              <a:rect l="l" t="t" r="r" b="b"/>
              <a:pathLst>
                <a:path w="6572250" h="5053330">
                  <a:moveTo>
                    <a:pt x="0" y="5052822"/>
                  </a:moveTo>
                  <a:lnTo>
                    <a:pt x="6572250" y="5052822"/>
                  </a:lnTo>
                  <a:lnTo>
                    <a:pt x="6572250" y="0"/>
                  </a:lnTo>
                  <a:lnTo>
                    <a:pt x="0" y="0"/>
                  </a:lnTo>
                  <a:lnTo>
                    <a:pt x="0" y="5052822"/>
                  </a:lnTo>
                  <a:close/>
                </a:path>
              </a:pathLst>
            </a:custGeom>
            <a:ln w="9525">
              <a:solidFill>
                <a:srgbClr val="000000"/>
              </a:solidFill>
            </a:ln>
          </p:spPr>
          <p:txBody>
            <a:bodyPr wrap="square" lIns="0" tIns="0" rIns="0" bIns="0" rtlCol="0"/>
            <a:lstStyle/>
            <a:p>
              <a:endParaRPr/>
            </a:p>
          </p:txBody>
        </p:sp>
        <p:sp>
          <p:nvSpPr>
            <p:cNvPr id="5" name="object 5"/>
            <p:cNvSpPr/>
            <p:nvPr/>
          </p:nvSpPr>
          <p:spPr>
            <a:xfrm>
              <a:off x="666463" y="1307653"/>
              <a:ext cx="3872346" cy="690418"/>
            </a:xfrm>
            <a:custGeom>
              <a:avLst/>
              <a:gdLst/>
              <a:ahLst/>
              <a:cxnLst/>
              <a:rect l="l" t="t" r="r" b="b"/>
              <a:pathLst>
                <a:path w="3390900" h="1163320">
                  <a:moveTo>
                    <a:pt x="3197225" y="0"/>
                  </a:moveTo>
                  <a:lnTo>
                    <a:pt x="193675" y="0"/>
                  </a:lnTo>
                  <a:lnTo>
                    <a:pt x="149268" y="5117"/>
                  </a:lnTo>
                  <a:lnTo>
                    <a:pt x="108503" y="19693"/>
                  </a:lnTo>
                  <a:lnTo>
                    <a:pt x="72542" y="42567"/>
                  </a:lnTo>
                  <a:lnTo>
                    <a:pt x="42549" y="72577"/>
                  </a:lnTo>
                  <a:lnTo>
                    <a:pt x="19686" y="108560"/>
                  </a:lnTo>
                  <a:lnTo>
                    <a:pt x="5115" y="149356"/>
                  </a:lnTo>
                  <a:lnTo>
                    <a:pt x="0" y="193801"/>
                  </a:lnTo>
                  <a:lnTo>
                    <a:pt x="0" y="969136"/>
                  </a:lnTo>
                  <a:lnTo>
                    <a:pt x="5115" y="1013589"/>
                  </a:lnTo>
                  <a:lnTo>
                    <a:pt x="19686" y="1054403"/>
                  </a:lnTo>
                  <a:lnTo>
                    <a:pt x="42549" y="1090411"/>
                  </a:lnTo>
                  <a:lnTo>
                    <a:pt x="72542" y="1120448"/>
                  </a:lnTo>
                  <a:lnTo>
                    <a:pt x="108503" y="1143347"/>
                  </a:lnTo>
                  <a:lnTo>
                    <a:pt x="149268" y="1157941"/>
                  </a:lnTo>
                  <a:lnTo>
                    <a:pt x="193675" y="1163065"/>
                  </a:lnTo>
                  <a:lnTo>
                    <a:pt x="3197225" y="1163065"/>
                  </a:lnTo>
                  <a:lnTo>
                    <a:pt x="3241623" y="1157941"/>
                  </a:lnTo>
                  <a:lnTo>
                    <a:pt x="3282385" y="1143347"/>
                  </a:lnTo>
                  <a:lnTo>
                    <a:pt x="3318346" y="1120448"/>
                  </a:lnTo>
                  <a:lnTo>
                    <a:pt x="3348342" y="1090411"/>
                  </a:lnTo>
                  <a:lnTo>
                    <a:pt x="3371209" y="1054403"/>
                  </a:lnTo>
                  <a:lnTo>
                    <a:pt x="3385783" y="1013589"/>
                  </a:lnTo>
                  <a:lnTo>
                    <a:pt x="3390900" y="969136"/>
                  </a:lnTo>
                  <a:lnTo>
                    <a:pt x="3390900" y="193801"/>
                  </a:lnTo>
                  <a:lnTo>
                    <a:pt x="3385783" y="149356"/>
                  </a:lnTo>
                  <a:lnTo>
                    <a:pt x="3371209" y="108560"/>
                  </a:lnTo>
                  <a:lnTo>
                    <a:pt x="3348342" y="72577"/>
                  </a:lnTo>
                  <a:lnTo>
                    <a:pt x="3318346" y="42567"/>
                  </a:lnTo>
                  <a:lnTo>
                    <a:pt x="3282385" y="19693"/>
                  </a:lnTo>
                  <a:lnTo>
                    <a:pt x="3241623" y="5117"/>
                  </a:lnTo>
                  <a:lnTo>
                    <a:pt x="3197225" y="0"/>
                  </a:lnTo>
                  <a:close/>
                </a:path>
              </a:pathLst>
            </a:custGeom>
            <a:solidFill>
              <a:srgbClr val="007681"/>
            </a:solidFill>
          </p:spPr>
          <p:txBody>
            <a:bodyPr wrap="square" lIns="0" tIns="0" rIns="0" bIns="0" rtlCol="0"/>
            <a:lstStyle/>
            <a:p>
              <a:endParaRPr dirty="0"/>
            </a:p>
          </p:txBody>
        </p:sp>
      </p:grpSp>
      <p:sp>
        <p:nvSpPr>
          <p:cNvPr id="6" name="object 6"/>
          <p:cNvSpPr txBox="1"/>
          <p:nvPr/>
        </p:nvSpPr>
        <p:spPr>
          <a:xfrm>
            <a:off x="2856359" y="4248029"/>
            <a:ext cx="12067663" cy="873316"/>
          </a:xfrm>
          <a:prstGeom prst="rect">
            <a:avLst/>
          </a:prstGeom>
        </p:spPr>
        <p:txBody>
          <a:bodyPr vert="horz" wrap="square" lIns="0" tIns="41910" rIns="0" bIns="0" rtlCol="0">
            <a:spAutoFit/>
          </a:bodyPr>
          <a:lstStyle/>
          <a:p>
            <a:pPr marL="2242219" marR="12896" indent="-2211589">
              <a:spcBef>
                <a:spcPts val="330"/>
              </a:spcBef>
            </a:pPr>
            <a:r>
              <a:rPr lang="en-US" sz="5400" b="1" dirty="0">
                <a:solidFill>
                  <a:srgbClr val="FFFFFF"/>
                </a:solidFill>
                <a:uFill>
                  <a:solidFill>
                    <a:srgbClr val="FFFFFF"/>
                  </a:solidFill>
                </a:uFill>
                <a:latin typeface="Arial" panose="020B0604020202020204" pitchFamily="34" charset="0"/>
                <a:cs typeface="Arial" panose="020B0604020202020204" pitchFamily="34" charset="0"/>
              </a:rPr>
              <a:t>Option 1: Minimal Changes</a:t>
            </a:r>
            <a:endParaRPr sz="5400" b="1" dirty="0">
              <a:latin typeface="Arial" panose="020B0604020202020204" pitchFamily="34" charset="0"/>
              <a:cs typeface="Arial" panose="020B0604020202020204" pitchFamily="34" charset="0"/>
            </a:endParaRPr>
          </a:p>
        </p:txBody>
      </p:sp>
      <p:pic>
        <p:nvPicPr>
          <p:cNvPr id="9" name="object 9"/>
          <p:cNvPicPr/>
          <p:nvPr/>
        </p:nvPicPr>
        <p:blipFill>
          <a:blip r:embed="rId3" cstate="print"/>
          <a:stretch>
            <a:fillRect/>
          </a:stretch>
        </p:blipFill>
        <p:spPr>
          <a:xfrm>
            <a:off x="19566309" y="4162865"/>
            <a:ext cx="3481754" cy="4622351"/>
          </a:xfrm>
          <a:prstGeom prst="rect">
            <a:avLst/>
          </a:prstGeom>
        </p:spPr>
      </p:pic>
      <p:pic>
        <p:nvPicPr>
          <p:cNvPr id="10" name="Picture 9">
            <a:extLst>
              <a:ext uri="{FF2B5EF4-FFF2-40B4-BE49-F238E27FC236}">
                <a16:creationId xmlns:a16="http://schemas.microsoft.com/office/drawing/2014/main" id="{486F6A40-127E-5D11-2B65-E88BCB50DE15}"/>
              </a:ext>
            </a:extLst>
          </p:cNvPr>
          <p:cNvPicPr>
            <a:picLocks noChangeAspect="1"/>
          </p:cNvPicPr>
          <p:nvPr/>
        </p:nvPicPr>
        <p:blipFill>
          <a:blip r:embed="rId4" cstate="print">
            <a:extLst>
              <a:ext uri="{28A0092B-C50C-407E-A947-70E740481C1C}">
                <a14:useLocalDpi xmlns:a14="http://schemas.microsoft.com/office/drawing/2010/main" val="0"/>
              </a:ext>
            </a:extLst>
          </a:blip>
          <a:srcRect l="44734" r="7552"/>
          <a:stretch>
            <a:fillRect/>
          </a:stretch>
        </p:blipFill>
        <p:spPr>
          <a:xfrm rot="10800000">
            <a:off x="19050" y="-17929"/>
            <a:ext cx="25565100" cy="3418295"/>
          </a:xfrm>
          <a:prstGeom prst="rect">
            <a:avLst/>
          </a:prstGeom>
        </p:spPr>
      </p:pic>
      <p:sp>
        <p:nvSpPr>
          <p:cNvPr id="7" name="TextBox 6">
            <a:extLst>
              <a:ext uri="{FF2B5EF4-FFF2-40B4-BE49-F238E27FC236}">
                <a16:creationId xmlns:a16="http://schemas.microsoft.com/office/drawing/2014/main" id="{9438BD5E-479A-EDE6-8D69-7C7606FD99FF}"/>
              </a:ext>
            </a:extLst>
          </p:cNvPr>
          <p:cNvSpPr txBox="1"/>
          <p:nvPr/>
        </p:nvSpPr>
        <p:spPr>
          <a:xfrm>
            <a:off x="1865883" y="7086600"/>
            <a:ext cx="4772651" cy="8402300"/>
          </a:xfrm>
          <a:prstGeom prst="rect">
            <a:avLst/>
          </a:prstGeom>
          <a:noFill/>
        </p:spPr>
        <p:txBody>
          <a:bodyPr wrap="square" rtlCol="0">
            <a:spAutoFit/>
          </a:bodyPr>
          <a:lstStyle/>
          <a:p>
            <a:pPr marL="457200" indent="-457200">
              <a:buFont typeface="Arial" panose="020B0604020202020204" pitchFamily="34" charset="0"/>
              <a:buChar char="•"/>
            </a:pPr>
            <a:r>
              <a:rPr lang="en-US" sz="3600" dirty="0">
                <a:latin typeface="Arial" panose="020B0604020202020204" pitchFamily="34" charset="0"/>
                <a:cs typeface="Arial" panose="020B0604020202020204" pitchFamily="34" charset="0"/>
              </a:rPr>
              <a:t>Remove underused sections on some longer routes</a:t>
            </a:r>
          </a:p>
          <a:p>
            <a:pPr marL="457200" indent="-457200">
              <a:buFont typeface="Arial" panose="020B0604020202020204" pitchFamily="34" charset="0"/>
              <a:buChar char="•"/>
            </a:pPr>
            <a:r>
              <a:rPr lang="en-US" sz="3600" dirty="0">
                <a:latin typeface="Arial" panose="020B0604020202020204" pitchFamily="34" charset="0"/>
                <a:cs typeface="Arial" panose="020B0604020202020204" pitchFamily="34" charset="0"/>
              </a:rPr>
              <a:t>Shorten routes to improve reliability and timing</a:t>
            </a:r>
          </a:p>
          <a:p>
            <a:pPr marL="457200" indent="-457200">
              <a:buFont typeface="Arial" panose="020B0604020202020204" pitchFamily="34" charset="0"/>
              <a:buChar char="•"/>
            </a:pPr>
            <a:r>
              <a:rPr lang="en-US" sz="3600" dirty="0">
                <a:latin typeface="Arial" panose="020B0604020202020204" pitchFamily="34" charset="0"/>
                <a:cs typeface="Arial" panose="020B0604020202020204" pitchFamily="34" charset="0"/>
              </a:rPr>
              <a:t>Minor changes to Routes 3, 5, and 7</a:t>
            </a:r>
          </a:p>
          <a:p>
            <a:endParaRPr lang="en-US" sz="3600" dirty="0">
              <a:latin typeface="Arial" panose="020B0604020202020204" pitchFamily="34" charset="0"/>
              <a:cs typeface="Arial" panose="020B0604020202020204" pitchFamily="34" charset="0"/>
            </a:endParaRPr>
          </a:p>
          <a:p>
            <a:r>
              <a:rPr lang="en-US" sz="3600" b="1" dirty="0">
                <a:latin typeface="Arial" panose="020B0604020202020204" pitchFamily="34" charset="0"/>
                <a:cs typeface="Arial" panose="020B0604020202020204" pitchFamily="34" charset="0"/>
              </a:rPr>
              <a:t>Impact</a:t>
            </a:r>
            <a:r>
              <a:rPr lang="en-US" sz="3600" dirty="0">
                <a:latin typeface="Arial" panose="020B0604020202020204" pitchFamily="34" charset="0"/>
                <a:cs typeface="Arial" panose="020B0604020202020204" pitchFamily="34" charset="0"/>
              </a:rPr>
              <a:t>: Slight reduction in coverage but small improvements in reliability and efficiency</a:t>
            </a:r>
            <a:r>
              <a:rPr lang="en-US" sz="3200" dirty="0">
                <a:latin typeface="Arial" panose="020B0604020202020204" pitchFamily="34" charset="0"/>
                <a:cs typeface="Arial" panose="020B0604020202020204" pitchFamily="34" charset="0"/>
              </a:rPr>
              <a:t>.</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1865170" y="5952154"/>
            <a:ext cx="4800600" cy="3477530"/>
          </a:xfrm>
          <a:prstGeom prst="rect">
            <a:avLst/>
          </a:prstGeom>
        </p:spPr>
        <p:txBody>
          <a:bodyPr vert="horz" wrap="square" lIns="0" tIns="40298" rIns="0" bIns="0" rtlCol="0">
            <a:spAutoFit/>
          </a:bodyPr>
          <a:lstStyle/>
          <a:p>
            <a:pPr>
              <a:lnSpc>
                <a:spcPts val="4557"/>
              </a:lnSpc>
              <a:spcBef>
                <a:spcPts val="317"/>
              </a:spcBef>
            </a:pPr>
            <a:r>
              <a:rPr sz="4400" b="1" dirty="0">
                <a:latin typeface="Arial" panose="020B0604020202020204" pitchFamily="34" charset="0"/>
                <a:cs typeface="Arial" panose="020B0604020202020204" pitchFamily="34" charset="0"/>
              </a:rPr>
              <a:t>Option 1 Route</a:t>
            </a:r>
            <a:endParaRPr sz="4400" dirty="0">
              <a:latin typeface="Arial" panose="020B0604020202020204" pitchFamily="34" charset="0"/>
              <a:cs typeface="Arial" panose="020B0604020202020204" pitchFamily="34" charset="0"/>
            </a:endParaRPr>
          </a:p>
          <a:p>
            <a:pPr>
              <a:lnSpc>
                <a:spcPts val="4392"/>
              </a:lnSpc>
            </a:pPr>
            <a:r>
              <a:rPr sz="4400" b="1" dirty="0">
                <a:latin typeface="Arial" panose="020B0604020202020204" pitchFamily="34" charset="0"/>
                <a:cs typeface="Arial" panose="020B0604020202020204" pitchFamily="34" charset="0"/>
              </a:rPr>
              <a:t>Realignment:</a:t>
            </a:r>
            <a:r>
              <a:rPr lang="en-US" sz="4400" dirty="0">
                <a:latin typeface="Arial" panose="020B0604020202020204" pitchFamily="34" charset="0"/>
                <a:cs typeface="Arial" panose="020B0604020202020204" pitchFamily="34" charset="0"/>
              </a:rPr>
              <a:t> </a:t>
            </a:r>
            <a:r>
              <a:rPr sz="4400" b="1" dirty="0">
                <a:latin typeface="Arial" panose="020B0604020202020204" pitchFamily="34" charset="0"/>
                <a:cs typeface="Arial" panose="020B0604020202020204" pitchFamily="34" charset="0"/>
              </a:rPr>
              <a:t>3 – Korah Road</a:t>
            </a:r>
            <a:endParaRPr sz="4400" dirty="0">
              <a:latin typeface="Arial" panose="020B0604020202020204" pitchFamily="34" charset="0"/>
              <a:cs typeface="Arial" panose="020B0604020202020204" pitchFamily="34" charset="0"/>
            </a:endParaRPr>
          </a:p>
          <a:p>
            <a:pPr marR="12896">
              <a:lnSpc>
                <a:spcPts val="3630"/>
              </a:lnSpc>
              <a:spcBef>
                <a:spcPts val="2424"/>
              </a:spcBef>
            </a:pPr>
            <a:r>
              <a:rPr sz="4400" b="1" dirty="0">
                <a:solidFill>
                  <a:srgbClr val="007681"/>
                </a:solidFill>
                <a:latin typeface="Arial" panose="020B0604020202020204" pitchFamily="34" charset="0"/>
                <a:cs typeface="Arial" panose="020B0604020202020204" pitchFamily="34" charset="0"/>
              </a:rPr>
              <a:t>5.8 (0.75%) daily boardings would be affected</a:t>
            </a:r>
            <a:endParaRPr sz="4400" dirty="0">
              <a:solidFill>
                <a:srgbClr val="007681"/>
              </a:solidFill>
              <a:latin typeface="Arial" panose="020B0604020202020204" pitchFamily="34" charset="0"/>
              <a:cs typeface="Arial" panose="020B0604020202020204" pitchFamily="34" charset="0"/>
            </a:endParaRPr>
          </a:p>
        </p:txBody>
      </p:sp>
      <p:grpSp>
        <p:nvGrpSpPr>
          <p:cNvPr id="3" name="object 3"/>
          <p:cNvGrpSpPr/>
          <p:nvPr/>
        </p:nvGrpSpPr>
        <p:grpSpPr>
          <a:xfrm>
            <a:off x="6866810" y="2917370"/>
            <a:ext cx="8414238" cy="8306884"/>
            <a:chOff x="2612242" y="1095311"/>
            <a:chExt cx="3314700" cy="3272409"/>
          </a:xfrm>
        </p:grpSpPr>
        <p:pic>
          <p:nvPicPr>
            <p:cNvPr id="5" name="object 5"/>
            <p:cNvPicPr/>
            <p:nvPr/>
          </p:nvPicPr>
          <p:blipFill>
            <a:blip r:embed="rId2" cstate="print"/>
            <a:stretch>
              <a:fillRect/>
            </a:stretch>
          </p:blipFill>
          <p:spPr>
            <a:xfrm>
              <a:off x="2612242" y="1583880"/>
              <a:ext cx="3314700" cy="2783840"/>
            </a:xfrm>
            <a:prstGeom prst="rect">
              <a:avLst/>
            </a:prstGeom>
          </p:spPr>
        </p:pic>
        <p:pic>
          <p:nvPicPr>
            <p:cNvPr id="7" name="object 7"/>
            <p:cNvPicPr/>
            <p:nvPr/>
          </p:nvPicPr>
          <p:blipFill>
            <a:blip r:embed="rId3" cstate="print"/>
            <a:stretch>
              <a:fillRect/>
            </a:stretch>
          </p:blipFill>
          <p:spPr>
            <a:xfrm>
              <a:off x="3905250" y="1095311"/>
              <a:ext cx="1319149" cy="614362"/>
            </a:xfrm>
            <a:prstGeom prst="rect">
              <a:avLst/>
            </a:prstGeom>
          </p:spPr>
        </p:pic>
        <p:sp>
          <p:nvSpPr>
            <p:cNvPr id="8" name="object 8"/>
            <p:cNvSpPr/>
            <p:nvPr/>
          </p:nvSpPr>
          <p:spPr>
            <a:xfrm>
              <a:off x="3517751" y="1139291"/>
              <a:ext cx="1695450" cy="467359"/>
            </a:xfrm>
            <a:custGeom>
              <a:avLst/>
              <a:gdLst/>
              <a:ahLst/>
              <a:cxnLst/>
              <a:rect l="l" t="t" r="r" b="b"/>
              <a:pathLst>
                <a:path w="1695450" h="467359">
                  <a:moveTo>
                    <a:pt x="1617599" y="0"/>
                  </a:moveTo>
                  <a:lnTo>
                    <a:pt x="77851" y="0"/>
                  </a:lnTo>
                  <a:lnTo>
                    <a:pt x="47523" y="6109"/>
                  </a:lnTo>
                  <a:lnTo>
                    <a:pt x="22780" y="22780"/>
                  </a:lnTo>
                  <a:lnTo>
                    <a:pt x="6109" y="47523"/>
                  </a:lnTo>
                  <a:lnTo>
                    <a:pt x="0" y="77850"/>
                  </a:lnTo>
                  <a:lnTo>
                    <a:pt x="0" y="389254"/>
                  </a:lnTo>
                  <a:lnTo>
                    <a:pt x="6109" y="419582"/>
                  </a:lnTo>
                  <a:lnTo>
                    <a:pt x="22780" y="444325"/>
                  </a:lnTo>
                  <a:lnTo>
                    <a:pt x="47523" y="460996"/>
                  </a:lnTo>
                  <a:lnTo>
                    <a:pt x="77851" y="467105"/>
                  </a:lnTo>
                  <a:lnTo>
                    <a:pt x="1617599" y="467105"/>
                  </a:lnTo>
                  <a:lnTo>
                    <a:pt x="1647926" y="460996"/>
                  </a:lnTo>
                  <a:lnTo>
                    <a:pt x="1672669" y="444325"/>
                  </a:lnTo>
                  <a:lnTo>
                    <a:pt x="1689340" y="419582"/>
                  </a:lnTo>
                  <a:lnTo>
                    <a:pt x="1695450" y="389254"/>
                  </a:lnTo>
                  <a:lnTo>
                    <a:pt x="1695450" y="77850"/>
                  </a:lnTo>
                  <a:lnTo>
                    <a:pt x="1689340" y="47523"/>
                  </a:lnTo>
                  <a:lnTo>
                    <a:pt x="1672669" y="22780"/>
                  </a:lnTo>
                  <a:lnTo>
                    <a:pt x="1647926" y="6109"/>
                  </a:lnTo>
                  <a:lnTo>
                    <a:pt x="1617599" y="0"/>
                  </a:lnTo>
                  <a:close/>
                </a:path>
              </a:pathLst>
            </a:custGeom>
            <a:solidFill>
              <a:srgbClr val="007681"/>
            </a:solidFill>
          </p:spPr>
          <p:txBody>
            <a:bodyPr wrap="square" lIns="0" tIns="0" rIns="0" bIns="0" rtlCol="0"/>
            <a:lstStyle/>
            <a:p>
              <a:endParaRPr>
                <a:solidFill>
                  <a:srgbClr val="007681"/>
                </a:solidFill>
              </a:endParaRPr>
            </a:p>
          </p:txBody>
        </p:sp>
      </p:grpSp>
      <p:grpSp>
        <p:nvGrpSpPr>
          <p:cNvPr id="9" name="object 9"/>
          <p:cNvGrpSpPr/>
          <p:nvPr/>
        </p:nvGrpSpPr>
        <p:grpSpPr>
          <a:xfrm>
            <a:off x="15683128" y="2915712"/>
            <a:ext cx="8365881" cy="8308542"/>
            <a:chOff x="6159128" y="1095311"/>
            <a:chExt cx="3295650" cy="3273062"/>
          </a:xfrm>
        </p:grpSpPr>
        <p:pic>
          <p:nvPicPr>
            <p:cNvPr id="11" name="object 11"/>
            <p:cNvPicPr/>
            <p:nvPr/>
          </p:nvPicPr>
          <p:blipFill>
            <a:blip r:embed="rId4" cstate="print"/>
            <a:stretch>
              <a:fillRect/>
            </a:stretch>
          </p:blipFill>
          <p:spPr>
            <a:xfrm>
              <a:off x="6159128" y="1594058"/>
              <a:ext cx="3295650" cy="2774315"/>
            </a:xfrm>
            <a:prstGeom prst="rect">
              <a:avLst/>
            </a:prstGeom>
          </p:spPr>
        </p:pic>
        <p:pic>
          <p:nvPicPr>
            <p:cNvPr id="13" name="object 13"/>
            <p:cNvPicPr/>
            <p:nvPr/>
          </p:nvPicPr>
          <p:blipFill>
            <a:blip r:embed="rId5" cstate="print"/>
            <a:stretch>
              <a:fillRect/>
            </a:stretch>
          </p:blipFill>
          <p:spPr>
            <a:xfrm>
              <a:off x="7362825" y="1095311"/>
              <a:ext cx="1509649" cy="614362"/>
            </a:xfrm>
            <a:prstGeom prst="rect">
              <a:avLst/>
            </a:prstGeom>
          </p:spPr>
        </p:pic>
        <p:sp>
          <p:nvSpPr>
            <p:cNvPr id="14" name="object 14"/>
            <p:cNvSpPr/>
            <p:nvPr/>
          </p:nvSpPr>
          <p:spPr>
            <a:xfrm>
              <a:off x="7105136" y="1137340"/>
              <a:ext cx="1704975" cy="467359"/>
            </a:xfrm>
            <a:custGeom>
              <a:avLst/>
              <a:gdLst/>
              <a:ahLst/>
              <a:cxnLst/>
              <a:rect l="l" t="t" r="r" b="b"/>
              <a:pathLst>
                <a:path w="1704975" h="467359">
                  <a:moveTo>
                    <a:pt x="1627124" y="0"/>
                  </a:moveTo>
                  <a:lnTo>
                    <a:pt x="77851" y="0"/>
                  </a:lnTo>
                  <a:lnTo>
                    <a:pt x="47523" y="6109"/>
                  </a:lnTo>
                  <a:lnTo>
                    <a:pt x="22780" y="22780"/>
                  </a:lnTo>
                  <a:lnTo>
                    <a:pt x="6109" y="47523"/>
                  </a:lnTo>
                  <a:lnTo>
                    <a:pt x="0" y="77850"/>
                  </a:lnTo>
                  <a:lnTo>
                    <a:pt x="0" y="389254"/>
                  </a:lnTo>
                  <a:lnTo>
                    <a:pt x="6109" y="419582"/>
                  </a:lnTo>
                  <a:lnTo>
                    <a:pt x="22780" y="444325"/>
                  </a:lnTo>
                  <a:lnTo>
                    <a:pt x="47523" y="460996"/>
                  </a:lnTo>
                  <a:lnTo>
                    <a:pt x="77851" y="467105"/>
                  </a:lnTo>
                  <a:lnTo>
                    <a:pt x="1627124" y="467105"/>
                  </a:lnTo>
                  <a:lnTo>
                    <a:pt x="1657451" y="460996"/>
                  </a:lnTo>
                  <a:lnTo>
                    <a:pt x="1682194" y="444325"/>
                  </a:lnTo>
                  <a:lnTo>
                    <a:pt x="1698865" y="419582"/>
                  </a:lnTo>
                  <a:lnTo>
                    <a:pt x="1704975" y="389254"/>
                  </a:lnTo>
                  <a:lnTo>
                    <a:pt x="1704975" y="77850"/>
                  </a:lnTo>
                  <a:lnTo>
                    <a:pt x="1698865" y="47523"/>
                  </a:lnTo>
                  <a:lnTo>
                    <a:pt x="1682194" y="22780"/>
                  </a:lnTo>
                  <a:lnTo>
                    <a:pt x="1657451" y="6109"/>
                  </a:lnTo>
                  <a:lnTo>
                    <a:pt x="1627124" y="0"/>
                  </a:lnTo>
                  <a:close/>
                </a:path>
              </a:pathLst>
            </a:custGeom>
            <a:solidFill>
              <a:srgbClr val="007681"/>
            </a:solidFill>
          </p:spPr>
          <p:txBody>
            <a:bodyPr wrap="square" lIns="0" tIns="0" rIns="0" bIns="0" rtlCol="0"/>
            <a:lstStyle/>
            <a:p>
              <a:endParaRPr dirty="0"/>
            </a:p>
          </p:txBody>
        </p:sp>
      </p:grpSp>
      <p:sp>
        <p:nvSpPr>
          <p:cNvPr id="15" name="object 15"/>
          <p:cNvSpPr txBox="1"/>
          <p:nvPr/>
        </p:nvSpPr>
        <p:spPr>
          <a:xfrm>
            <a:off x="18746205" y="3158743"/>
            <a:ext cx="2857940" cy="737322"/>
          </a:xfrm>
          <a:prstGeom prst="rect">
            <a:avLst/>
          </a:prstGeom>
        </p:spPr>
        <p:txBody>
          <a:bodyPr vert="horz" wrap="square" lIns="0" tIns="33850" rIns="0" bIns="0" rtlCol="0">
            <a:spAutoFit/>
          </a:bodyPr>
          <a:lstStyle/>
          <a:p>
            <a:pPr marL="32239">
              <a:spcBef>
                <a:spcPts val="267"/>
              </a:spcBef>
            </a:pPr>
            <a:r>
              <a:rPr sz="4569" b="1" spc="-25" dirty="0">
                <a:solidFill>
                  <a:srgbClr val="FFFFFF"/>
                </a:solidFill>
                <a:latin typeface="Arial" panose="020B0604020202020204" pitchFamily="34" charset="0"/>
                <a:cs typeface="Arial" panose="020B0604020202020204" pitchFamily="34" charset="0"/>
              </a:rPr>
              <a:t>Proposed</a:t>
            </a:r>
            <a:endParaRPr sz="4569" b="1" dirty="0">
              <a:latin typeface="Arial" panose="020B0604020202020204" pitchFamily="34" charset="0"/>
              <a:cs typeface="Arial" panose="020B0604020202020204" pitchFamily="34" charset="0"/>
            </a:endParaRPr>
          </a:p>
        </p:txBody>
      </p:sp>
      <p:pic>
        <p:nvPicPr>
          <p:cNvPr id="18" name="object 18"/>
          <p:cNvPicPr/>
          <p:nvPr/>
        </p:nvPicPr>
        <p:blipFill>
          <a:blip r:embed="rId6" cstate="print"/>
          <a:stretch>
            <a:fillRect/>
          </a:stretch>
        </p:blipFill>
        <p:spPr>
          <a:xfrm>
            <a:off x="6866810" y="11646340"/>
            <a:ext cx="8365881" cy="7042489"/>
          </a:xfrm>
          <a:prstGeom prst="rect">
            <a:avLst/>
          </a:prstGeom>
        </p:spPr>
      </p:pic>
      <p:pic>
        <p:nvPicPr>
          <p:cNvPr id="21" name="object 21"/>
          <p:cNvPicPr/>
          <p:nvPr/>
        </p:nvPicPr>
        <p:blipFill>
          <a:blip r:embed="rId7" cstate="print"/>
          <a:stretch>
            <a:fillRect/>
          </a:stretch>
        </p:blipFill>
        <p:spPr>
          <a:xfrm>
            <a:off x="15848188" y="11428929"/>
            <a:ext cx="8365881" cy="7042489"/>
          </a:xfrm>
          <a:prstGeom prst="rect">
            <a:avLst/>
          </a:prstGeom>
        </p:spPr>
      </p:pic>
      <p:sp>
        <p:nvSpPr>
          <p:cNvPr id="22" name="object 22"/>
          <p:cNvSpPr txBox="1">
            <a:spLocks noGrp="1"/>
          </p:cNvSpPr>
          <p:nvPr>
            <p:ph type="title"/>
          </p:nvPr>
        </p:nvSpPr>
        <p:spPr>
          <a:xfrm>
            <a:off x="9955633" y="3221331"/>
            <a:ext cx="2723388" cy="737322"/>
          </a:xfrm>
          <a:prstGeom prst="rect">
            <a:avLst/>
          </a:prstGeom>
        </p:spPr>
        <p:txBody>
          <a:bodyPr vert="horz" wrap="square" lIns="0" tIns="33850" rIns="0" bIns="0" rtlCol="0">
            <a:spAutoFit/>
          </a:bodyPr>
          <a:lstStyle/>
          <a:p>
            <a:pPr marL="32239">
              <a:spcBef>
                <a:spcPts val="267"/>
              </a:spcBef>
            </a:pPr>
            <a:r>
              <a:rPr sz="4569" b="1" spc="267" dirty="0">
                <a:solidFill>
                  <a:srgbClr val="FFFFFF"/>
                </a:solidFill>
                <a:latin typeface="Arial" panose="020B0604020202020204" pitchFamily="34" charset="0"/>
                <a:cs typeface="Arial" panose="020B0604020202020204" pitchFamily="34" charset="0"/>
              </a:rPr>
              <a:t>Existing</a:t>
            </a:r>
            <a:endParaRPr sz="4569" b="1" dirty="0">
              <a:latin typeface="Arial" panose="020B0604020202020204" pitchFamily="34" charset="0"/>
              <a:cs typeface="Arial" panose="020B0604020202020204" pitchFamily="34" charset="0"/>
            </a:endParaRPr>
          </a:p>
        </p:txBody>
      </p:sp>
      <p:sp>
        <p:nvSpPr>
          <p:cNvPr id="23" name="object 23"/>
          <p:cNvSpPr txBox="1"/>
          <p:nvPr/>
        </p:nvSpPr>
        <p:spPr>
          <a:xfrm>
            <a:off x="1389131" y="12725400"/>
            <a:ext cx="5925456" cy="3492174"/>
          </a:xfrm>
          <a:prstGeom prst="rect">
            <a:avLst/>
          </a:prstGeom>
        </p:spPr>
        <p:txBody>
          <a:bodyPr vert="horz" wrap="square" lIns="0" tIns="41910" rIns="0" bIns="0" rtlCol="0">
            <a:spAutoFit/>
          </a:bodyPr>
          <a:lstStyle/>
          <a:p>
            <a:pPr marL="32239">
              <a:lnSpc>
                <a:spcPts val="4557"/>
              </a:lnSpc>
              <a:spcBef>
                <a:spcPts val="330"/>
              </a:spcBef>
            </a:pPr>
            <a:r>
              <a:rPr sz="4400" b="1" dirty="0">
                <a:latin typeface="Arial" panose="020B0604020202020204" pitchFamily="34" charset="0"/>
                <a:cs typeface="Arial" panose="020B0604020202020204" pitchFamily="34" charset="0"/>
              </a:rPr>
              <a:t>Option 1 Route</a:t>
            </a:r>
            <a:endParaRPr sz="4400" dirty="0">
              <a:latin typeface="Arial" panose="020B0604020202020204" pitchFamily="34" charset="0"/>
              <a:cs typeface="Arial" panose="020B0604020202020204" pitchFamily="34" charset="0"/>
            </a:endParaRPr>
          </a:p>
          <a:p>
            <a:pPr marL="32239">
              <a:lnSpc>
                <a:spcPts val="4392"/>
              </a:lnSpc>
            </a:pPr>
            <a:r>
              <a:rPr sz="4400" b="1" dirty="0">
                <a:latin typeface="Arial" panose="020B0604020202020204" pitchFamily="34" charset="0"/>
                <a:cs typeface="Arial" panose="020B0604020202020204" pitchFamily="34" charset="0"/>
              </a:rPr>
              <a:t>Realignment:</a:t>
            </a:r>
            <a:r>
              <a:rPr lang="en-US" sz="4400" dirty="0">
                <a:latin typeface="Arial" panose="020B0604020202020204" pitchFamily="34" charset="0"/>
                <a:cs typeface="Arial" panose="020B0604020202020204" pitchFamily="34" charset="0"/>
              </a:rPr>
              <a:t> </a:t>
            </a:r>
            <a:r>
              <a:rPr sz="4400" b="1" dirty="0">
                <a:latin typeface="Arial" panose="020B0604020202020204" pitchFamily="34" charset="0"/>
                <a:cs typeface="Arial" panose="020B0604020202020204" pitchFamily="34" charset="0"/>
              </a:rPr>
              <a:t>5 – Riverside McNab</a:t>
            </a:r>
            <a:r>
              <a:rPr lang="en-US" sz="4400" b="1" dirty="0">
                <a:latin typeface="Arial" panose="020B0604020202020204" pitchFamily="34" charset="0"/>
                <a:cs typeface="Arial" panose="020B0604020202020204" pitchFamily="34" charset="0"/>
              </a:rPr>
              <a:t>b</a:t>
            </a:r>
            <a:endParaRPr sz="4400" dirty="0">
              <a:latin typeface="Arial" panose="020B0604020202020204" pitchFamily="34" charset="0"/>
              <a:cs typeface="Arial" panose="020B0604020202020204" pitchFamily="34" charset="0"/>
            </a:endParaRPr>
          </a:p>
          <a:p>
            <a:pPr marL="32239" marR="459405">
              <a:lnSpc>
                <a:spcPts val="3630"/>
              </a:lnSpc>
              <a:spcBef>
                <a:spcPts val="2412"/>
              </a:spcBef>
            </a:pPr>
            <a:r>
              <a:rPr sz="4400" b="1" dirty="0">
                <a:solidFill>
                  <a:srgbClr val="007681"/>
                </a:solidFill>
                <a:latin typeface="Arial" panose="020B0604020202020204" pitchFamily="34" charset="0"/>
                <a:cs typeface="Arial" panose="020B0604020202020204" pitchFamily="34" charset="0"/>
              </a:rPr>
              <a:t>12 (0.6%) daily boardings would be affected</a:t>
            </a:r>
            <a:endParaRPr sz="4400" dirty="0">
              <a:solidFill>
                <a:srgbClr val="007681"/>
              </a:solidFill>
              <a:latin typeface="Arial" panose="020B0604020202020204" pitchFamily="34" charset="0"/>
              <a:cs typeface="Arial" panose="020B0604020202020204" pitchFamily="34" charset="0"/>
            </a:endParaRPr>
          </a:p>
        </p:txBody>
      </p:sp>
      <p:pic>
        <p:nvPicPr>
          <p:cNvPr id="24" name="Picture 23">
            <a:extLst>
              <a:ext uri="{FF2B5EF4-FFF2-40B4-BE49-F238E27FC236}">
                <a16:creationId xmlns:a16="http://schemas.microsoft.com/office/drawing/2014/main" id="{C0DD5CA9-265D-4187-C787-6808A42EC4F2}"/>
              </a:ext>
            </a:extLst>
          </p:cNvPr>
          <p:cNvPicPr>
            <a:picLocks noChangeAspect="1"/>
          </p:cNvPicPr>
          <p:nvPr/>
        </p:nvPicPr>
        <p:blipFill>
          <a:blip r:embed="rId8" cstate="print">
            <a:extLst>
              <a:ext uri="{28A0092B-C50C-407E-A947-70E740481C1C}">
                <a14:useLocalDpi xmlns:a14="http://schemas.microsoft.com/office/drawing/2010/main" val="0"/>
              </a:ext>
            </a:extLst>
          </a:blip>
          <a:srcRect l="44734" r="7552"/>
          <a:stretch>
            <a:fillRect/>
          </a:stretch>
        </p:blipFill>
        <p:spPr>
          <a:xfrm rot="10800000">
            <a:off x="-1172815" y="-558405"/>
            <a:ext cx="26780497" cy="3580805"/>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object 3"/>
          <p:cNvGrpSpPr/>
          <p:nvPr/>
        </p:nvGrpSpPr>
        <p:grpSpPr>
          <a:xfrm>
            <a:off x="17122154" y="2787074"/>
            <a:ext cx="4363966" cy="1559534"/>
            <a:chOff x="7153335" y="1095311"/>
            <a:chExt cx="1719138" cy="614362"/>
          </a:xfrm>
        </p:grpSpPr>
        <p:pic>
          <p:nvPicPr>
            <p:cNvPr id="5" name="object 5"/>
            <p:cNvPicPr/>
            <p:nvPr/>
          </p:nvPicPr>
          <p:blipFill>
            <a:blip r:embed="rId2" cstate="print"/>
            <a:stretch>
              <a:fillRect/>
            </a:stretch>
          </p:blipFill>
          <p:spPr>
            <a:xfrm>
              <a:off x="7362824" y="1095311"/>
              <a:ext cx="1509649" cy="614362"/>
            </a:xfrm>
            <a:prstGeom prst="rect">
              <a:avLst/>
            </a:prstGeom>
          </p:spPr>
        </p:pic>
        <p:sp>
          <p:nvSpPr>
            <p:cNvPr id="6" name="object 6"/>
            <p:cNvSpPr/>
            <p:nvPr/>
          </p:nvSpPr>
          <p:spPr>
            <a:xfrm>
              <a:off x="7153335" y="1126381"/>
              <a:ext cx="1704975" cy="467359"/>
            </a:xfrm>
            <a:custGeom>
              <a:avLst/>
              <a:gdLst/>
              <a:ahLst/>
              <a:cxnLst/>
              <a:rect l="l" t="t" r="r" b="b"/>
              <a:pathLst>
                <a:path w="1704975" h="467359">
                  <a:moveTo>
                    <a:pt x="1627124" y="0"/>
                  </a:moveTo>
                  <a:lnTo>
                    <a:pt x="77851" y="0"/>
                  </a:lnTo>
                  <a:lnTo>
                    <a:pt x="47523" y="6109"/>
                  </a:lnTo>
                  <a:lnTo>
                    <a:pt x="22780" y="22780"/>
                  </a:lnTo>
                  <a:lnTo>
                    <a:pt x="6109" y="47523"/>
                  </a:lnTo>
                  <a:lnTo>
                    <a:pt x="0" y="77850"/>
                  </a:lnTo>
                  <a:lnTo>
                    <a:pt x="0" y="389254"/>
                  </a:lnTo>
                  <a:lnTo>
                    <a:pt x="6109" y="419582"/>
                  </a:lnTo>
                  <a:lnTo>
                    <a:pt x="22780" y="444325"/>
                  </a:lnTo>
                  <a:lnTo>
                    <a:pt x="47523" y="460996"/>
                  </a:lnTo>
                  <a:lnTo>
                    <a:pt x="77851" y="467105"/>
                  </a:lnTo>
                  <a:lnTo>
                    <a:pt x="1627124" y="467105"/>
                  </a:lnTo>
                  <a:lnTo>
                    <a:pt x="1657451" y="460996"/>
                  </a:lnTo>
                  <a:lnTo>
                    <a:pt x="1682194" y="444325"/>
                  </a:lnTo>
                  <a:lnTo>
                    <a:pt x="1698865" y="419582"/>
                  </a:lnTo>
                  <a:lnTo>
                    <a:pt x="1704975" y="389254"/>
                  </a:lnTo>
                  <a:lnTo>
                    <a:pt x="1704975" y="77850"/>
                  </a:lnTo>
                  <a:lnTo>
                    <a:pt x="1698865" y="47523"/>
                  </a:lnTo>
                  <a:lnTo>
                    <a:pt x="1682194" y="22780"/>
                  </a:lnTo>
                  <a:lnTo>
                    <a:pt x="1657451" y="6109"/>
                  </a:lnTo>
                  <a:lnTo>
                    <a:pt x="1627124" y="0"/>
                  </a:lnTo>
                  <a:close/>
                </a:path>
              </a:pathLst>
            </a:custGeom>
            <a:solidFill>
              <a:srgbClr val="007681"/>
            </a:solidFill>
          </p:spPr>
          <p:txBody>
            <a:bodyPr wrap="square" lIns="0" tIns="0" rIns="0" bIns="0" rtlCol="0"/>
            <a:lstStyle/>
            <a:p>
              <a:endParaRPr dirty="0"/>
            </a:p>
          </p:txBody>
        </p:sp>
      </p:grpSp>
      <p:sp>
        <p:nvSpPr>
          <p:cNvPr id="7" name="object 7"/>
          <p:cNvSpPr txBox="1"/>
          <p:nvPr/>
        </p:nvSpPr>
        <p:spPr>
          <a:xfrm>
            <a:off x="17875167" y="2985083"/>
            <a:ext cx="2857940" cy="737322"/>
          </a:xfrm>
          <a:prstGeom prst="rect">
            <a:avLst/>
          </a:prstGeom>
        </p:spPr>
        <p:txBody>
          <a:bodyPr vert="horz" wrap="square" lIns="0" tIns="33850" rIns="0" bIns="0" rtlCol="0">
            <a:spAutoFit/>
          </a:bodyPr>
          <a:lstStyle/>
          <a:p>
            <a:pPr marL="32239">
              <a:spcBef>
                <a:spcPts val="267"/>
              </a:spcBef>
            </a:pPr>
            <a:r>
              <a:rPr sz="4569" b="1" spc="-25" dirty="0">
                <a:solidFill>
                  <a:srgbClr val="FFFFFF"/>
                </a:solidFill>
                <a:latin typeface="Arial" panose="020B0604020202020204" pitchFamily="34" charset="0"/>
                <a:cs typeface="Arial" panose="020B0604020202020204" pitchFamily="34" charset="0"/>
              </a:rPr>
              <a:t>Proposed</a:t>
            </a:r>
            <a:endParaRPr sz="4569" b="1" dirty="0">
              <a:latin typeface="Arial" panose="020B0604020202020204" pitchFamily="34" charset="0"/>
              <a:cs typeface="Arial" panose="020B0604020202020204" pitchFamily="34" charset="0"/>
            </a:endParaRPr>
          </a:p>
        </p:txBody>
      </p:sp>
      <p:grpSp>
        <p:nvGrpSpPr>
          <p:cNvPr id="8" name="object 8"/>
          <p:cNvGrpSpPr/>
          <p:nvPr/>
        </p:nvGrpSpPr>
        <p:grpSpPr>
          <a:xfrm>
            <a:off x="9393186" y="2807324"/>
            <a:ext cx="3832187" cy="1584307"/>
            <a:chOff x="3562374" y="1085552"/>
            <a:chExt cx="1704975" cy="624121"/>
          </a:xfrm>
        </p:grpSpPr>
        <p:pic>
          <p:nvPicPr>
            <p:cNvPr id="10" name="object 10"/>
            <p:cNvPicPr/>
            <p:nvPr/>
          </p:nvPicPr>
          <p:blipFill>
            <a:blip r:embed="rId3" cstate="print"/>
            <a:stretch>
              <a:fillRect/>
            </a:stretch>
          </p:blipFill>
          <p:spPr>
            <a:xfrm>
              <a:off x="3905249" y="1095311"/>
              <a:ext cx="1319149" cy="614362"/>
            </a:xfrm>
            <a:prstGeom prst="rect">
              <a:avLst/>
            </a:prstGeom>
          </p:spPr>
        </p:pic>
        <p:sp>
          <p:nvSpPr>
            <p:cNvPr id="11" name="object 11"/>
            <p:cNvSpPr/>
            <p:nvPr/>
          </p:nvSpPr>
          <p:spPr>
            <a:xfrm>
              <a:off x="3562374" y="1085552"/>
              <a:ext cx="1704975" cy="467359"/>
            </a:xfrm>
            <a:custGeom>
              <a:avLst/>
              <a:gdLst/>
              <a:ahLst/>
              <a:cxnLst/>
              <a:rect l="l" t="t" r="r" b="b"/>
              <a:pathLst>
                <a:path w="1704975" h="467359">
                  <a:moveTo>
                    <a:pt x="1627124" y="0"/>
                  </a:moveTo>
                  <a:lnTo>
                    <a:pt x="77851" y="0"/>
                  </a:lnTo>
                  <a:lnTo>
                    <a:pt x="47523" y="6109"/>
                  </a:lnTo>
                  <a:lnTo>
                    <a:pt x="22780" y="22780"/>
                  </a:lnTo>
                  <a:lnTo>
                    <a:pt x="6109" y="47523"/>
                  </a:lnTo>
                  <a:lnTo>
                    <a:pt x="0" y="77850"/>
                  </a:lnTo>
                  <a:lnTo>
                    <a:pt x="0" y="389254"/>
                  </a:lnTo>
                  <a:lnTo>
                    <a:pt x="6109" y="419582"/>
                  </a:lnTo>
                  <a:lnTo>
                    <a:pt x="22780" y="444325"/>
                  </a:lnTo>
                  <a:lnTo>
                    <a:pt x="47523" y="460996"/>
                  </a:lnTo>
                  <a:lnTo>
                    <a:pt x="77851" y="467105"/>
                  </a:lnTo>
                  <a:lnTo>
                    <a:pt x="1627124" y="467105"/>
                  </a:lnTo>
                  <a:lnTo>
                    <a:pt x="1657451" y="460996"/>
                  </a:lnTo>
                  <a:lnTo>
                    <a:pt x="1682194" y="444325"/>
                  </a:lnTo>
                  <a:lnTo>
                    <a:pt x="1698865" y="419582"/>
                  </a:lnTo>
                  <a:lnTo>
                    <a:pt x="1704975" y="389254"/>
                  </a:lnTo>
                  <a:lnTo>
                    <a:pt x="1704975" y="77850"/>
                  </a:lnTo>
                  <a:lnTo>
                    <a:pt x="1698865" y="47523"/>
                  </a:lnTo>
                  <a:lnTo>
                    <a:pt x="1682194" y="22780"/>
                  </a:lnTo>
                  <a:lnTo>
                    <a:pt x="1657451" y="6109"/>
                  </a:lnTo>
                  <a:lnTo>
                    <a:pt x="1627124" y="0"/>
                  </a:lnTo>
                  <a:close/>
                </a:path>
              </a:pathLst>
            </a:custGeom>
            <a:solidFill>
              <a:srgbClr val="007681"/>
            </a:solidFill>
          </p:spPr>
          <p:txBody>
            <a:bodyPr wrap="square" lIns="0" tIns="0" rIns="0" bIns="0" rtlCol="0"/>
            <a:lstStyle/>
            <a:p>
              <a:endParaRPr dirty="0"/>
            </a:p>
          </p:txBody>
        </p:sp>
      </p:grpSp>
      <p:sp>
        <p:nvSpPr>
          <p:cNvPr id="12" name="object 12"/>
          <p:cNvSpPr txBox="1">
            <a:spLocks noGrp="1"/>
          </p:cNvSpPr>
          <p:nvPr>
            <p:ph type="title"/>
          </p:nvPr>
        </p:nvSpPr>
        <p:spPr>
          <a:xfrm>
            <a:off x="9940681" y="2985083"/>
            <a:ext cx="2737195" cy="737322"/>
          </a:xfrm>
          <a:prstGeom prst="rect">
            <a:avLst/>
          </a:prstGeom>
        </p:spPr>
        <p:txBody>
          <a:bodyPr vert="horz" wrap="square" lIns="0" tIns="33850" rIns="0" bIns="0" rtlCol="0">
            <a:spAutoFit/>
          </a:bodyPr>
          <a:lstStyle/>
          <a:p>
            <a:pPr marL="32239">
              <a:spcBef>
                <a:spcPts val="267"/>
              </a:spcBef>
            </a:pPr>
            <a:r>
              <a:rPr sz="4569" b="1" spc="267" dirty="0">
                <a:solidFill>
                  <a:srgbClr val="FFFFFF"/>
                </a:solidFill>
                <a:latin typeface="Arial" panose="020B0604020202020204" pitchFamily="34" charset="0"/>
                <a:cs typeface="Arial" panose="020B0604020202020204" pitchFamily="34" charset="0"/>
              </a:rPr>
              <a:t>Existing</a:t>
            </a:r>
            <a:endParaRPr sz="4569" b="1" dirty="0">
              <a:latin typeface="Arial" panose="020B0604020202020204" pitchFamily="34" charset="0"/>
              <a:cs typeface="Arial" panose="020B0604020202020204" pitchFamily="34" charset="0"/>
            </a:endParaRPr>
          </a:p>
        </p:txBody>
      </p:sp>
      <p:sp>
        <p:nvSpPr>
          <p:cNvPr id="13" name="object 13"/>
          <p:cNvSpPr txBox="1"/>
          <p:nvPr/>
        </p:nvSpPr>
        <p:spPr>
          <a:xfrm>
            <a:off x="1195847" y="12877800"/>
            <a:ext cx="5281153" cy="2900474"/>
          </a:xfrm>
          <a:prstGeom prst="rect">
            <a:avLst/>
          </a:prstGeom>
        </p:spPr>
        <p:txBody>
          <a:bodyPr vert="horz" wrap="square" lIns="0" tIns="83820" rIns="0" bIns="0" rtlCol="0">
            <a:spAutoFit/>
          </a:bodyPr>
          <a:lstStyle/>
          <a:p>
            <a:pPr marL="32239" marR="12896">
              <a:lnSpc>
                <a:spcPct val="92900"/>
              </a:lnSpc>
              <a:spcBef>
                <a:spcPts val="660"/>
              </a:spcBef>
            </a:pPr>
            <a:r>
              <a:rPr sz="3935" b="1" dirty="0">
                <a:latin typeface="Arial" panose="020B0604020202020204" pitchFamily="34" charset="0"/>
                <a:cs typeface="Arial" panose="020B0604020202020204" pitchFamily="34" charset="0"/>
              </a:rPr>
              <a:t>Option 1 Route Realignment: </a:t>
            </a:r>
            <a:r>
              <a:rPr sz="3935" dirty="0">
                <a:latin typeface="Arial" panose="020B0604020202020204" pitchFamily="34" charset="0"/>
                <a:cs typeface="Arial" panose="020B0604020202020204" pitchFamily="34" charset="0"/>
              </a:rPr>
              <a:t>Population/Jobs within 400m (5 min walk) of bus stops</a:t>
            </a:r>
          </a:p>
        </p:txBody>
      </p:sp>
      <p:pic>
        <p:nvPicPr>
          <p:cNvPr id="16" name="object 16"/>
          <p:cNvPicPr/>
          <p:nvPr/>
        </p:nvPicPr>
        <p:blipFill>
          <a:blip r:embed="rId4" cstate="print"/>
          <a:stretch>
            <a:fillRect/>
          </a:stretch>
        </p:blipFill>
        <p:spPr>
          <a:xfrm>
            <a:off x="6729779" y="4416404"/>
            <a:ext cx="8365881" cy="7018313"/>
          </a:xfrm>
          <a:prstGeom prst="rect">
            <a:avLst/>
          </a:prstGeom>
        </p:spPr>
      </p:pic>
      <p:pic>
        <p:nvPicPr>
          <p:cNvPr id="19" name="object 19"/>
          <p:cNvPicPr/>
          <p:nvPr/>
        </p:nvPicPr>
        <p:blipFill>
          <a:blip r:embed="rId5" cstate="print"/>
          <a:stretch>
            <a:fillRect/>
          </a:stretch>
        </p:blipFill>
        <p:spPr>
          <a:xfrm>
            <a:off x="15109107" y="4424106"/>
            <a:ext cx="8390060" cy="7042492"/>
          </a:xfrm>
          <a:prstGeom prst="rect">
            <a:avLst/>
          </a:prstGeom>
        </p:spPr>
      </p:pic>
      <p:pic>
        <p:nvPicPr>
          <p:cNvPr id="22" name="object 22"/>
          <p:cNvPicPr/>
          <p:nvPr/>
        </p:nvPicPr>
        <p:blipFill>
          <a:blip r:embed="rId6" cstate="print"/>
          <a:stretch>
            <a:fillRect/>
          </a:stretch>
        </p:blipFill>
        <p:spPr>
          <a:xfrm>
            <a:off x="15095660" y="11871764"/>
            <a:ext cx="8390060" cy="6461555"/>
          </a:xfrm>
          <a:prstGeom prst="rect">
            <a:avLst/>
          </a:prstGeom>
        </p:spPr>
      </p:pic>
      <p:pic>
        <p:nvPicPr>
          <p:cNvPr id="25" name="object 25"/>
          <p:cNvPicPr/>
          <p:nvPr/>
        </p:nvPicPr>
        <p:blipFill>
          <a:blip r:embed="rId7" cstate="print"/>
          <a:stretch>
            <a:fillRect/>
          </a:stretch>
        </p:blipFill>
        <p:spPr>
          <a:xfrm>
            <a:off x="6485512" y="11786880"/>
            <a:ext cx="8390060" cy="6461555"/>
          </a:xfrm>
          <a:prstGeom prst="rect">
            <a:avLst/>
          </a:prstGeom>
        </p:spPr>
      </p:pic>
      <p:pic>
        <p:nvPicPr>
          <p:cNvPr id="26" name="Picture 25">
            <a:extLst>
              <a:ext uri="{FF2B5EF4-FFF2-40B4-BE49-F238E27FC236}">
                <a16:creationId xmlns:a16="http://schemas.microsoft.com/office/drawing/2014/main" id="{AB418E46-B3DF-3C2F-DC10-A8C9CB6DB96E}"/>
              </a:ext>
            </a:extLst>
          </p:cNvPr>
          <p:cNvPicPr>
            <a:picLocks noChangeAspect="1"/>
          </p:cNvPicPr>
          <p:nvPr/>
        </p:nvPicPr>
        <p:blipFill>
          <a:blip r:embed="rId8" cstate="print">
            <a:extLst>
              <a:ext uri="{28A0092B-C50C-407E-A947-70E740481C1C}">
                <a14:useLocalDpi xmlns:a14="http://schemas.microsoft.com/office/drawing/2010/main" val="0"/>
              </a:ext>
            </a:extLst>
          </a:blip>
          <a:srcRect l="44734" r="7552"/>
          <a:stretch>
            <a:fillRect/>
          </a:stretch>
        </p:blipFill>
        <p:spPr>
          <a:xfrm rot="10800000">
            <a:off x="-20782" y="-631222"/>
            <a:ext cx="25565100" cy="3418295"/>
          </a:xfrm>
          <a:prstGeom prst="rect">
            <a:avLst/>
          </a:prstGeom>
        </p:spPr>
      </p:pic>
      <p:sp>
        <p:nvSpPr>
          <p:cNvPr id="2" name="object 2"/>
          <p:cNvSpPr txBox="1"/>
          <p:nvPr/>
        </p:nvSpPr>
        <p:spPr>
          <a:xfrm>
            <a:off x="1471170" y="5620205"/>
            <a:ext cx="5545612" cy="2709716"/>
          </a:xfrm>
          <a:prstGeom prst="rect">
            <a:avLst/>
          </a:prstGeom>
        </p:spPr>
        <p:txBody>
          <a:bodyPr vert="horz" wrap="square" lIns="0" tIns="41910" rIns="0" bIns="0" rtlCol="0">
            <a:spAutoFit/>
          </a:bodyPr>
          <a:lstStyle/>
          <a:p>
            <a:pPr marL="32239">
              <a:lnSpc>
                <a:spcPts val="4557"/>
              </a:lnSpc>
              <a:spcBef>
                <a:spcPts val="330"/>
              </a:spcBef>
            </a:pPr>
            <a:r>
              <a:rPr sz="3935" b="1" dirty="0">
                <a:latin typeface="Arial" panose="020B0604020202020204" pitchFamily="34" charset="0"/>
                <a:cs typeface="Arial" panose="020B0604020202020204" pitchFamily="34" charset="0"/>
              </a:rPr>
              <a:t>Option 1 Route</a:t>
            </a:r>
            <a:endParaRPr sz="3935" dirty="0">
              <a:latin typeface="Arial" panose="020B0604020202020204" pitchFamily="34" charset="0"/>
              <a:cs typeface="Arial" panose="020B0604020202020204" pitchFamily="34" charset="0"/>
            </a:endParaRPr>
          </a:p>
          <a:p>
            <a:pPr marL="32239">
              <a:lnSpc>
                <a:spcPts val="4392"/>
              </a:lnSpc>
            </a:pPr>
            <a:r>
              <a:rPr sz="3935" b="1" dirty="0">
                <a:latin typeface="Arial" panose="020B0604020202020204" pitchFamily="34" charset="0"/>
                <a:cs typeface="Arial" panose="020B0604020202020204" pitchFamily="34" charset="0"/>
              </a:rPr>
              <a:t>Realignment:</a:t>
            </a:r>
            <a:r>
              <a:rPr lang="en-US" sz="3935" b="1" dirty="0">
                <a:latin typeface="Arial" panose="020B0604020202020204" pitchFamily="34" charset="0"/>
                <a:cs typeface="Arial" panose="020B0604020202020204" pitchFamily="34" charset="0"/>
              </a:rPr>
              <a:t> </a:t>
            </a:r>
            <a:r>
              <a:rPr sz="3935" b="1" dirty="0">
                <a:latin typeface="Arial" panose="020B0604020202020204" pitchFamily="34" charset="0"/>
                <a:cs typeface="Arial" panose="020B0604020202020204" pitchFamily="34" charset="0"/>
              </a:rPr>
              <a:t>7 – Steelton Second</a:t>
            </a:r>
            <a:r>
              <a:rPr lang="en-US" sz="3935" b="1" dirty="0">
                <a:latin typeface="Arial" panose="020B0604020202020204" pitchFamily="34" charset="0"/>
                <a:cs typeface="Arial" panose="020B0604020202020204" pitchFamily="34" charset="0"/>
              </a:rPr>
              <a:t> </a:t>
            </a:r>
            <a:r>
              <a:rPr sz="3935" b="1" dirty="0">
                <a:latin typeface="Arial" panose="020B0604020202020204" pitchFamily="34" charset="0"/>
                <a:cs typeface="Arial" panose="020B0604020202020204" pitchFamily="34" charset="0"/>
              </a:rPr>
              <a:t>Line</a:t>
            </a:r>
            <a:endParaRPr sz="3935" dirty="0">
              <a:latin typeface="Arial" panose="020B0604020202020204" pitchFamily="34" charset="0"/>
              <a:cs typeface="Arial" panose="020B0604020202020204" pitchFamily="34" charset="0"/>
            </a:endParaRPr>
          </a:p>
          <a:p>
            <a:pPr marL="32239" marR="12896">
              <a:lnSpc>
                <a:spcPts val="3630"/>
              </a:lnSpc>
              <a:spcBef>
                <a:spcPts val="216"/>
              </a:spcBef>
            </a:pPr>
            <a:r>
              <a:rPr sz="3046" b="1" dirty="0">
                <a:solidFill>
                  <a:srgbClr val="007C88"/>
                </a:solidFill>
                <a:latin typeface="Arial" panose="020B0604020202020204" pitchFamily="34" charset="0"/>
                <a:cs typeface="Arial" panose="020B0604020202020204" pitchFamily="34" charset="0"/>
              </a:rPr>
              <a:t>18.3 (1.52%) daily boardings would be affected</a:t>
            </a:r>
            <a:endParaRPr sz="3046" dirty="0">
              <a:latin typeface="Arial" panose="020B0604020202020204" pitchFamily="34" charset="0"/>
              <a:cs typeface="Arial" panose="020B0604020202020204" pitchFamily="34" charset="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object 5"/>
          <p:cNvGrpSpPr/>
          <p:nvPr/>
        </p:nvGrpSpPr>
        <p:grpSpPr>
          <a:xfrm>
            <a:off x="1378802" y="6845805"/>
            <a:ext cx="11920171" cy="9560316"/>
            <a:chOff x="685800" y="2526474"/>
            <a:chExt cx="4695825" cy="3766185"/>
          </a:xfrm>
        </p:grpSpPr>
        <p:pic>
          <p:nvPicPr>
            <p:cNvPr id="6" name="object 6"/>
            <p:cNvPicPr/>
            <p:nvPr/>
          </p:nvPicPr>
          <p:blipFill>
            <a:blip r:embed="rId2" cstate="print"/>
            <a:stretch>
              <a:fillRect/>
            </a:stretch>
          </p:blipFill>
          <p:spPr>
            <a:xfrm>
              <a:off x="695325" y="2535935"/>
              <a:ext cx="4676775" cy="3746754"/>
            </a:xfrm>
            <a:prstGeom prst="rect">
              <a:avLst/>
            </a:prstGeom>
          </p:spPr>
        </p:pic>
        <p:sp>
          <p:nvSpPr>
            <p:cNvPr id="7" name="object 7"/>
            <p:cNvSpPr/>
            <p:nvPr/>
          </p:nvSpPr>
          <p:spPr>
            <a:xfrm>
              <a:off x="690562" y="2531236"/>
              <a:ext cx="4686300" cy="3756660"/>
            </a:xfrm>
            <a:custGeom>
              <a:avLst/>
              <a:gdLst/>
              <a:ahLst/>
              <a:cxnLst/>
              <a:rect l="l" t="t" r="r" b="b"/>
              <a:pathLst>
                <a:path w="4686300" h="3756660">
                  <a:moveTo>
                    <a:pt x="0" y="3756279"/>
                  </a:moveTo>
                  <a:lnTo>
                    <a:pt x="4686300" y="3756279"/>
                  </a:lnTo>
                  <a:lnTo>
                    <a:pt x="4686300" y="0"/>
                  </a:lnTo>
                  <a:lnTo>
                    <a:pt x="0" y="0"/>
                  </a:lnTo>
                  <a:lnTo>
                    <a:pt x="0" y="3756279"/>
                  </a:lnTo>
                  <a:close/>
                </a:path>
              </a:pathLst>
            </a:custGeom>
            <a:ln w="9525">
              <a:solidFill>
                <a:srgbClr val="000000"/>
              </a:solidFill>
            </a:ln>
          </p:spPr>
          <p:txBody>
            <a:bodyPr wrap="square" lIns="0" tIns="0" rIns="0" bIns="0" rtlCol="0"/>
            <a:lstStyle/>
            <a:p>
              <a:endParaRPr/>
            </a:p>
          </p:txBody>
        </p:sp>
        <p:pic>
          <p:nvPicPr>
            <p:cNvPr id="8" name="object 8"/>
            <p:cNvPicPr/>
            <p:nvPr/>
          </p:nvPicPr>
          <p:blipFill>
            <a:blip r:embed="rId3" cstate="print"/>
            <a:stretch>
              <a:fillRect/>
            </a:stretch>
          </p:blipFill>
          <p:spPr>
            <a:xfrm>
              <a:off x="4448175" y="5005197"/>
              <a:ext cx="923925" cy="1277493"/>
            </a:xfrm>
            <a:prstGeom prst="rect">
              <a:avLst/>
            </a:prstGeom>
          </p:spPr>
        </p:pic>
      </p:grpSp>
      <p:sp>
        <p:nvSpPr>
          <p:cNvPr id="9" name="object 9"/>
          <p:cNvSpPr txBox="1"/>
          <p:nvPr/>
        </p:nvSpPr>
        <p:spPr>
          <a:xfrm>
            <a:off x="13274794" y="8754293"/>
            <a:ext cx="9624818" cy="687464"/>
          </a:xfrm>
          <a:prstGeom prst="rect">
            <a:avLst/>
          </a:prstGeom>
          <a:solidFill>
            <a:srgbClr val="FAE2D5"/>
          </a:solidFill>
          <a:ln w="19062">
            <a:solidFill>
              <a:srgbClr val="E97031"/>
            </a:solidFill>
          </a:ln>
        </p:spPr>
        <p:txBody>
          <a:bodyPr vert="horz" wrap="square" lIns="0" tIns="132175" rIns="0" bIns="0" rtlCol="0">
            <a:spAutoFit/>
          </a:bodyPr>
          <a:lstStyle/>
          <a:p>
            <a:pPr marL="1574873" algn="l">
              <a:spcBef>
                <a:spcPts val="1038"/>
              </a:spcBef>
            </a:pPr>
            <a:r>
              <a:rPr sz="3600" b="1" spc="-254" dirty="0">
                <a:solidFill>
                  <a:srgbClr val="E97031"/>
                </a:solidFill>
                <a:latin typeface="Tahoma"/>
                <a:cs typeface="Tahoma"/>
              </a:rPr>
              <a:t>What</a:t>
            </a:r>
            <a:r>
              <a:rPr sz="3600" b="1" spc="-330" dirty="0">
                <a:solidFill>
                  <a:srgbClr val="E97031"/>
                </a:solidFill>
                <a:latin typeface="Tahoma"/>
                <a:cs typeface="Tahoma"/>
              </a:rPr>
              <a:t> </a:t>
            </a:r>
            <a:r>
              <a:rPr sz="3600" b="1" spc="-102" dirty="0">
                <a:solidFill>
                  <a:srgbClr val="E97031"/>
                </a:solidFill>
                <a:latin typeface="Tahoma"/>
                <a:cs typeface="Tahoma"/>
              </a:rPr>
              <a:t>do</a:t>
            </a:r>
            <a:r>
              <a:rPr sz="3600" b="1" spc="-254" dirty="0">
                <a:solidFill>
                  <a:srgbClr val="E97031"/>
                </a:solidFill>
                <a:latin typeface="Tahoma"/>
                <a:cs typeface="Tahoma"/>
              </a:rPr>
              <a:t> you</a:t>
            </a:r>
            <a:r>
              <a:rPr sz="3600" b="1" spc="-216" dirty="0">
                <a:solidFill>
                  <a:srgbClr val="E97031"/>
                </a:solidFill>
                <a:latin typeface="Tahoma"/>
                <a:cs typeface="Tahoma"/>
              </a:rPr>
              <a:t> </a:t>
            </a:r>
            <a:r>
              <a:rPr sz="3600" b="1" spc="-203" dirty="0">
                <a:solidFill>
                  <a:srgbClr val="E97031"/>
                </a:solidFill>
                <a:latin typeface="Tahoma"/>
                <a:cs typeface="Tahoma"/>
              </a:rPr>
              <a:t>not</a:t>
            </a:r>
            <a:r>
              <a:rPr sz="3600" b="1" spc="-127" dirty="0">
                <a:solidFill>
                  <a:srgbClr val="E97031"/>
                </a:solidFill>
                <a:latin typeface="Tahoma"/>
                <a:cs typeface="Tahoma"/>
              </a:rPr>
              <a:t> </a:t>
            </a:r>
            <a:r>
              <a:rPr sz="3600" b="1" spc="-190" dirty="0">
                <a:solidFill>
                  <a:srgbClr val="E97031"/>
                </a:solidFill>
                <a:latin typeface="Tahoma"/>
                <a:cs typeface="Tahoma"/>
              </a:rPr>
              <a:t>like</a:t>
            </a:r>
            <a:r>
              <a:rPr sz="3600" b="1" spc="-216" dirty="0">
                <a:solidFill>
                  <a:srgbClr val="E97031"/>
                </a:solidFill>
                <a:latin typeface="Tahoma"/>
                <a:cs typeface="Tahoma"/>
              </a:rPr>
              <a:t> </a:t>
            </a:r>
            <a:r>
              <a:rPr sz="3600" b="1" spc="-178" dirty="0">
                <a:solidFill>
                  <a:srgbClr val="E97031"/>
                </a:solidFill>
                <a:latin typeface="Tahoma"/>
                <a:cs typeface="Tahoma"/>
              </a:rPr>
              <a:t>about</a:t>
            </a:r>
            <a:r>
              <a:rPr sz="3600" b="1" spc="-330" dirty="0">
                <a:solidFill>
                  <a:srgbClr val="E97031"/>
                </a:solidFill>
                <a:latin typeface="Tahoma"/>
                <a:cs typeface="Tahoma"/>
              </a:rPr>
              <a:t> </a:t>
            </a:r>
            <a:r>
              <a:rPr sz="3600" b="1" spc="-228" dirty="0">
                <a:solidFill>
                  <a:srgbClr val="E97031"/>
                </a:solidFill>
                <a:latin typeface="Tahoma"/>
                <a:cs typeface="Tahoma"/>
              </a:rPr>
              <a:t>Option</a:t>
            </a:r>
            <a:r>
              <a:rPr sz="3600" b="1" spc="-216" dirty="0">
                <a:solidFill>
                  <a:srgbClr val="E97031"/>
                </a:solidFill>
                <a:latin typeface="Tahoma"/>
                <a:cs typeface="Tahoma"/>
              </a:rPr>
              <a:t> </a:t>
            </a:r>
            <a:r>
              <a:rPr sz="3600" b="1" spc="-63" dirty="0">
                <a:solidFill>
                  <a:srgbClr val="E97031"/>
                </a:solidFill>
                <a:latin typeface="Tahoma"/>
                <a:cs typeface="Tahoma"/>
              </a:rPr>
              <a:t>1?</a:t>
            </a:r>
            <a:endParaRPr sz="3600" dirty="0">
              <a:latin typeface="Tahoma"/>
              <a:cs typeface="Tahoma"/>
            </a:endParaRPr>
          </a:p>
        </p:txBody>
      </p:sp>
      <p:pic>
        <p:nvPicPr>
          <p:cNvPr id="11" name="Picture 10">
            <a:extLst>
              <a:ext uri="{FF2B5EF4-FFF2-40B4-BE49-F238E27FC236}">
                <a16:creationId xmlns:a16="http://schemas.microsoft.com/office/drawing/2014/main" id="{9A04660B-DE38-D7B4-757B-BA773EFBCB67}"/>
              </a:ext>
            </a:extLst>
          </p:cNvPr>
          <p:cNvPicPr>
            <a:picLocks noChangeAspect="1"/>
          </p:cNvPicPr>
          <p:nvPr/>
        </p:nvPicPr>
        <p:blipFill>
          <a:blip r:embed="rId4" cstate="print">
            <a:extLst>
              <a:ext uri="{28A0092B-C50C-407E-A947-70E740481C1C}">
                <a14:useLocalDpi xmlns:a14="http://schemas.microsoft.com/office/drawing/2010/main" val="0"/>
              </a:ext>
            </a:extLst>
          </a:blip>
          <a:srcRect l="44734" r="7552"/>
          <a:stretch>
            <a:fillRect/>
          </a:stretch>
        </p:blipFill>
        <p:spPr>
          <a:xfrm rot="10800000">
            <a:off x="19050" y="-17929"/>
            <a:ext cx="25565100" cy="3418295"/>
          </a:xfrm>
          <a:prstGeom prst="rect">
            <a:avLst/>
          </a:prstGeom>
        </p:spPr>
      </p:pic>
      <p:sp>
        <p:nvSpPr>
          <p:cNvPr id="12" name="object 2">
            <a:extLst>
              <a:ext uri="{FF2B5EF4-FFF2-40B4-BE49-F238E27FC236}">
                <a16:creationId xmlns:a16="http://schemas.microsoft.com/office/drawing/2014/main" id="{3E96DC4C-0555-F937-9851-0A07CC658BC3}"/>
              </a:ext>
            </a:extLst>
          </p:cNvPr>
          <p:cNvSpPr txBox="1"/>
          <p:nvPr/>
        </p:nvSpPr>
        <p:spPr>
          <a:xfrm>
            <a:off x="13334832" y="4676214"/>
            <a:ext cx="9550110" cy="3904082"/>
          </a:xfrm>
          <a:prstGeom prst="rect">
            <a:avLst/>
          </a:prstGeom>
          <a:solidFill>
            <a:srgbClr val="FAE2D5"/>
          </a:solidFill>
          <a:ln w="19062">
            <a:solidFill>
              <a:srgbClr val="E97031"/>
            </a:solidFill>
          </a:ln>
        </p:spPr>
        <p:txBody>
          <a:bodyPr vert="horz" wrap="square" lIns="0" tIns="125730" rIns="0" bIns="0" rtlCol="0">
            <a:spAutoFit/>
          </a:bodyPr>
          <a:lstStyle/>
          <a:p>
            <a:pPr marL="1874695">
              <a:spcBef>
                <a:spcPts val="990"/>
              </a:spcBef>
            </a:pPr>
            <a:endParaRPr lang="en-US" sz="2792" b="1" spc="-63" dirty="0">
              <a:solidFill>
                <a:srgbClr val="E97031"/>
              </a:solidFill>
              <a:latin typeface="Tahoma"/>
              <a:cs typeface="Tahoma"/>
            </a:endParaRPr>
          </a:p>
          <a:p>
            <a:pPr marL="1874695">
              <a:spcBef>
                <a:spcPts val="990"/>
              </a:spcBef>
            </a:pPr>
            <a:endParaRPr lang="en-US" sz="2792" b="1" spc="-63" dirty="0">
              <a:solidFill>
                <a:srgbClr val="E97031"/>
              </a:solidFill>
              <a:latin typeface="Tahoma"/>
              <a:cs typeface="Tahoma"/>
            </a:endParaRPr>
          </a:p>
          <a:p>
            <a:pPr marL="1874695">
              <a:spcBef>
                <a:spcPts val="990"/>
              </a:spcBef>
            </a:pPr>
            <a:endParaRPr lang="en-US" sz="2792" b="1" spc="-63" dirty="0">
              <a:solidFill>
                <a:srgbClr val="E97031"/>
              </a:solidFill>
              <a:latin typeface="Tahoma"/>
              <a:cs typeface="Tahoma"/>
            </a:endParaRPr>
          </a:p>
          <a:p>
            <a:pPr marL="1874695">
              <a:spcBef>
                <a:spcPts val="990"/>
              </a:spcBef>
            </a:pPr>
            <a:endParaRPr lang="en-US" sz="2792" b="1" spc="-63" dirty="0">
              <a:solidFill>
                <a:srgbClr val="E97031"/>
              </a:solidFill>
              <a:latin typeface="Tahoma"/>
              <a:cs typeface="Tahoma"/>
            </a:endParaRPr>
          </a:p>
          <a:p>
            <a:pPr marL="1874695">
              <a:spcBef>
                <a:spcPts val="990"/>
              </a:spcBef>
            </a:pPr>
            <a:endParaRPr lang="en-US" sz="2792" b="1" spc="-63" dirty="0">
              <a:solidFill>
                <a:srgbClr val="E97031"/>
              </a:solidFill>
              <a:latin typeface="Tahoma"/>
              <a:cs typeface="Tahoma"/>
            </a:endParaRPr>
          </a:p>
          <a:p>
            <a:pPr marL="1874695">
              <a:spcBef>
                <a:spcPts val="990"/>
              </a:spcBef>
            </a:pPr>
            <a:endParaRPr lang="en-US" sz="2792" b="1" spc="-63" dirty="0">
              <a:solidFill>
                <a:srgbClr val="E97031"/>
              </a:solidFill>
              <a:latin typeface="Tahoma"/>
              <a:cs typeface="Tahoma"/>
            </a:endParaRPr>
          </a:p>
          <a:p>
            <a:pPr marL="1874695">
              <a:spcBef>
                <a:spcPts val="990"/>
              </a:spcBef>
            </a:pPr>
            <a:endParaRPr lang="en-US" sz="2792" b="1" spc="-63" dirty="0">
              <a:solidFill>
                <a:srgbClr val="E97031"/>
              </a:solidFill>
              <a:latin typeface="Tahoma"/>
              <a:cs typeface="Tahoma"/>
            </a:endParaRPr>
          </a:p>
        </p:txBody>
      </p:sp>
      <p:sp>
        <p:nvSpPr>
          <p:cNvPr id="13" name="object 2">
            <a:extLst>
              <a:ext uri="{FF2B5EF4-FFF2-40B4-BE49-F238E27FC236}">
                <a16:creationId xmlns:a16="http://schemas.microsoft.com/office/drawing/2014/main" id="{924C8BBD-90B1-AF09-C308-C9E541B2B0D8}"/>
              </a:ext>
            </a:extLst>
          </p:cNvPr>
          <p:cNvSpPr txBox="1"/>
          <p:nvPr/>
        </p:nvSpPr>
        <p:spPr>
          <a:xfrm>
            <a:off x="13348686" y="9513454"/>
            <a:ext cx="9536256" cy="3904082"/>
          </a:xfrm>
          <a:prstGeom prst="rect">
            <a:avLst/>
          </a:prstGeom>
          <a:solidFill>
            <a:srgbClr val="FAE2D5"/>
          </a:solidFill>
          <a:ln w="19062">
            <a:solidFill>
              <a:srgbClr val="E97031"/>
            </a:solidFill>
          </a:ln>
        </p:spPr>
        <p:txBody>
          <a:bodyPr vert="horz" wrap="square" lIns="0" tIns="125730" rIns="0" bIns="0" rtlCol="0">
            <a:spAutoFit/>
          </a:bodyPr>
          <a:lstStyle/>
          <a:p>
            <a:pPr marL="1874695">
              <a:spcBef>
                <a:spcPts val="990"/>
              </a:spcBef>
            </a:pPr>
            <a:endParaRPr lang="en-US" sz="2792" b="1" spc="-63" dirty="0">
              <a:solidFill>
                <a:srgbClr val="E97031"/>
              </a:solidFill>
              <a:latin typeface="Tahoma"/>
              <a:cs typeface="Tahoma"/>
            </a:endParaRPr>
          </a:p>
          <a:p>
            <a:pPr marL="1874695">
              <a:spcBef>
                <a:spcPts val="990"/>
              </a:spcBef>
            </a:pPr>
            <a:endParaRPr lang="en-US" sz="2792" b="1" spc="-63" dirty="0">
              <a:solidFill>
                <a:srgbClr val="E97031"/>
              </a:solidFill>
              <a:latin typeface="Tahoma"/>
              <a:cs typeface="Tahoma"/>
            </a:endParaRPr>
          </a:p>
          <a:p>
            <a:pPr marL="1874695">
              <a:spcBef>
                <a:spcPts val="990"/>
              </a:spcBef>
            </a:pPr>
            <a:endParaRPr lang="en-US" sz="2792" b="1" spc="-63" dirty="0">
              <a:solidFill>
                <a:srgbClr val="E97031"/>
              </a:solidFill>
              <a:latin typeface="Tahoma"/>
              <a:cs typeface="Tahoma"/>
            </a:endParaRPr>
          </a:p>
          <a:p>
            <a:pPr marL="1874695">
              <a:spcBef>
                <a:spcPts val="990"/>
              </a:spcBef>
            </a:pPr>
            <a:endParaRPr lang="en-US" sz="2792" b="1" spc="-63" dirty="0">
              <a:solidFill>
                <a:srgbClr val="E97031"/>
              </a:solidFill>
              <a:latin typeface="Tahoma"/>
              <a:cs typeface="Tahoma"/>
            </a:endParaRPr>
          </a:p>
          <a:p>
            <a:pPr marL="1874695">
              <a:spcBef>
                <a:spcPts val="990"/>
              </a:spcBef>
            </a:pPr>
            <a:endParaRPr lang="en-US" sz="2792" b="1" spc="-63" dirty="0">
              <a:solidFill>
                <a:srgbClr val="E97031"/>
              </a:solidFill>
              <a:latin typeface="Tahoma"/>
              <a:cs typeface="Tahoma"/>
            </a:endParaRPr>
          </a:p>
          <a:p>
            <a:pPr marL="1874695">
              <a:spcBef>
                <a:spcPts val="990"/>
              </a:spcBef>
            </a:pPr>
            <a:endParaRPr lang="en-US" sz="2792" b="1" spc="-63" dirty="0">
              <a:solidFill>
                <a:srgbClr val="E97031"/>
              </a:solidFill>
              <a:latin typeface="Tahoma"/>
              <a:cs typeface="Tahoma"/>
            </a:endParaRPr>
          </a:p>
          <a:p>
            <a:pPr marL="1874695">
              <a:spcBef>
                <a:spcPts val="990"/>
              </a:spcBef>
            </a:pPr>
            <a:endParaRPr lang="en-US" sz="2792" b="1" spc="-63" dirty="0">
              <a:solidFill>
                <a:srgbClr val="E97031"/>
              </a:solidFill>
              <a:latin typeface="Tahoma"/>
              <a:cs typeface="Tahoma"/>
            </a:endParaRPr>
          </a:p>
        </p:txBody>
      </p:sp>
      <p:sp>
        <p:nvSpPr>
          <p:cNvPr id="14" name="object 2">
            <a:extLst>
              <a:ext uri="{FF2B5EF4-FFF2-40B4-BE49-F238E27FC236}">
                <a16:creationId xmlns:a16="http://schemas.microsoft.com/office/drawing/2014/main" id="{B5BC9B18-F9BC-20FC-9A47-7A01F0A648F2}"/>
              </a:ext>
            </a:extLst>
          </p:cNvPr>
          <p:cNvSpPr txBox="1"/>
          <p:nvPr/>
        </p:nvSpPr>
        <p:spPr>
          <a:xfrm>
            <a:off x="13330350" y="14410267"/>
            <a:ext cx="9522401" cy="3904082"/>
          </a:xfrm>
          <a:prstGeom prst="rect">
            <a:avLst/>
          </a:prstGeom>
          <a:solidFill>
            <a:srgbClr val="FAE2D5"/>
          </a:solidFill>
          <a:ln w="19062">
            <a:solidFill>
              <a:srgbClr val="E97031"/>
            </a:solidFill>
          </a:ln>
        </p:spPr>
        <p:txBody>
          <a:bodyPr vert="horz" wrap="square" lIns="0" tIns="125730" rIns="0" bIns="0" rtlCol="0">
            <a:spAutoFit/>
          </a:bodyPr>
          <a:lstStyle/>
          <a:p>
            <a:pPr marL="1874695">
              <a:spcBef>
                <a:spcPts val="990"/>
              </a:spcBef>
            </a:pPr>
            <a:endParaRPr lang="en-US" sz="2792" b="1" spc="-63" dirty="0">
              <a:solidFill>
                <a:srgbClr val="E97031"/>
              </a:solidFill>
              <a:latin typeface="Tahoma"/>
              <a:cs typeface="Tahoma"/>
            </a:endParaRPr>
          </a:p>
          <a:p>
            <a:pPr marL="1874695">
              <a:spcBef>
                <a:spcPts val="990"/>
              </a:spcBef>
            </a:pPr>
            <a:endParaRPr lang="en-US" sz="2792" b="1" spc="-63" dirty="0">
              <a:solidFill>
                <a:srgbClr val="E97031"/>
              </a:solidFill>
              <a:latin typeface="Tahoma"/>
              <a:cs typeface="Tahoma"/>
            </a:endParaRPr>
          </a:p>
          <a:p>
            <a:pPr marL="1874695">
              <a:spcBef>
                <a:spcPts val="990"/>
              </a:spcBef>
            </a:pPr>
            <a:endParaRPr lang="en-US" sz="2792" b="1" spc="-63" dirty="0">
              <a:solidFill>
                <a:srgbClr val="E97031"/>
              </a:solidFill>
              <a:latin typeface="Tahoma"/>
              <a:cs typeface="Tahoma"/>
            </a:endParaRPr>
          </a:p>
          <a:p>
            <a:pPr marL="1874695">
              <a:spcBef>
                <a:spcPts val="990"/>
              </a:spcBef>
            </a:pPr>
            <a:endParaRPr lang="en-US" sz="2792" b="1" spc="-63" dirty="0">
              <a:solidFill>
                <a:srgbClr val="E97031"/>
              </a:solidFill>
              <a:latin typeface="Tahoma"/>
              <a:cs typeface="Tahoma"/>
            </a:endParaRPr>
          </a:p>
          <a:p>
            <a:pPr marL="1874695">
              <a:spcBef>
                <a:spcPts val="990"/>
              </a:spcBef>
            </a:pPr>
            <a:endParaRPr lang="en-US" sz="2792" b="1" spc="-63" dirty="0">
              <a:solidFill>
                <a:srgbClr val="E97031"/>
              </a:solidFill>
              <a:latin typeface="Tahoma"/>
              <a:cs typeface="Tahoma"/>
            </a:endParaRPr>
          </a:p>
          <a:p>
            <a:pPr marL="1874695">
              <a:spcBef>
                <a:spcPts val="990"/>
              </a:spcBef>
            </a:pPr>
            <a:endParaRPr lang="en-US" sz="2792" b="1" spc="-63" dirty="0">
              <a:solidFill>
                <a:srgbClr val="E97031"/>
              </a:solidFill>
              <a:latin typeface="Tahoma"/>
              <a:cs typeface="Tahoma"/>
            </a:endParaRPr>
          </a:p>
          <a:p>
            <a:pPr marL="1874695">
              <a:spcBef>
                <a:spcPts val="990"/>
              </a:spcBef>
            </a:pPr>
            <a:endParaRPr lang="en-US" sz="2792" b="1" spc="-63" dirty="0">
              <a:solidFill>
                <a:srgbClr val="E97031"/>
              </a:solidFill>
              <a:latin typeface="Tahoma"/>
              <a:cs typeface="Tahoma"/>
            </a:endParaRPr>
          </a:p>
        </p:txBody>
      </p:sp>
      <p:sp>
        <p:nvSpPr>
          <p:cNvPr id="15" name="TextBox 14">
            <a:extLst>
              <a:ext uri="{FF2B5EF4-FFF2-40B4-BE49-F238E27FC236}">
                <a16:creationId xmlns:a16="http://schemas.microsoft.com/office/drawing/2014/main" id="{80C84941-B5C9-6582-670A-46208D9FCC6D}"/>
              </a:ext>
            </a:extLst>
          </p:cNvPr>
          <p:cNvSpPr txBox="1"/>
          <p:nvPr/>
        </p:nvSpPr>
        <p:spPr>
          <a:xfrm>
            <a:off x="1390890" y="4562646"/>
            <a:ext cx="11687815" cy="2277547"/>
          </a:xfrm>
          <a:prstGeom prst="rect">
            <a:avLst/>
          </a:prstGeom>
          <a:noFill/>
        </p:spPr>
        <p:txBody>
          <a:bodyPr wrap="none" rtlCol="0">
            <a:spAutoFit/>
          </a:bodyPr>
          <a:lstStyle/>
          <a:p>
            <a:r>
              <a:rPr lang="en-US" sz="5400" b="1" dirty="0">
                <a:solidFill>
                  <a:srgbClr val="007681"/>
                </a:solidFill>
              </a:rPr>
              <a:t>What do you think about Option 1?</a:t>
            </a:r>
          </a:p>
          <a:p>
            <a:r>
              <a:rPr lang="en-US" sz="4400" dirty="0"/>
              <a:t>Write your ideas on sticky notes and</a:t>
            </a:r>
          </a:p>
          <a:p>
            <a:r>
              <a:rPr lang="en-US" sz="4400" dirty="0"/>
              <a:t>place them in one of the boxes below</a:t>
            </a:r>
            <a:r>
              <a:rPr lang="en-US" dirty="0"/>
              <a:t>.</a:t>
            </a:r>
          </a:p>
        </p:txBody>
      </p:sp>
      <p:sp>
        <p:nvSpPr>
          <p:cNvPr id="18" name="object 9">
            <a:extLst>
              <a:ext uri="{FF2B5EF4-FFF2-40B4-BE49-F238E27FC236}">
                <a16:creationId xmlns:a16="http://schemas.microsoft.com/office/drawing/2014/main" id="{D94BF2D8-3146-BAA0-F397-C45078A90594}"/>
              </a:ext>
            </a:extLst>
          </p:cNvPr>
          <p:cNvSpPr txBox="1"/>
          <p:nvPr/>
        </p:nvSpPr>
        <p:spPr>
          <a:xfrm>
            <a:off x="13320977" y="13596015"/>
            <a:ext cx="9591674" cy="687464"/>
          </a:xfrm>
          <a:prstGeom prst="rect">
            <a:avLst/>
          </a:prstGeom>
          <a:solidFill>
            <a:srgbClr val="FAE2D5"/>
          </a:solidFill>
          <a:ln w="19062">
            <a:solidFill>
              <a:srgbClr val="E97031"/>
            </a:solidFill>
          </a:ln>
        </p:spPr>
        <p:txBody>
          <a:bodyPr vert="horz" wrap="square" lIns="0" tIns="132175" rIns="0" bIns="0" rtlCol="0">
            <a:spAutoFit/>
          </a:bodyPr>
          <a:lstStyle/>
          <a:p>
            <a:pPr marL="1574873" algn="l">
              <a:spcBef>
                <a:spcPts val="1038"/>
              </a:spcBef>
            </a:pPr>
            <a:r>
              <a:rPr lang="en-US" sz="3600" b="1" spc="-254" dirty="0">
                <a:solidFill>
                  <a:srgbClr val="E97031"/>
                </a:solidFill>
                <a:latin typeface="Tahoma"/>
                <a:cs typeface="Tahoma"/>
              </a:rPr>
              <a:t>Have we missed anything?</a:t>
            </a:r>
            <a:endParaRPr sz="3600" dirty="0">
              <a:latin typeface="Tahoma"/>
              <a:cs typeface="Tahoma"/>
            </a:endParaRPr>
          </a:p>
        </p:txBody>
      </p:sp>
      <p:sp>
        <p:nvSpPr>
          <p:cNvPr id="19" name="object 9">
            <a:extLst>
              <a:ext uri="{FF2B5EF4-FFF2-40B4-BE49-F238E27FC236}">
                <a16:creationId xmlns:a16="http://schemas.microsoft.com/office/drawing/2014/main" id="{E9B3A1D8-20C3-769D-68DF-0C62D4D9D05B}"/>
              </a:ext>
            </a:extLst>
          </p:cNvPr>
          <p:cNvSpPr txBox="1"/>
          <p:nvPr/>
        </p:nvSpPr>
        <p:spPr>
          <a:xfrm>
            <a:off x="13320977" y="3917053"/>
            <a:ext cx="9591674" cy="687464"/>
          </a:xfrm>
          <a:prstGeom prst="rect">
            <a:avLst/>
          </a:prstGeom>
          <a:solidFill>
            <a:srgbClr val="FAE2D5"/>
          </a:solidFill>
          <a:ln w="19062">
            <a:solidFill>
              <a:srgbClr val="E97031"/>
            </a:solidFill>
          </a:ln>
        </p:spPr>
        <p:txBody>
          <a:bodyPr vert="horz" wrap="square" lIns="0" tIns="132175" rIns="0" bIns="0" rtlCol="0">
            <a:spAutoFit/>
          </a:bodyPr>
          <a:lstStyle/>
          <a:p>
            <a:pPr marL="1574873" algn="l">
              <a:spcBef>
                <a:spcPts val="1038"/>
              </a:spcBef>
            </a:pPr>
            <a:r>
              <a:rPr sz="3600" b="1" spc="-254" dirty="0">
                <a:solidFill>
                  <a:srgbClr val="E97031"/>
                </a:solidFill>
                <a:latin typeface="Tahoma"/>
                <a:cs typeface="Tahoma"/>
              </a:rPr>
              <a:t>What</a:t>
            </a:r>
            <a:r>
              <a:rPr sz="3600" b="1" spc="-330" dirty="0">
                <a:solidFill>
                  <a:srgbClr val="E97031"/>
                </a:solidFill>
                <a:latin typeface="Tahoma"/>
                <a:cs typeface="Tahoma"/>
              </a:rPr>
              <a:t> </a:t>
            </a:r>
            <a:r>
              <a:rPr sz="3600" b="1" spc="-102" dirty="0">
                <a:solidFill>
                  <a:srgbClr val="E97031"/>
                </a:solidFill>
                <a:latin typeface="Tahoma"/>
                <a:cs typeface="Tahoma"/>
              </a:rPr>
              <a:t>do</a:t>
            </a:r>
            <a:r>
              <a:rPr sz="3600" b="1" spc="-254" dirty="0">
                <a:solidFill>
                  <a:srgbClr val="E97031"/>
                </a:solidFill>
                <a:latin typeface="Tahoma"/>
                <a:cs typeface="Tahoma"/>
              </a:rPr>
              <a:t> you</a:t>
            </a:r>
            <a:r>
              <a:rPr lang="en-US" sz="3600" b="1" spc="-216" dirty="0">
                <a:solidFill>
                  <a:srgbClr val="E97031"/>
                </a:solidFill>
                <a:latin typeface="Tahoma"/>
                <a:cs typeface="Tahoma"/>
              </a:rPr>
              <a:t> </a:t>
            </a:r>
            <a:r>
              <a:rPr sz="3600" b="1" spc="-190" dirty="0">
                <a:solidFill>
                  <a:srgbClr val="E97031"/>
                </a:solidFill>
                <a:latin typeface="Tahoma"/>
                <a:cs typeface="Tahoma"/>
              </a:rPr>
              <a:t>like</a:t>
            </a:r>
            <a:r>
              <a:rPr sz="3600" b="1" spc="-216" dirty="0">
                <a:solidFill>
                  <a:srgbClr val="E97031"/>
                </a:solidFill>
                <a:latin typeface="Tahoma"/>
                <a:cs typeface="Tahoma"/>
              </a:rPr>
              <a:t> </a:t>
            </a:r>
            <a:r>
              <a:rPr sz="3600" b="1" spc="-178" dirty="0">
                <a:solidFill>
                  <a:srgbClr val="E97031"/>
                </a:solidFill>
                <a:latin typeface="Tahoma"/>
                <a:cs typeface="Tahoma"/>
              </a:rPr>
              <a:t>about</a:t>
            </a:r>
            <a:r>
              <a:rPr sz="3600" b="1" spc="-330" dirty="0">
                <a:solidFill>
                  <a:srgbClr val="E97031"/>
                </a:solidFill>
                <a:latin typeface="Tahoma"/>
                <a:cs typeface="Tahoma"/>
              </a:rPr>
              <a:t> </a:t>
            </a:r>
            <a:r>
              <a:rPr sz="3600" b="1" spc="-228" dirty="0">
                <a:solidFill>
                  <a:srgbClr val="E97031"/>
                </a:solidFill>
                <a:latin typeface="Tahoma"/>
                <a:cs typeface="Tahoma"/>
              </a:rPr>
              <a:t>Option</a:t>
            </a:r>
            <a:r>
              <a:rPr sz="3600" b="1" spc="-216" dirty="0">
                <a:solidFill>
                  <a:srgbClr val="E97031"/>
                </a:solidFill>
                <a:latin typeface="Tahoma"/>
                <a:cs typeface="Tahoma"/>
              </a:rPr>
              <a:t> </a:t>
            </a:r>
            <a:r>
              <a:rPr sz="3600" b="1" spc="-63" dirty="0">
                <a:solidFill>
                  <a:srgbClr val="E97031"/>
                </a:solidFill>
                <a:latin typeface="Tahoma"/>
                <a:cs typeface="Tahoma"/>
              </a:rPr>
              <a:t>1?</a:t>
            </a:r>
            <a:endParaRPr sz="3600" b="1" dirty="0">
              <a:latin typeface="Tahoma"/>
              <a:cs typeface="Tahoma"/>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467885"/>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Override1.xml><?xml version="1.0" encoding="utf-8"?>
<a:themeOverride xmlns:a="http://schemas.openxmlformats.org/drawingml/2006/main">
  <a:clrScheme name="Office Them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Custom 2">
    <a:majorFont>
      <a:latin typeface="Montserrat"/>
      <a:ea typeface=""/>
      <a:cs typeface=""/>
    </a:majorFont>
    <a:minorFont>
      <a:latin typeface="Montserrat"/>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Them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Custom 2">
    <a:majorFont>
      <a:latin typeface="Montserrat"/>
      <a:ea typeface=""/>
      <a:cs typeface=""/>
    </a:majorFont>
    <a:minorFont>
      <a:latin typeface="Montserrat"/>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
  <TotalTime>1413</TotalTime>
  <Words>1829</Words>
  <Application>Microsoft Office PowerPoint</Application>
  <PresentationFormat>Custom</PresentationFormat>
  <Paragraphs>310</Paragraphs>
  <Slides>24</Slides>
  <Notes>1</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24</vt:i4>
      </vt:variant>
    </vt:vector>
  </HeadingPairs>
  <TitlesOfParts>
    <vt:vector size="34" baseType="lpstr">
      <vt:lpstr>Aptos</vt:lpstr>
      <vt:lpstr>Arial</vt:lpstr>
      <vt:lpstr>Barlow</vt:lpstr>
      <vt:lpstr>Calibri</vt:lpstr>
      <vt:lpstr>Century Gothic</vt:lpstr>
      <vt:lpstr>Montserrat</vt:lpstr>
      <vt:lpstr>Symbol</vt:lpstr>
      <vt:lpstr>Tahoma</vt:lpstr>
      <vt:lpstr>Times New Roman</vt:lpstr>
      <vt:lpstr>Office Theme</vt:lpstr>
      <vt:lpstr>Summary of Existing Conditions</vt:lpstr>
      <vt:lpstr>What We Heard: Rider and Community Survey</vt:lpstr>
      <vt:lpstr>What We Heard: Public Information Centre #1</vt:lpstr>
      <vt:lpstr>Draft Transit System Vision and Guiding Principles</vt:lpstr>
      <vt:lpstr>Potential Big Moves</vt:lpstr>
      <vt:lpstr>PowerPoint Presentation</vt:lpstr>
      <vt:lpstr>Existing</vt:lpstr>
      <vt:lpstr>Existing</vt:lpstr>
      <vt:lpstr>PowerPoint Presentation</vt:lpstr>
      <vt:lpstr>PowerPoint Presentation</vt:lpstr>
      <vt:lpstr>PowerPoint Presentation</vt:lpstr>
      <vt:lpstr>PowerPoint Presentation</vt:lpstr>
      <vt:lpstr>Option 2 Route Realignment Population/Jobs within 400m (5 min walk) of bus stops</vt:lpstr>
      <vt:lpstr>PowerPoint Presentation</vt:lpstr>
      <vt:lpstr>PowerPoint Presentation</vt:lpstr>
      <vt:lpstr>PowerPoint Presentation</vt:lpstr>
      <vt:lpstr>Option 3 Route Realignment Population/Jobs within 400m (5 min walk) of bus stops</vt:lpstr>
      <vt:lpstr>Option 3</vt:lpstr>
      <vt:lpstr>Reinstating Weekend-Evening Fixed-Route Service</vt:lpstr>
      <vt:lpstr>Option Summary</vt:lpstr>
      <vt:lpstr>Preferred Route Option</vt:lpstr>
      <vt:lpstr>Parabus Service</vt:lpstr>
      <vt:lpstr>Relocating the Transit Centre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Tessa Vecchio</dc:creator>
  <cp:lastModifiedBy>Tessa Vecchio</cp:lastModifiedBy>
  <cp:revision>8</cp:revision>
  <dcterms:created xsi:type="dcterms:W3CDTF">2025-06-19T17:57:45Z</dcterms:created>
  <dcterms:modified xsi:type="dcterms:W3CDTF">2025-06-24T16:14:19Z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2025-06-19T00:00:00Z</vt:filetime>
  </property>
  <property fmtid="{D5CDD505-2E9C-101B-9397-08002B2CF9AE}" pid="3" name="LastSaved">
    <vt:filetime>2025-06-19T00:00:00Z</vt:filetime>
  </property>
  <property fmtid="{D5CDD505-2E9C-101B-9397-08002B2CF9AE}" pid="4" name="MSIP_Label_59096ad9-8b60-446a-90b7-017dbb9421a3_Enabled">
    <vt:lpwstr>true</vt:lpwstr>
  </property>
  <property fmtid="{D5CDD505-2E9C-101B-9397-08002B2CF9AE}" pid="5" name="MSIP_Label_59096ad9-8b60-446a-90b7-017dbb9421a3_Method">
    <vt:lpwstr>Standard</vt:lpwstr>
  </property>
  <property fmtid="{D5CDD505-2E9C-101B-9397-08002B2CF9AE}" pid="6" name="MSIP_Label_59096ad9-8b60-446a-90b7-017dbb9421a3_SiteId">
    <vt:lpwstr>3d234255-e20f-4205-88a5-9658a402999b</vt:lpwstr>
  </property>
</Properties>
</file>