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B2F"/>
    <a:srgbClr val="6BA539"/>
    <a:srgbClr val="007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1C430-9B46-4D59-8291-0AB5ADAFC5DB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4474E-59A8-4051-9D1A-5EB874C67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4474E-59A8-4051-9D1A-5EB874C671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0076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57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0076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57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0076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57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DC6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6219823"/>
            <a:ext cx="981075" cy="5429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875" y="6353175"/>
            <a:ext cx="666750" cy="3238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9334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71055" y="6226879"/>
            <a:ext cx="1186538" cy="5136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0076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57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DC6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6219823"/>
            <a:ext cx="981075" cy="5429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875" y="6353175"/>
            <a:ext cx="666750" cy="3238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9334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71055" y="6226879"/>
            <a:ext cx="1186538" cy="51364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467725" y="0"/>
            <a:ext cx="3590925" cy="1495425"/>
          </a:xfrm>
          <a:custGeom>
            <a:avLst/>
            <a:gdLst/>
            <a:ahLst/>
            <a:cxnLst/>
            <a:rect l="l" t="t" r="r" b="b"/>
            <a:pathLst>
              <a:path w="3590925" h="1495425">
                <a:moveTo>
                  <a:pt x="3590925" y="0"/>
                </a:moveTo>
                <a:lnTo>
                  <a:pt x="0" y="0"/>
                </a:lnTo>
                <a:lnTo>
                  <a:pt x="0" y="1495425"/>
                </a:lnTo>
                <a:lnTo>
                  <a:pt x="3590925" y="1495425"/>
                </a:lnTo>
                <a:lnTo>
                  <a:pt x="3590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57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675957"/>
            <a:ext cx="9906634" cy="1135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0076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022" y="2311336"/>
            <a:ext cx="5259705" cy="2752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27433" y="6378892"/>
            <a:ext cx="236854" cy="24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57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3412" y="346220"/>
            <a:ext cx="115570" cy="254635"/>
          </a:xfrm>
          <a:custGeom>
            <a:avLst/>
            <a:gdLst/>
            <a:ahLst/>
            <a:cxnLst/>
            <a:rect l="l" t="t" r="r" b="b"/>
            <a:pathLst>
              <a:path w="115569" h="254634">
                <a:moveTo>
                  <a:pt x="75260" y="0"/>
                </a:moveTo>
                <a:lnTo>
                  <a:pt x="169" y="0"/>
                </a:lnTo>
                <a:lnTo>
                  <a:pt x="18227" y="24643"/>
                </a:lnTo>
                <a:lnTo>
                  <a:pt x="32698" y="54420"/>
                </a:lnTo>
                <a:lnTo>
                  <a:pt x="42312" y="88730"/>
                </a:lnTo>
                <a:lnTo>
                  <a:pt x="45799" y="126971"/>
                </a:lnTo>
                <a:lnTo>
                  <a:pt x="42286" y="165440"/>
                </a:lnTo>
                <a:lnTo>
                  <a:pt x="32614" y="199790"/>
                </a:lnTo>
                <a:lnTo>
                  <a:pt x="18084" y="229597"/>
                </a:lnTo>
                <a:lnTo>
                  <a:pt x="0" y="254252"/>
                </a:lnTo>
                <a:lnTo>
                  <a:pt x="75175" y="254252"/>
                </a:lnTo>
                <a:lnTo>
                  <a:pt x="91848" y="228517"/>
                </a:lnTo>
                <a:lnTo>
                  <a:pt x="104425" y="197237"/>
                </a:lnTo>
                <a:lnTo>
                  <a:pt x="112366" y="162690"/>
                </a:lnTo>
                <a:lnTo>
                  <a:pt x="115134" y="127155"/>
                </a:lnTo>
                <a:lnTo>
                  <a:pt x="112368" y="91480"/>
                </a:lnTo>
                <a:lnTo>
                  <a:pt x="104435" y="56973"/>
                </a:lnTo>
                <a:lnTo>
                  <a:pt x="91883" y="25722"/>
                </a:lnTo>
                <a:lnTo>
                  <a:pt x="75260" y="0"/>
                </a:lnTo>
                <a:close/>
              </a:path>
            </a:pathLst>
          </a:custGeom>
          <a:solidFill>
            <a:srgbClr val="F84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7116" y="346227"/>
            <a:ext cx="334010" cy="254635"/>
          </a:xfrm>
          <a:custGeom>
            <a:avLst/>
            <a:gdLst/>
            <a:ahLst/>
            <a:cxnLst/>
            <a:rect l="l" t="t" r="r" b="b"/>
            <a:pathLst>
              <a:path w="334009" h="254634">
                <a:moveTo>
                  <a:pt x="148056" y="210845"/>
                </a:moveTo>
                <a:lnTo>
                  <a:pt x="69253" y="0"/>
                </a:lnTo>
                <a:lnTo>
                  <a:pt x="0" y="0"/>
                </a:lnTo>
                <a:lnTo>
                  <a:pt x="95008" y="254304"/>
                </a:lnTo>
                <a:lnTo>
                  <a:pt x="131851" y="254304"/>
                </a:lnTo>
                <a:lnTo>
                  <a:pt x="148056" y="210845"/>
                </a:lnTo>
                <a:close/>
              </a:path>
              <a:path w="334009" h="254634">
                <a:moveTo>
                  <a:pt x="333844" y="210845"/>
                </a:moveTo>
                <a:lnTo>
                  <a:pt x="255041" y="0"/>
                </a:lnTo>
                <a:lnTo>
                  <a:pt x="185788" y="0"/>
                </a:lnTo>
                <a:lnTo>
                  <a:pt x="280797" y="254304"/>
                </a:lnTo>
                <a:lnTo>
                  <a:pt x="317639" y="254304"/>
                </a:lnTo>
                <a:lnTo>
                  <a:pt x="333844" y="210845"/>
                </a:lnTo>
                <a:close/>
              </a:path>
            </a:pathLst>
          </a:custGeom>
          <a:solidFill>
            <a:srgbClr val="F84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0923" y="346220"/>
            <a:ext cx="229235" cy="254635"/>
          </a:xfrm>
          <a:custGeom>
            <a:avLst/>
            <a:gdLst/>
            <a:ahLst/>
            <a:cxnLst/>
            <a:rect l="l" t="t" r="r" b="b"/>
            <a:pathLst>
              <a:path w="229234" h="254634">
                <a:moveTo>
                  <a:pt x="69809" y="0"/>
                </a:moveTo>
                <a:lnTo>
                  <a:pt x="9228" y="0"/>
                </a:lnTo>
                <a:lnTo>
                  <a:pt x="364" y="37721"/>
                </a:lnTo>
                <a:lnTo>
                  <a:pt x="0" y="53166"/>
                </a:lnTo>
                <a:lnTo>
                  <a:pt x="1023" y="64002"/>
                </a:lnTo>
                <a:lnTo>
                  <a:pt x="18282" y="105213"/>
                </a:lnTo>
                <a:lnTo>
                  <a:pt x="55076" y="135283"/>
                </a:lnTo>
                <a:lnTo>
                  <a:pt x="116731" y="164631"/>
                </a:lnTo>
                <a:lnTo>
                  <a:pt x="140442" y="178485"/>
                </a:lnTo>
                <a:lnTo>
                  <a:pt x="158348" y="195606"/>
                </a:lnTo>
                <a:lnTo>
                  <a:pt x="166335" y="217090"/>
                </a:lnTo>
                <a:lnTo>
                  <a:pt x="166002" y="226883"/>
                </a:lnTo>
                <a:lnTo>
                  <a:pt x="163942" y="236654"/>
                </a:lnTo>
                <a:lnTo>
                  <a:pt x="160564" y="245934"/>
                </a:lnTo>
                <a:lnTo>
                  <a:pt x="156278" y="254252"/>
                </a:lnTo>
                <a:lnTo>
                  <a:pt x="218493" y="254252"/>
                </a:lnTo>
                <a:lnTo>
                  <a:pt x="223470" y="242224"/>
                </a:lnTo>
                <a:lnTo>
                  <a:pt x="226760" y="229747"/>
                </a:lnTo>
                <a:lnTo>
                  <a:pt x="228576" y="216953"/>
                </a:lnTo>
                <a:lnTo>
                  <a:pt x="229134" y="203976"/>
                </a:lnTo>
                <a:lnTo>
                  <a:pt x="229134" y="200668"/>
                </a:lnTo>
                <a:lnTo>
                  <a:pt x="217833" y="156689"/>
                </a:lnTo>
                <a:lnTo>
                  <a:pt x="192672" y="126654"/>
                </a:lnTo>
                <a:lnTo>
                  <a:pt x="156738" y="103985"/>
                </a:lnTo>
                <a:lnTo>
                  <a:pt x="118287" y="87222"/>
                </a:lnTo>
                <a:lnTo>
                  <a:pt x="105680" y="81588"/>
                </a:lnTo>
                <a:lnTo>
                  <a:pt x="70017" y="52014"/>
                </a:lnTo>
                <a:lnTo>
                  <a:pt x="63086" y="29639"/>
                </a:lnTo>
                <a:lnTo>
                  <a:pt x="63676" y="18149"/>
                </a:lnTo>
                <a:lnTo>
                  <a:pt x="66224" y="8030"/>
                </a:lnTo>
                <a:lnTo>
                  <a:pt x="69809" y="0"/>
                </a:lnTo>
                <a:close/>
              </a:path>
            </a:pathLst>
          </a:custGeom>
          <a:solidFill>
            <a:srgbClr val="F84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3412" y="346220"/>
            <a:ext cx="115570" cy="254635"/>
          </a:xfrm>
          <a:custGeom>
            <a:avLst/>
            <a:gdLst/>
            <a:ahLst/>
            <a:cxnLst/>
            <a:rect l="l" t="t" r="r" b="b"/>
            <a:pathLst>
              <a:path w="115569" h="254634">
                <a:moveTo>
                  <a:pt x="75260" y="0"/>
                </a:moveTo>
                <a:lnTo>
                  <a:pt x="169" y="0"/>
                </a:lnTo>
                <a:lnTo>
                  <a:pt x="18227" y="24643"/>
                </a:lnTo>
                <a:lnTo>
                  <a:pt x="32698" y="54420"/>
                </a:lnTo>
                <a:lnTo>
                  <a:pt x="42312" y="88730"/>
                </a:lnTo>
                <a:lnTo>
                  <a:pt x="45799" y="126971"/>
                </a:lnTo>
                <a:lnTo>
                  <a:pt x="42286" y="165440"/>
                </a:lnTo>
                <a:lnTo>
                  <a:pt x="32614" y="199790"/>
                </a:lnTo>
                <a:lnTo>
                  <a:pt x="18084" y="229597"/>
                </a:lnTo>
                <a:lnTo>
                  <a:pt x="0" y="254252"/>
                </a:lnTo>
                <a:lnTo>
                  <a:pt x="75175" y="254252"/>
                </a:lnTo>
                <a:lnTo>
                  <a:pt x="91848" y="228517"/>
                </a:lnTo>
                <a:lnTo>
                  <a:pt x="104425" y="197237"/>
                </a:lnTo>
                <a:lnTo>
                  <a:pt x="112366" y="162690"/>
                </a:lnTo>
                <a:lnTo>
                  <a:pt x="115134" y="127155"/>
                </a:lnTo>
                <a:lnTo>
                  <a:pt x="112368" y="91480"/>
                </a:lnTo>
                <a:lnTo>
                  <a:pt x="104435" y="56973"/>
                </a:lnTo>
                <a:lnTo>
                  <a:pt x="91883" y="25722"/>
                </a:lnTo>
                <a:lnTo>
                  <a:pt x="75260" y="0"/>
                </a:lnTo>
                <a:close/>
              </a:path>
            </a:pathLst>
          </a:custGeom>
          <a:solidFill>
            <a:srgbClr val="FF3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116" y="346227"/>
            <a:ext cx="334010" cy="254635"/>
          </a:xfrm>
          <a:custGeom>
            <a:avLst/>
            <a:gdLst/>
            <a:ahLst/>
            <a:cxnLst/>
            <a:rect l="l" t="t" r="r" b="b"/>
            <a:pathLst>
              <a:path w="334009" h="254634">
                <a:moveTo>
                  <a:pt x="148056" y="210845"/>
                </a:moveTo>
                <a:lnTo>
                  <a:pt x="69253" y="0"/>
                </a:lnTo>
                <a:lnTo>
                  <a:pt x="0" y="0"/>
                </a:lnTo>
                <a:lnTo>
                  <a:pt x="95008" y="254304"/>
                </a:lnTo>
                <a:lnTo>
                  <a:pt x="131851" y="254304"/>
                </a:lnTo>
                <a:lnTo>
                  <a:pt x="148056" y="210845"/>
                </a:lnTo>
                <a:close/>
              </a:path>
              <a:path w="334009" h="254634">
                <a:moveTo>
                  <a:pt x="333844" y="210845"/>
                </a:moveTo>
                <a:lnTo>
                  <a:pt x="255041" y="0"/>
                </a:lnTo>
                <a:lnTo>
                  <a:pt x="185788" y="0"/>
                </a:lnTo>
                <a:lnTo>
                  <a:pt x="280797" y="254304"/>
                </a:lnTo>
                <a:lnTo>
                  <a:pt x="317639" y="254304"/>
                </a:lnTo>
                <a:lnTo>
                  <a:pt x="333844" y="210845"/>
                </a:lnTo>
                <a:close/>
              </a:path>
            </a:pathLst>
          </a:custGeom>
          <a:solidFill>
            <a:srgbClr val="FF3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4808" y="346220"/>
            <a:ext cx="66675" cy="469900"/>
          </a:xfrm>
          <a:custGeom>
            <a:avLst/>
            <a:gdLst/>
            <a:ahLst/>
            <a:cxnLst/>
            <a:rect l="l" t="t" r="r" b="b"/>
            <a:pathLst>
              <a:path w="66675" h="469900">
                <a:moveTo>
                  <a:pt x="66278" y="0"/>
                </a:moveTo>
                <a:lnTo>
                  <a:pt x="0" y="0"/>
                </a:lnTo>
                <a:lnTo>
                  <a:pt x="0" y="469846"/>
                </a:lnTo>
                <a:lnTo>
                  <a:pt x="66278" y="469846"/>
                </a:lnTo>
                <a:lnTo>
                  <a:pt x="66278" y="0"/>
                </a:lnTo>
                <a:close/>
              </a:path>
            </a:pathLst>
          </a:custGeom>
          <a:solidFill>
            <a:srgbClr val="FF3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-12192"/>
            <a:ext cx="12191491" cy="6858000"/>
            <a:chOff x="0" y="-1"/>
            <a:chExt cx="12191491" cy="6858000"/>
          </a:xfrm>
        </p:grpSpPr>
        <p:sp>
          <p:nvSpPr>
            <p:cNvPr id="9" name="object 9"/>
            <p:cNvSpPr/>
            <p:nvPr/>
          </p:nvSpPr>
          <p:spPr>
            <a:xfrm>
              <a:off x="750923" y="346220"/>
              <a:ext cx="229235" cy="254635"/>
            </a:xfrm>
            <a:custGeom>
              <a:avLst/>
              <a:gdLst/>
              <a:ahLst/>
              <a:cxnLst/>
              <a:rect l="l" t="t" r="r" b="b"/>
              <a:pathLst>
                <a:path w="229234" h="254634">
                  <a:moveTo>
                    <a:pt x="69809" y="0"/>
                  </a:moveTo>
                  <a:lnTo>
                    <a:pt x="9228" y="0"/>
                  </a:lnTo>
                  <a:lnTo>
                    <a:pt x="364" y="37721"/>
                  </a:lnTo>
                  <a:lnTo>
                    <a:pt x="0" y="53166"/>
                  </a:lnTo>
                  <a:lnTo>
                    <a:pt x="1023" y="64002"/>
                  </a:lnTo>
                  <a:lnTo>
                    <a:pt x="18282" y="105213"/>
                  </a:lnTo>
                  <a:lnTo>
                    <a:pt x="55076" y="135283"/>
                  </a:lnTo>
                  <a:lnTo>
                    <a:pt x="116731" y="164631"/>
                  </a:lnTo>
                  <a:lnTo>
                    <a:pt x="140442" y="178485"/>
                  </a:lnTo>
                  <a:lnTo>
                    <a:pt x="158348" y="195606"/>
                  </a:lnTo>
                  <a:lnTo>
                    <a:pt x="166335" y="217090"/>
                  </a:lnTo>
                  <a:lnTo>
                    <a:pt x="166002" y="226883"/>
                  </a:lnTo>
                  <a:lnTo>
                    <a:pt x="163942" y="236654"/>
                  </a:lnTo>
                  <a:lnTo>
                    <a:pt x="160564" y="245934"/>
                  </a:lnTo>
                  <a:lnTo>
                    <a:pt x="156278" y="254252"/>
                  </a:lnTo>
                  <a:lnTo>
                    <a:pt x="218493" y="254252"/>
                  </a:lnTo>
                  <a:lnTo>
                    <a:pt x="223470" y="242224"/>
                  </a:lnTo>
                  <a:lnTo>
                    <a:pt x="226760" y="229747"/>
                  </a:lnTo>
                  <a:lnTo>
                    <a:pt x="228576" y="216953"/>
                  </a:lnTo>
                  <a:lnTo>
                    <a:pt x="229134" y="203976"/>
                  </a:lnTo>
                  <a:lnTo>
                    <a:pt x="229134" y="200668"/>
                  </a:lnTo>
                  <a:lnTo>
                    <a:pt x="217833" y="156689"/>
                  </a:lnTo>
                  <a:lnTo>
                    <a:pt x="192672" y="126654"/>
                  </a:lnTo>
                  <a:lnTo>
                    <a:pt x="156738" y="103985"/>
                  </a:lnTo>
                  <a:lnTo>
                    <a:pt x="118287" y="87222"/>
                  </a:lnTo>
                  <a:lnTo>
                    <a:pt x="105680" y="81588"/>
                  </a:lnTo>
                  <a:lnTo>
                    <a:pt x="70017" y="52014"/>
                  </a:lnTo>
                  <a:lnTo>
                    <a:pt x="63086" y="29639"/>
                  </a:lnTo>
                  <a:lnTo>
                    <a:pt x="63676" y="18149"/>
                  </a:lnTo>
                  <a:lnTo>
                    <a:pt x="66224" y="8030"/>
                  </a:lnTo>
                  <a:lnTo>
                    <a:pt x="69809" y="0"/>
                  </a:lnTo>
                  <a:close/>
                </a:path>
              </a:pathLst>
            </a:custGeom>
            <a:solidFill>
              <a:srgbClr val="FF3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12191491" cy="6858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208" y="640087"/>
              <a:ext cx="3009900" cy="10382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0" y="925831"/>
              <a:ext cx="1857375" cy="88582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1073" y="1932809"/>
            <a:ext cx="5121276" cy="224599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640"/>
              </a:spcBef>
            </a:pPr>
            <a:r>
              <a:rPr sz="3950" spc="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</a:t>
            </a:r>
            <a:r>
              <a:rPr sz="3950" spc="2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sz="3950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950" spc="2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95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950" spc="2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950" spc="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</a:t>
            </a:r>
            <a:r>
              <a:rPr sz="3950" spc="3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</a:t>
            </a:r>
            <a:r>
              <a:rPr sz="395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950" spc="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640" y="4237001"/>
            <a:ext cx="3970020" cy="775212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Drop-in Information Session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June 25, 2025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007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375" y="6391592"/>
            <a:ext cx="14732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-215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00575" y="1063879"/>
            <a:ext cx="7524750" cy="5788025"/>
            <a:chOff x="4562538" y="952500"/>
            <a:chExt cx="7524750" cy="57880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1056" y="6226879"/>
              <a:ext cx="1186538" cy="5136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962025"/>
              <a:ext cx="7505700" cy="57626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67301" y="957262"/>
              <a:ext cx="7515225" cy="5772150"/>
            </a:xfrm>
            <a:custGeom>
              <a:avLst/>
              <a:gdLst/>
              <a:ahLst/>
              <a:cxnLst/>
              <a:rect l="l" t="t" r="r" b="b"/>
              <a:pathLst>
                <a:path w="7515225" h="5772150">
                  <a:moveTo>
                    <a:pt x="0" y="5772150"/>
                  </a:moveTo>
                  <a:lnTo>
                    <a:pt x="7515225" y="5772150"/>
                  </a:lnTo>
                  <a:lnTo>
                    <a:pt x="7515225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89525" y="1587289"/>
            <a:ext cx="3543300" cy="738335"/>
          </a:xfrm>
          <a:custGeom>
            <a:avLst/>
            <a:gdLst/>
            <a:ahLst/>
            <a:cxnLst/>
            <a:rect l="l" t="t" r="r" b="b"/>
            <a:pathLst>
              <a:path w="3543300" h="1581150">
                <a:moveTo>
                  <a:pt x="3279775" y="0"/>
                </a:moveTo>
                <a:lnTo>
                  <a:pt x="263525" y="0"/>
                </a:lnTo>
                <a:lnTo>
                  <a:pt x="216155" y="4245"/>
                </a:lnTo>
                <a:lnTo>
                  <a:pt x="171572" y="16486"/>
                </a:lnTo>
                <a:lnTo>
                  <a:pt x="130518" y="35978"/>
                </a:lnTo>
                <a:lnTo>
                  <a:pt x="93738" y="61977"/>
                </a:lnTo>
                <a:lnTo>
                  <a:pt x="61977" y="93738"/>
                </a:lnTo>
                <a:lnTo>
                  <a:pt x="35978" y="130518"/>
                </a:lnTo>
                <a:lnTo>
                  <a:pt x="16486" y="171572"/>
                </a:lnTo>
                <a:lnTo>
                  <a:pt x="4245" y="216155"/>
                </a:lnTo>
                <a:lnTo>
                  <a:pt x="0" y="263525"/>
                </a:lnTo>
                <a:lnTo>
                  <a:pt x="0" y="1317625"/>
                </a:lnTo>
                <a:lnTo>
                  <a:pt x="4245" y="1364994"/>
                </a:lnTo>
                <a:lnTo>
                  <a:pt x="16486" y="1409577"/>
                </a:lnTo>
                <a:lnTo>
                  <a:pt x="35978" y="1450631"/>
                </a:lnTo>
                <a:lnTo>
                  <a:pt x="61977" y="1487411"/>
                </a:lnTo>
                <a:lnTo>
                  <a:pt x="93738" y="1519172"/>
                </a:lnTo>
                <a:lnTo>
                  <a:pt x="130518" y="1545171"/>
                </a:lnTo>
                <a:lnTo>
                  <a:pt x="171572" y="1564663"/>
                </a:lnTo>
                <a:lnTo>
                  <a:pt x="216155" y="1576904"/>
                </a:lnTo>
                <a:lnTo>
                  <a:pt x="263525" y="1581150"/>
                </a:lnTo>
                <a:lnTo>
                  <a:pt x="3279775" y="1581150"/>
                </a:lnTo>
                <a:lnTo>
                  <a:pt x="3327144" y="1576904"/>
                </a:lnTo>
                <a:lnTo>
                  <a:pt x="3371727" y="1564663"/>
                </a:lnTo>
                <a:lnTo>
                  <a:pt x="3412781" y="1545171"/>
                </a:lnTo>
                <a:lnTo>
                  <a:pt x="3449561" y="1519172"/>
                </a:lnTo>
                <a:lnTo>
                  <a:pt x="3481322" y="1487411"/>
                </a:lnTo>
                <a:lnTo>
                  <a:pt x="3507321" y="1450631"/>
                </a:lnTo>
                <a:lnTo>
                  <a:pt x="3526813" y="1409577"/>
                </a:lnTo>
                <a:lnTo>
                  <a:pt x="3539054" y="1364994"/>
                </a:lnTo>
                <a:lnTo>
                  <a:pt x="3543300" y="1317625"/>
                </a:lnTo>
                <a:lnTo>
                  <a:pt x="3543300" y="263525"/>
                </a:lnTo>
                <a:lnTo>
                  <a:pt x="3539054" y="216155"/>
                </a:lnTo>
                <a:lnTo>
                  <a:pt x="3526813" y="171572"/>
                </a:lnTo>
                <a:lnTo>
                  <a:pt x="3507321" y="130518"/>
                </a:lnTo>
                <a:lnTo>
                  <a:pt x="3481322" y="93738"/>
                </a:lnTo>
                <a:lnTo>
                  <a:pt x="3449561" y="61977"/>
                </a:lnTo>
                <a:lnTo>
                  <a:pt x="3412781" y="35978"/>
                </a:lnTo>
                <a:lnTo>
                  <a:pt x="3371727" y="16486"/>
                </a:lnTo>
                <a:lnTo>
                  <a:pt x="3327144" y="4245"/>
                </a:lnTo>
                <a:lnTo>
                  <a:pt x="3279775" y="0"/>
                </a:lnTo>
                <a:close/>
              </a:path>
            </a:pathLst>
          </a:custGeom>
          <a:solidFill>
            <a:srgbClr val="007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8267" y="1819785"/>
            <a:ext cx="3325816" cy="273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96290" marR="5080" indent="-784225">
              <a:lnSpc>
                <a:spcPct val="100800"/>
              </a:lnSpc>
              <a:spcBef>
                <a:spcPts val="85"/>
              </a:spcBef>
            </a:pPr>
            <a:r>
              <a:rPr sz="1800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sz="1800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3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 Minimal Changes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15650" y="5210175"/>
            <a:ext cx="1123950" cy="14859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5800" y="2498606"/>
            <a:ext cx="3733800" cy="22082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 algn="l">
              <a:buSzPct val="61290"/>
              <a:buFont typeface="Symbol"/>
              <a:buChar char=""/>
              <a:tabLst>
                <a:tab pos="355600" algn="l"/>
              </a:tabLst>
            </a:pP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Streamline existing routes by</a:t>
            </a:r>
          </a:p>
          <a:p>
            <a:pPr marL="355600" algn="l"/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removing underused segments.</a:t>
            </a:r>
          </a:p>
          <a:p>
            <a:pPr marL="355600" marR="5080" indent="-343535" algn="l">
              <a:buSzPct val="61290"/>
              <a:buFont typeface="Symbol"/>
              <a:buChar char=""/>
              <a:tabLst>
                <a:tab pos="355600" algn="l"/>
              </a:tabLst>
            </a:pP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Shorten long routes to improve on- time performance.</a:t>
            </a:r>
          </a:p>
          <a:p>
            <a:pPr marL="355600" indent="-342900" algn="l">
              <a:buSzPct val="61290"/>
              <a:buFont typeface="Symbol"/>
              <a:buChar char=""/>
              <a:tabLst>
                <a:tab pos="355600" algn="l"/>
              </a:tabLst>
            </a:pP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Minor adjustments to Routes 3, 5,</a:t>
            </a:r>
          </a:p>
          <a:p>
            <a:pPr marL="355600" algn="l"/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and 7.</a:t>
            </a:r>
          </a:p>
          <a:p>
            <a:pPr marL="355600" marR="55880" indent="-343535" algn="l">
              <a:buSzPct val="61290"/>
              <a:buFont typeface="Symbol"/>
              <a:buChar char=""/>
              <a:tabLst>
                <a:tab pos="355600" algn="l"/>
              </a:tabLst>
            </a:pPr>
            <a:r>
              <a:rPr sz="1550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: Slight reduction in coverage, but small improvements in reliability and efficiency.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9BEA93-8BC9-6B32-F27D-C5A14240A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147537"/>
            <a:ext cx="12192000" cy="8707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DC6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7184" y="6378892"/>
            <a:ext cx="1397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1055" y="6226879"/>
            <a:ext cx="1186538" cy="5136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9443" y="1743074"/>
            <a:ext cx="5181600" cy="399097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33413" y="1800351"/>
            <a:ext cx="5181600" cy="3990975"/>
            <a:chOff x="572197" y="1649030"/>
            <a:chExt cx="5181600" cy="399097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197" y="1649030"/>
              <a:ext cx="5181600" cy="39909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9824" y="1723961"/>
              <a:ext cx="1690751" cy="4524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799" y="1676336"/>
              <a:ext cx="1319149" cy="61436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447924" y="1762124"/>
              <a:ext cx="1562100" cy="323850"/>
            </a:xfrm>
            <a:custGeom>
              <a:avLst/>
              <a:gdLst/>
              <a:ahLst/>
              <a:cxnLst/>
              <a:rect l="l" t="t" r="r" b="b"/>
              <a:pathLst>
                <a:path w="1562100" h="323850">
                  <a:moveTo>
                    <a:pt x="1508125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269875"/>
                  </a:lnTo>
                  <a:lnTo>
                    <a:pt x="4236" y="290899"/>
                  </a:lnTo>
                  <a:lnTo>
                    <a:pt x="15795" y="308054"/>
                  </a:lnTo>
                  <a:lnTo>
                    <a:pt x="32950" y="319613"/>
                  </a:lnTo>
                  <a:lnTo>
                    <a:pt x="53975" y="323850"/>
                  </a:lnTo>
                  <a:lnTo>
                    <a:pt x="1508125" y="323850"/>
                  </a:lnTo>
                  <a:lnTo>
                    <a:pt x="1529149" y="319613"/>
                  </a:lnTo>
                  <a:lnTo>
                    <a:pt x="1546304" y="308054"/>
                  </a:lnTo>
                  <a:lnTo>
                    <a:pt x="1557863" y="290899"/>
                  </a:lnTo>
                  <a:lnTo>
                    <a:pt x="1562100" y="269875"/>
                  </a:lnTo>
                  <a:lnTo>
                    <a:pt x="1562100" y="53975"/>
                  </a:lnTo>
                  <a:lnTo>
                    <a:pt x="1557863" y="32950"/>
                  </a:lnTo>
                  <a:lnTo>
                    <a:pt x="1546304" y="15795"/>
                  </a:lnTo>
                  <a:lnTo>
                    <a:pt x="1529149" y="4236"/>
                  </a:lnTo>
                  <a:lnTo>
                    <a:pt x="1508125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1000" y="968533"/>
            <a:ext cx="527494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Option 1 Route Realignment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0026" y="1431766"/>
            <a:ext cx="7086600" cy="7842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546725" algn="l"/>
              </a:tabLst>
            </a:pPr>
            <a:r>
              <a:rPr sz="2000" dirty="0">
                <a:solidFill>
                  <a:srgbClr val="007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Population/Jobs within 400m (5 min walk)</a:t>
            </a:r>
            <a:r>
              <a:rPr lang="en-US" sz="2000" dirty="0">
                <a:solidFill>
                  <a:srgbClr val="007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7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bus stops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62025" algn="ctr">
              <a:lnSpc>
                <a:spcPct val="100000"/>
              </a:lnSpc>
              <a:spcBef>
                <a:spcPts val="1380"/>
              </a:spcBef>
            </a:pPr>
            <a:r>
              <a:rPr sz="180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362950" y="1657286"/>
            <a:ext cx="1691005" cy="614680"/>
            <a:chOff x="8362950" y="1657286"/>
            <a:chExt cx="1691005" cy="61468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2950" y="1704911"/>
              <a:ext cx="1690751" cy="4524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8675" y="1657286"/>
              <a:ext cx="1509649" cy="61436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401050" y="1743074"/>
              <a:ext cx="1562100" cy="323850"/>
            </a:xfrm>
            <a:custGeom>
              <a:avLst/>
              <a:gdLst/>
              <a:ahLst/>
              <a:cxnLst/>
              <a:rect l="l" t="t" r="r" b="b"/>
              <a:pathLst>
                <a:path w="1562100" h="323850">
                  <a:moveTo>
                    <a:pt x="1508125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269875"/>
                  </a:lnTo>
                  <a:lnTo>
                    <a:pt x="4236" y="290899"/>
                  </a:lnTo>
                  <a:lnTo>
                    <a:pt x="15795" y="308054"/>
                  </a:lnTo>
                  <a:lnTo>
                    <a:pt x="32950" y="319613"/>
                  </a:lnTo>
                  <a:lnTo>
                    <a:pt x="53975" y="323850"/>
                  </a:lnTo>
                  <a:lnTo>
                    <a:pt x="1508125" y="323850"/>
                  </a:lnTo>
                  <a:lnTo>
                    <a:pt x="1529149" y="319613"/>
                  </a:lnTo>
                  <a:lnTo>
                    <a:pt x="1546304" y="308054"/>
                  </a:lnTo>
                  <a:lnTo>
                    <a:pt x="1557863" y="290899"/>
                  </a:lnTo>
                  <a:lnTo>
                    <a:pt x="1562100" y="269875"/>
                  </a:lnTo>
                  <a:lnTo>
                    <a:pt x="1562100" y="53975"/>
                  </a:lnTo>
                  <a:lnTo>
                    <a:pt x="1557863" y="32950"/>
                  </a:lnTo>
                  <a:lnTo>
                    <a:pt x="1546304" y="15795"/>
                  </a:lnTo>
                  <a:lnTo>
                    <a:pt x="1529149" y="4236"/>
                  </a:lnTo>
                  <a:lnTo>
                    <a:pt x="1508125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622665" y="1748853"/>
            <a:ext cx="1123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2A61E-AD49-FD8B-AD83-D78908BD80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147537"/>
            <a:ext cx="12192000" cy="8707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D5232D9-3578-54DE-A838-AA2F29616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147537"/>
            <a:ext cx="12192000" cy="87073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AB2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4009" y="6391592"/>
            <a:ext cx="14605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-220" dirty="0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33988" y="1085850"/>
            <a:ext cx="7362825" cy="5676900"/>
            <a:chOff x="4733988" y="1085850"/>
            <a:chExt cx="7362825" cy="56769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1056" y="6226879"/>
              <a:ext cx="1186538" cy="5136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3450" y="1095373"/>
              <a:ext cx="7343775" cy="56578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38751" y="1090612"/>
              <a:ext cx="7353300" cy="5667375"/>
            </a:xfrm>
            <a:custGeom>
              <a:avLst/>
              <a:gdLst/>
              <a:ahLst/>
              <a:cxnLst/>
              <a:rect l="l" t="t" r="r" b="b"/>
              <a:pathLst>
                <a:path w="7353300" h="5667375">
                  <a:moveTo>
                    <a:pt x="0" y="5667375"/>
                  </a:moveTo>
                  <a:lnTo>
                    <a:pt x="7353300" y="5667375"/>
                  </a:lnTo>
                  <a:lnTo>
                    <a:pt x="7353300" y="0"/>
                  </a:lnTo>
                  <a:lnTo>
                    <a:pt x="0" y="0"/>
                  </a:lnTo>
                  <a:lnTo>
                    <a:pt x="0" y="56673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58183" y="1086962"/>
            <a:ext cx="3469928" cy="1002803"/>
            <a:chOff x="-236127" y="259195"/>
            <a:chExt cx="3469928" cy="1002803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50" y="657161"/>
              <a:ext cx="2948051" cy="60483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-236127" y="259195"/>
              <a:ext cx="3286125" cy="825949"/>
            </a:xfrm>
            <a:custGeom>
              <a:avLst/>
              <a:gdLst/>
              <a:ahLst/>
              <a:cxnLst/>
              <a:rect l="l" t="t" r="r" b="b"/>
              <a:pathLst>
                <a:path w="3286125" h="1009650">
                  <a:moveTo>
                    <a:pt x="3117850" y="0"/>
                  </a:moveTo>
                  <a:lnTo>
                    <a:pt x="168275" y="0"/>
                  </a:lnTo>
                  <a:lnTo>
                    <a:pt x="123539" y="6008"/>
                  </a:lnTo>
                  <a:lnTo>
                    <a:pt x="83342" y="22968"/>
                  </a:lnTo>
                  <a:lnTo>
                    <a:pt x="49285" y="49275"/>
                  </a:lnTo>
                  <a:lnTo>
                    <a:pt x="22973" y="83330"/>
                  </a:lnTo>
                  <a:lnTo>
                    <a:pt x="6010" y="123531"/>
                  </a:lnTo>
                  <a:lnTo>
                    <a:pt x="0" y="168275"/>
                  </a:lnTo>
                  <a:lnTo>
                    <a:pt x="0" y="841375"/>
                  </a:lnTo>
                  <a:lnTo>
                    <a:pt x="6010" y="886118"/>
                  </a:lnTo>
                  <a:lnTo>
                    <a:pt x="22973" y="926319"/>
                  </a:lnTo>
                  <a:lnTo>
                    <a:pt x="49285" y="960374"/>
                  </a:lnTo>
                  <a:lnTo>
                    <a:pt x="83342" y="986681"/>
                  </a:lnTo>
                  <a:lnTo>
                    <a:pt x="123539" y="1003641"/>
                  </a:lnTo>
                  <a:lnTo>
                    <a:pt x="168275" y="1009650"/>
                  </a:lnTo>
                  <a:lnTo>
                    <a:pt x="3117850" y="1009650"/>
                  </a:lnTo>
                  <a:lnTo>
                    <a:pt x="3162593" y="1003641"/>
                  </a:lnTo>
                  <a:lnTo>
                    <a:pt x="3202794" y="986681"/>
                  </a:lnTo>
                  <a:lnTo>
                    <a:pt x="3236849" y="960374"/>
                  </a:lnTo>
                  <a:lnTo>
                    <a:pt x="3263156" y="926319"/>
                  </a:lnTo>
                  <a:lnTo>
                    <a:pt x="3280116" y="886118"/>
                  </a:lnTo>
                  <a:lnTo>
                    <a:pt x="3286125" y="841375"/>
                  </a:lnTo>
                  <a:lnTo>
                    <a:pt x="3286125" y="168275"/>
                  </a:lnTo>
                  <a:lnTo>
                    <a:pt x="3280116" y="123531"/>
                  </a:lnTo>
                  <a:lnTo>
                    <a:pt x="3263156" y="83330"/>
                  </a:lnTo>
                  <a:lnTo>
                    <a:pt x="3236849" y="49275"/>
                  </a:lnTo>
                  <a:lnTo>
                    <a:pt x="3202794" y="22968"/>
                  </a:lnTo>
                  <a:lnTo>
                    <a:pt x="3162593" y="6008"/>
                  </a:lnTo>
                  <a:lnTo>
                    <a:pt x="3117850" y="0"/>
                  </a:lnTo>
                  <a:close/>
                </a:path>
              </a:pathLst>
            </a:custGeom>
            <a:solidFill>
              <a:srgbClr val="DC6B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13578" y="1343940"/>
            <a:ext cx="27591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sz="1800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sz="1800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Sault</a:t>
            </a:r>
            <a:r>
              <a:rPr sz="18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Loops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82250" y="5200650"/>
            <a:ext cx="1666875" cy="151447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1691" y="2078944"/>
            <a:ext cx="4222750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7314" indent="-343535">
              <a:buSzPct val="67857"/>
              <a:buFont typeface="Symbol"/>
              <a:buChar char=""/>
              <a:tabLst>
                <a:tab pos="35560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Redesign nearly all routes (except Route 8 Community Bus, which stays the same)</a:t>
            </a:r>
          </a:p>
          <a:p>
            <a:pPr marL="355600" marR="5080" indent="-343535">
              <a:buSzPct val="67857"/>
              <a:buFont typeface="Symbol"/>
              <a:buChar char=""/>
              <a:tabLst>
                <a:tab pos="35560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New Loops 1, 2, and 3 operate in both directions and run every 30 minutes on weekdays, Loop 4 operates in one direction every 60 minutes</a:t>
            </a:r>
          </a:p>
          <a:p>
            <a:pPr marL="355600" marR="189865" indent="-343535">
              <a:buSzPct val="67857"/>
              <a:buFont typeface="Symbol"/>
              <a:buChar char=""/>
              <a:tabLst>
                <a:tab pos="35560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Uses an “offset schedule” (clockwise and counterclockwise departures): half the buses leave downtown at :00 and :30; the other half at :15 and :45</a:t>
            </a:r>
          </a:p>
          <a:p>
            <a:pPr marL="355600" marR="242570" indent="-343535">
              <a:buSzPct val="67857"/>
              <a:buFont typeface="Symbol"/>
              <a:buChar char=""/>
              <a:tabLst>
                <a:tab pos="35560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Improves frequency between popular destinations and reduces wait times and transfers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242570">
              <a:buSzPct val="67857"/>
              <a:tabLst>
                <a:tab pos="355600" algn="l"/>
              </a:tabLst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82880"/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: Moderate reduction in coverage, but more direct, consistent service with buses connecting major destinations every 15 minutes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DC6B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1055" y="6226879"/>
            <a:ext cx="1186538" cy="5136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577" y="985330"/>
            <a:ext cx="4855024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DC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2 Route Realignment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707576" y="1563624"/>
            <a:ext cx="5181600" cy="4095814"/>
            <a:chOff x="509498" y="1514411"/>
            <a:chExt cx="5181600" cy="409581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98" y="1895475"/>
              <a:ext cx="5181600" cy="37147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7949" y="1514411"/>
              <a:ext cx="1204912" cy="6143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8247" y="1590739"/>
              <a:ext cx="1562100" cy="323850"/>
            </a:xfrm>
            <a:custGeom>
              <a:avLst/>
              <a:gdLst/>
              <a:ahLst/>
              <a:cxnLst/>
              <a:rect l="l" t="t" r="r" b="b"/>
              <a:pathLst>
                <a:path w="1562100" h="323850">
                  <a:moveTo>
                    <a:pt x="1508125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269875"/>
                  </a:lnTo>
                  <a:lnTo>
                    <a:pt x="4236" y="290899"/>
                  </a:lnTo>
                  <a:lnTo>
                    <a:pt x="15795" y="308054"/>
                  </a:lnTo>
                  <a:lnTo>
                    <a:pt x="32950" y="319613"/>
                  </a:lnTo>
                  <a:lnTo>
                    <a:pt x="53975" y="323850"/>
                  </a:lnTo>
                  <a:lnTo>
                    <a:pt x="1508125" y="323850"/>
                  </a:lnTo>
                  <a:lnTo>
                    <a:pt x="1529149" y="319613"/>
                  </a:lnTo>
                  <a:lnTo>
                    <a:pt x="1546304" y="308054"/>
                  </a:lnTo>
                  <a:lnTo>
                    <a:pt x="1557863" y="290899"/>
                  </a:lnTo>
                  <a:lnTo>
                    <a:pt x="1562100" y="269875"/>
                  </a:lnTo>
                  <a:lnTo>
                    <a:pt x="1562100" y="53975"/>
                  </a:lnTo>
                  <a:lnTo>
                    <a:pt x="1557863" y="32950"/>
                  </a:lnTo>
                  <a:lnTo>
                    <a:pt x="1546304" y="15795"/>
                  </a:lnTo>
                  <a:lnTo>
                    <a:pt x="1529149" y="4236"/>
                  </a:lnTo>
                  <a:lnTo>
                    <a:pt x="1508125" y="0"/>
                  </a:lnTo>
                  <a:close/>
                </a:path>
              </a:pathLst>
            </a:custGeom>
            <a:solidFill>
              <a:srgbClr val="DC6B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52814" y="1524000"/>
            <a:ext cx="5181600" cy="4111371"/>
            <a:chOff x="6021069" y="1514411"/>
            <a:chExt cx="5181600" cy="4111371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1069" y="1911032"/>
              <a:ext cx="5181600" cy="37147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5300" y="1514411"/>
              <a:ext cx="1347724" cy="61436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830819" y="1619250"/>
              <a:ext cx="1562100" cy="323850"/>
            </a:xfrm>
            <a:custGeom>
              <a:avLst/>
              <a:gdLst/>
              <a:ahLst/>
              <a:cxnLst/>
              <a:rect l="l" t="t" r="r" b="b"/>
              <a:pathLst>
                <a:path w="1562100" h="323850">
                  <a:moveTo>
                    <a:pt x="1508125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269875"/>
                  </a:lnTo>
                  <a:lnTo>
                    <a:pt x="4236" y="290899"/>
                  </a:lnTo>
                  <a:lnTo>
                    <a:pt x="15795" y="308054"/>
                  </a:lnTo>
                  <a:lnTo>
                    <a:pt x="32950" y="319613"/>
                  </a:lnTo>
                  <a:lnTo>
                    <a:pt x="53975" y="323850"/>
                  </a:lnTo>
                  <a:lnTo>
                    <a:pt x="1508125" y="323850"/>
                  </a:lnTo>
                  <a:lnTo>
                    <a:pt x="1529149" y="319613"/>
                  </a:lnTo>
                  <a:lnTo>
                    <a:pt x="1546304" y="308054"/>
                  </a:lnTo>
                  <a:lnTo>
                    <a:pt x="1557863" y="290899"/>
                  </a:lnTo>
                  <a:lnTo>
                    <a:pt x="1562100" y="269875"/>
                  </a:lnTo>
                  <a:lnTo>
                    <a:pt x="1562100" y="53975"/>
                  </a:lnTo>
                  <a:lnTo>
                    <a:pt x="1557863" y="32950"/>
                  </a:lnTo>
                  <a:lnTo>
                    <a:pt x="1546304" y="15795"/>
                  </a:lnTo>
                  <a:lnTo>
                    <a:pt x="1529149" y="4236"/>
                  </a:lnTo>
                  <a:lnTo>
                    <a:pt x="1508125" y="0"/>
                  </a:lnTo>
                  <a:close/>
                </a:path>
              </a:pathLst>
            </a:custGeom>
            <a:solidFill>
              <a:srgbClr val="DC6B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13685" y="1610677"/>
            <a:ext cx="83311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11727433" y="6378892"/>
            <a:ext cx="2368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82939" y="1610677"/>
            <a:ext cx="10953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D4EB8-1FBB-C0DC-9278-E64EEE5F52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147537"/>
            <a:ext cx="12344400" cy="8707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6BA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1055" y="6226879"/>
            <a:ext cx="1186538" cy="51364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66800" y="1006730"/>
            <a:ext cx="3220847" cy="711331"/>
            <a:chOff x="-34671" y="533336"/>
            <a:chExt cx="3220847" cy="8667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" y="752411"/>
              <a:ext cx="2909951" cy="61436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-34671" y="533336"/>
              <a:ext cx="3086100" cy="866775"/>
            </a:xfrm>
            <a:custGeom>
              <a:avLst/>
              <a:gdLst/>
              <a:ahLst/>
              <a:cxnLst/>
              <a:rect l="l" t="t" r="r" b="b"/>
              <a:pathLst>
                <a:path w="3086100" h="866775">
                  <a:moveTo>
                    <a:pt x="2941574" y="0"/>
                  </a:moveTo>
                  <a:lnTo>
                    <a:pt x="144462" y="0"/>
                  </a:lnTo>
                  <a:lnTo>
                    <a:pt x="98802" y="7361"/>
                  </a:lnTo>
                  <a:lnTo>
                    <a:pt x="59146" y="27866"/>
                  </a:lnTo>
                  <a:lnTo>
                    <a:pt x="27873" y="59143"/>
                  </a:lnTo>
                  <a:lnTo>
                    <a:pt x="7365" y="98820"/>
                  </a:lnTo>
                  <a:lnTo>
                    <a:pt x="0" y="144525"/>
                  </a:lnTo>
                  <a:lnTo>
                    <a:pt x="0" y="722249"/>
                  </a:lnTo>
                  <a:lnTo>
                    <a:pt x="7365" y="767954"/>
                  </a:lnTo>
                  <a:lnTo>
                    <a:pt x="27873" y="807631"/>
                  </a:lnTo>
                  <a:lnTo>
                    <a:pt x="59146" y="838908"/>
                  </a:lnTo>
                  <a:lnTo>
                    <a:pt x="98802" y="859413"/>
                  </a:lnTo>
                  <a:lnTo>
                    <a:pt x="144462" y="866775"/>
                  </a:lnTo>
                  <a:lnTo>
                    <a:pt x="2941574" y="866775"/>
                  </a:lnTo>
                  <a:lnTo>
                    <a:pt x="2987279" y="859413"/>
                  </a:lnTo>
                  <a:lnTo>
                    <a:pt x="3026956" y="838908"/>
                  </a:lnTo>
                  <a:lnTo>
                    <a:pt x="3058233" y="807631"/>
                  </a:lnTo>
                  <a:lnTo>
                    <a:pt x="3078738" y="767954"/>
                  </a:lnTo>
                  <a:lnTo>
                    <a:pt x="3086100" y="722249"/>
                  </a:lnTo>
                  <a:lnTo>
                    <a:pt x="3086100" y="144525"/>
                  </a:lnTo>
                  <a:lnTo>
                    <a:pt x="3078738" y="98820"/>
                  </a:lnTo>
                  <a:lnTo>
                    <a:pt x="3058233" y="59143"/>
                  </a:lnTo>
                  <a:lnTo>
                    <a:pt x="3026956" y="27866"/>
                  </a:lnTo>
                  <a:lnTo>
                    <a:pt x="2987279" y="7361"/>
                  </a:lnTo>
                  <a:lnTo>
                    <a:pt x="2941574" y="0"/>
                  </a:lnTo>
                  <a:close/>
                </a:path>
              </a:pathLst>
            </a:custGeom>
            <a:solidFill>
              <a:srgbClr val="6BA4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44930" y="1212217"/>
            <a:ext cx="2529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sz="1800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sz="1800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Sault</a:t>
            </a:r>
            <a:r>
              <a:rPr sz="18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Spine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4819" y="1870205"/>
            <a:ext cx="3735704" cy="375487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55600" marR="97155" indent="-343535" algn="l">
              <a:spcBef>
                <a:spcPts val="140"/>
              </a:spcBef>
              <a:buSzPct val="61290"/>
              <a:buFont typeface="Symbol"/>
              <a:buChar char=""/>
              <a:tabLst>
                <a:tab pos="355600" algn="l"/>
              </a:tabLst>
            </a:pPr>
            <a:r>
              <a:rPr sz="1550" spc="65" dirty="0">
                <a:latin typeface="Arial" panose="020B0604020202020204" pitchFamily="34" charset="0"/>
                <a:cs typeface="Arial" panose="020B0604020202020204" pitchFamily="34" charset="0"/>
              </a:rPr>
              <a:t>Introduces</a:t>
            </a:r>
            <a:r>
              <a:rPr sz="155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550" spc="100" dirty="0"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sz="1550" spc="-10" dirty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“spine”</a:t>
            </a:r>
            <a:r>
              <a:rPr sz="155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sz="15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sz="155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sz="155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550" spc="70" dirty="0">
                <a:latin typeface="Arial" panose="020B0604020202020204" pitchFamily="34" charset="0"/>
                <a:cs typeface="Arial" panose="020B0604020202020204" pitchFamily="34" charset="0"/>
              </a:rPr>
              <a:t>Downtown,</a:t>
            </a:r>
            <a:r>
              <a:rPr sz="155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Algoma</a:t>
            </a:r>
            <a:r>
              <a:rPr sz="155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70" dirty="0">
                <a:latin typeface="Arial" panose="020B0604020202020204" pitchFamily="34" charset="0"/>
                <a:cs typeface="Arial" panose="020B0604020202020204" pitchFamily="34" charset="0"/>
              </a:rPr>
              <a:t>University, </a:t>
            </a:r>
            <a:r>
              <a:rPr sz="1550" spc="85" dirty="0">
                <a:latin typeface="Arial" panose="020B0604020202020204" pitchFamily="34" charset="0"/>
                <a:cs typeface="Arial" panose="020B0604020202020204" pitchFamily="34" charset="0"/>
              </a:rPr>
              <a:t>Sault</a:t>
            </a:r>
            <a:r>
              <a:rPr sz="155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College,</a:t>
            </a:r>
            <a:r>
              <a:rPr sz="155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550" spc="5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5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0" dirty="0">
                <a:latin typeface="Arial" panose="020B0604020202020204" pitchFamily="34" charset="0"/>
                <a:cs typeface="Arial" panose="020B0604020202020204" pitchFamily="34" charset="0"/>
              </a:rPr>
              <a:t>Hospital.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 algn="l">
              <a:spcBef>
                <a:spcPts val="1220"/>
              </a:spcBef>
              <a:buSzPct val="61290"/>
              <a:buFont typeface="Symbol"/>
              <a:buChar char=""/>
              <a:tabLst>
                <a:tab pos="355600" algn="l"/>
              </a:tabLst>
            </a:pPr>
            <a:r>
              <a:rPr sz="1550" spc="145" dirty="0">
                <a:latin typeface="Arial" panose="020B0604020202020204" pitchFamily="34" charset="0"/>
                <a:cs typeface="Arial" panose="020B0604020202020204" pitchFamily="34" charset="0"/>
              </a:rPr>
              <a:t>Buses</a:t>
            </a:r>
            <a:r>
              <a:rPr sz="15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55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5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55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70" dirty="0">
                <a:latin typeface="Arial" panose="020B0604020202020204" pitchFamily="34" charset="0"/>
                <a:cs typeface="Arial" panose="020B0604020202020204" pitchFamily="34" charset="0"/>
              </a:rPr>
              <a:t>spine</a:t>
            </a:r>
            <a:r>
              <a:rPr sz="15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140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sz="15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sz="15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25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l">
              <a:spcBef>
                <a:spcPts val="320"/>
              </a:spcBef>
            </a:pPr>
            <a:r>
              <a:rPr sz="1550" spc="120" dirty="0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sz="15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12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55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sz="15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0" dirty="0">
                <a:latin typeface="Arial" panose="020B0604020202020204" pitchFamily="34" charset="0"/>
                <a:cs typeface="Arial" panose="020B0604020202020204" pitchFamily="34" charset="0"/>
              </a:rPr>
              <a:t>directions.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79705" indent="-343535" algn="l">
              <a:spcBef>
                <a:spcPts val="795"/>
              </a:spcBef>
              <a:buSzPct val="61290"/>
              <a:buFont typeface="Symbol"/>
              <a:buChar char=""/>
              <a:tabLst>
                <a:tab pos="355600" algn="l"/>
              </a:tabLst>
            </a:pPr>
            <a:r>
              <a:rPr sz="1550" spc="7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15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85" dirty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sz="155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sz="155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80" dirty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13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20" dirty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sz="1550" spc="70" dirty="0">
                <a:latin typeface="Arial" panose="020B0604020202020204" pitchFamily="34" charset="0"/>
                <a:cs typeface="Arial" panose="020B0604020202020204" pitchFamily="34" charset="0"/>
              </a:rPr>
              <a:t>spine</a:t>
            </a:r>
            <a:r>
              <a:rPr sz="15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55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60" dirty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sz="15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5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5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550" spc="75" dirty="0">
                <a:latin typeface="Arial" panose="020B0604020202020204" pitchFamily="34" charset="0"/>
                <a:cs typeface="Arial" panose="020B0604020202020204" pitchFamily="34" charset="0"/>
              </a:rPr>
              <a:t>Downtown </a:t>
            </a:r>
            <a:r>
              <a:rPr sz="1550" spc="65" dirty="0">
                <a:latin typeface="Arial" panose="020B0604020202020204" pitchFamily="34" charset="0"/>
                <a:cs typeface="Arial" panose="020B0604020202020204" pitchFamily="34" charset="0"/>
              </a:rPr>
              <a:t>terminal,</a:t>
            </a:r>
            <a:r>
              <a:rPr sz="155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60" dirty="0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sz="155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5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5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155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5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one-way</a:t>
            </a:r>
            <a:r>
              <a:rPr sz="1550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10" dirty="0">
                <a:latin typeface="Arial" panose="020B0604020202020204" pitchFamily="34" charset="0"/>
                <a:cs typeface="Arial" panose="020B0604020202020204" pitchFamily="34" charset="0"/>
              </a:rPr>
              <a:t>loops.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l">
              <a:spcBef>
                <a:spcPts val="780"/>
              </a:spcBef>
            </a:pPr>
            <a:r>
              <a:rPr sz="1550" b="1" spc="55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sz="1550" spc="5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5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Reduced area</a:t>
            </a:r>
            <a:r>
              <a:rPr sz="15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25" dirty="0">
                <a:latin typeface="Arial" panose="020B0604020202020204" pitchFamily="34" charset="0"/>
                <a:cs typeface="Arial" panose="020B0604020202020204" pitchFamily="34" charset="0"/>
              </a:rPr>
              <a:t>coverage,</a:t>
            </a:r>
            <a:r>
              <a:rPr sz="15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6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sz="1550" spc="80" dirty="0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sz="155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80" dirty="0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  <a:r>
              <a:rPr sz="155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8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5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10" dirty="0">
                <a:latin typeface="Arial" panose="020B0604020202020204" pitchFamily="34" charset="0"/>
                <a:cs typeface="Arial" panose="020B0604020202020204" pitchFamily="34" charset="0"/>
              </a:rPr>
              <a:t>speed,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connectivity,</a:t>
            </a:r>
            <a:r>
              <a:rPr sz="155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550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55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10" dirty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sz="155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sz="15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5" dirty="0">
                <a:latin typeface="Arial" panose="020B0604020202020204" pitchFamily="34" charset="0"/>
                <a:cs typeface="Arial" panose="020B0604020202020204" pitchFamily="34" charset="0"/>
              </a:rPr>
              <a:t>corridors.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67275" y="1285874"/>
            <a:ext cx="7324725" cy="5572125"/>
            <a:chOff x="4867275" y="1285874"/>
            <a:chExt cx="7324725" cy="557212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7275" y="1285874"/>
              <a:ext cx="7324725" cy="55721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34700" y="5105399"/>
              <a:ext cx="1257300" cy="175259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22BD0C-E5F3-688F-E219-98CC99FA9C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147537"/>
            <a:ext cx="12192000" cy="8707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DC6B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1055" y="6226879"/>
            <a:ext cx="1186538" cy="5136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8419" y="2018728"/>
            <a:ext cx="5181600" cy="399097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08912" y="1582325"/>
            <a:ext cx="5181600" cy="4394327"/>
            <a:chOff x="532448" y="1676336"/>
            <a:chExt cx="5181600" cy="4394327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448" y="2079688"/>
              <a:ext cx="5181600" cy="39909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799" y="1676336"/>
              <a:ext cx="1319149" cy="61436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95524" y="1767014"/>
              <a:ext cx="1562100" cy="323850"/>
            </a:xfrm>
            <a:custGeom>
              <a:avLst/>
              <a:gdLst/>
              <a:ahLst/>
              <a:cxnLst/>
              <a:rect l="l" t="t" r="r" b="b"/>
              <a:pathLst>
                <a:path w="1562100" h="323850">
                  <a:moveTo>
                    <a:pt x="1508125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269875"/>
                  </a:lnTo>
                  <a:lnTo>
                    <a:pt x="4236" y="290899"/>
                  </a:lnTo>
                  <a:lnTo>
                    <a:pt x="15795" y="308054"/>
                  </a:lnTo>
                  <a:lnTo>
                    <a:pt x="32950" y="319613"/>
                  </a:lnTo>
                  <a:lnTo>
                    <a:pt x="53975" y="323850"/>
                  </a:lnTo>
                  <a:lnTo>
                    <a:pt x="1508125" y="323850"/>
                  </a:lnTo>
                  <a:lnTo>
                    <a:pt x="1529149" y="319613"/>
                  </a:lnTo>
                  <a:lnTo>
                    <a:pt x="1546304" y="308054"/>
                  </a:lnTo>
                  <a:lnTo>
                    <a:pt x="1557863" y="290899"/>
                  </a:lnTo>
                  <a:lnTo>
                    <a:pt x="1562100" y="269875"/>
                  </a:lnTo>
                  <a:lnTo>
                    <a:pt x="1562100" y="53975"/>
                  </a:lnTo>
                  <a:lnTo>
                    <a:pt x="1557863" y="32950"/>
                  </a:lnTo>
                  <a:lnTo>
                    <a:pt x="1546304" y="15795"/>
                  </a:lnTo>
                  <a:lnTo>
                    <a:pt x="1529149" y="4236"/>
                  </a:lnTo>
                  <a:lnTo>
                    <a:pt x="1508125" y="0"/>
                  </a:lnTo>
                  <a:close/>
                </a:path>
              </a:pathLst>
            </a:custGeom>
            <a:solidFill>
              <a:srgbClr val="6BA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27200" y="1036938"/>
            <a:ext cx="4780281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6BA4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3 Route Realignment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768471" y="1690273"/>
            <a:ext cx="935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05800" y="1657286"/>
            <a:ext cx="1652524" cy="614362"/>
            <a:chOff x="8305800" y="1657286"/>
            <a:chExt cx="1652524" cy="614362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8675" y="1657286"/>
              <a:ext cx="1509649" cy="61436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05800" y="1748853"/>
              <a:ext cx="1562100" cy="323850"/>
            </a:xfrm>
            <a:custGeom>
              <a:avLst/>
              <a:gdLst/>
              <a:ahLst/>
              <a:cxnLst/>
              <a:rect l="l" t="t" r="r" b="b"/>
              <a:pathLst>
                <a:path w="1562100" h="323850">
                  <a:moveTo>
                    <a:pt x="1508125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269875"/>
                  </a:lnTo>
                  <a:lnTo>
                    <a:pt x="4236" y="290899"/>
                  </a:lnTo>
                  <a:lnTo>
                    <a:pt x="15795" y="308054"/>
                  </a:lnTo>
                  <a:lnTo>
                    <a:pt x="32950" y="319613"/>
                  </a:lnTo>
                  <a:lnTo>
                    <a:pt x="53975" y="323850"/>
                  </a:lnTo>
                  <a:lnTo>
                    <a:pt x="1508125" y="323850"/>
                  </a:lnTo>
                  <a:lnTo>
                    <a:pt x="1529149" y="319613"/>
                  </a:lnTo>
                  <a:lnTo>
                    <a:pt x="1546304" y="308054"/>
                  </a:lnTo>
                  <a:lnTo>
                    <a:pt x="1557863" y="290899"/>
                  </a:lnTo>
                  <a:lnTo>
                    <a:pt x="1562100" y="269875"/>
                  </a:lnTo>
                  <a:lnTo>
                    <a:pt x="1562100" y="53975"/>
                  </a:lnTo>
                  <a:lnTo>
                    <a:pt x="1557863" y="32950"/>
                  </a:lnTo>
                  <a:lnTo>
                    <a:pt x="1546304" y="15795"/>
                  </a:lnTo>
                  <a:lnTo>
                    <a:pt x="1529149" y="4236"/>
                  </a:lnTo>
                  <a:lnTo>
                    <a:pt x="1508125" y="0"/>
                  </a:lnTo>
                  <a:close/>
                </a:path>
              </a:pathLst>
            </a:custGeom>
            <a:solidFill>
              <a:srgbClr val="6BA4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622665" y="1748853"/>
            <a:ext cx="1123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1727433" y="6378892"/>
            <a:ext cx="2368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7F040-CE84-A9AB-FCE7-B92D6C2DA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147537"/>
            <a:ext cx="12192000" cy="8707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DC6B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1055" y="6226879"/>
            <a:ext cx="1186538" cy="5136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022" y="1428784"/>
            <a:ext cx="576580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Patching the 6 PM Service Gap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8022" y="2340292"/>
            <a:ext cx="5214620" cy="145424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>
              <a:lnSpc>
                <a:spcPts val="195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45" dirty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100" dirty="0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95" dirty="0">
                <a:latin typeface="Arial" panose="020B0604020202020204" pitchFamily="34" charset="0"/>
                <a:cs typeface="Arial" panose="020B0604020202020204" pitchFamily="34" charset="0"/>
              </a:rPr>
              <a:t>6pm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85" dirty="0">
                <a:latin typeface="Arial" panose="020B0604020202020204" pitchFamily="34" charset="0"/>
                <a:cs typeface="Arial" panose="020B0604020202020204" pitchFamily="34" charset="0"/>
              </a:rPr>
              <a:t>transitions</a:t>
            </a:r>
            <a:r>
              <a:rPr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1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65" dirty="0">
                <a:latin typeface="Arial" panose="020B0604020202020204" pitchFamily="34" charset="0"/>
                <a:cs typeface="Arial" panose="020B0604020202020204" pitchFamily="34" charset="0"/>
              </a:rPr>
              <a:t>30-</a:t>
            </a:r>
            <a:r>
              <a:rPr sz="1800" spc="90" dirty="0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sz="1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daytime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114" dirty="0">
                <a:latin typeface="Arial" panose="020B0604020202020204" pitchFamily="34" charset="0"/>
                <a:cs typeface="Arial" panose="020B0604020202020204" pitchFamily="34" charset="0"/>
              </a:rPr>
              <a:t>60-</a:t>
            </a:r>
            <a:r>
              <a:rPr sz="1800" spc="90" dirty="0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sz="1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sz="1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schedules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562610" indent="-228600">
              <a:lnSpc>
                <a:spcPts val="195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13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125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45" dirty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1800" spc="70" dirty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86701" y="2562225"/>
            <a:ext cx="4057650" cy="2429510"/>
            <a:chOff x="7386701" y="2562225"/>
            <a:chExt cx="4057650" cy="2429510"/>
          </a:xfrm>
        </p:grpSpPr>
        <p:sp>
          <p:nvSpPr>
            <p:cNvPr id="10" name="object 10"/>
            <p:cNvSpPr/>
            <p:nvPr/>
          </p:nvSpPr>
          <p:spPr>
            <a:xfrm>
              <a:off x="7386701" y="2671826"/>
              <a:ext cx="4057650" cy="1857375"/>
            </a:xfrm>
            <a:custGeom>
              <a:avLst/>
              <a:gdLst/>
              <a:ahLst/>
              <a:cxnLst/>
              <a:rect l="l" t="t" r="r" b="b"/>
              <a:pathLst>
                <a:path w="4057650" h="1857375">
                  <a:moveTo>
                    <a:pt x="0" y="1857248"/>
                  </a:moveTo>
                  <a:lnTo>
                    <a:pt x="204724" y="1857248"/>
                  </a:lnTo>
                </a:path>
                <a:path w="4057650" h="1857375">
                  <a:moveTo>
                    <a:pt x="385699" y="1857248"/>
                  </a:moveTo>
                  <a:lnTo>
                    <a:pt x="785749" y="1857248"/>
                  </a:lnTo>
                </a:path>
                <a:path w="4057650" h="1857375">
                  <a:moveTo>
                    <a:pt x="966724" y="1857248"/>
                  </a:moveTo>
                  <a:lnTo>
                    <a:pt x="1357249" y="1857248"/>
                  </a:lnTo>
                </a:path>
                <a:path w="4057650" h="1857375">
                  <a:moveTo>
                    <a:pt x="1538224" y="1857248"/>
                  </a:moveTo>
                  <a:lnTo>
                    <a:pt x="1938274" y="1857248"/>
                  </a:lnTo>
                </a:path>
                <a:path w="4057650" h="1857375">
                  <a:moveTo>
                    <a:pt x="2119249" y="1857248"/>
                  </a:moveTo>
                  <a:lnTo>
                    <a:pt x="2519299" y="1857248"/>
                  </a:lnTo>
                </a:path>
                <a:path w="4057650" h="1857375">
                  <a:moveTo>
                    <a:pt x="2700274" y="1857248"/>
                  </a:moveTo>
                  <a:lnTo>
                    <a:pt x="3100324" y="1857248"/>
                  </a:lnTo>
                </a:path>
                <a:path w="4057650" h="1857375">
                  <a:moveTo>
                    <a:pt x="3281299" y="1857248"/>
                  </a:moveTo>
                  <a:lnTo>
                    <a:pt x="3681349" y="1857248"/>
                  </a:lnTo>
                </a:path>
                <a:path w="4057650" h="1857375">
                  <a:moveTo>
                    <a:pt x="3862324" y="1857248"/>
                  </a:moveTo>
                  <a:lnTo>
                    <a:pt x="4057650" y="1857248"/>
                  </a:lnTo>
                </a:path>
                <a:path w="4057650" h="1857375">
                  <a:moveTo>
                    <a:pt x="0" y="1390523"/>
                  </a:moveTo>
                  <a:lnTo>
                    <a:pt x="204724" y="1390523"/>
                  </a:lnTo>
                </a:path>
                <a:path w="4057650" h="1857375">
                  <a:moveTo>
                    <a:pt x="385699" y="1390523"/>
                  </a:moveTo>
                  <a:lnTo>
                    <a:pt x="785749" y="1390523"/>
                  </a:lnTo>
                </a:path>
                <a:path w="4057650" h="1857375">
                  <a:moveTo>
                    <a:pt x="966724" y="1390523"/>
                  </a:moveTo>
                  <a:lnTo>
                    <a:pt x="1357249" y="1390523"/>
                  </a:lnTo>
                </a:path>
                <a:path w="4057650" h="1857375">
                  <a:moveTo>
                    <a:pt x="1538224" y="1390523"/>
                  </a:moveTo>
                  <a:lnTo>
                    <a:pt x="1938274" y="1390523"/>
                  </a:lnTo>
                </a:path>
                <a:path w="4057650" h="1857375">
                  <a:moveTo>
                    <a:pt x="2119249" y="1390523"/>
                  </a:moveTo>
                  <a:lnTo>
                    <a:pt x="2519299" y="1390523"/>
                  </a:lnTo>
                </a:path>
                <a:path w="4057650" h="1857375">
                  <a:moveTo>
                    <a:pt x="2700274" y="1390523"/>
                  </a:moveTo>
                  <a:lnTo>
                    <a:pt x="3100324" y="1390523"/>
                  </a:lnTo>
                </a:path>
                <a:path w="4057650" h="1857375">
                  <a:moveTo>
                    <a:pt x="3281299" y="1390523"/>
                  </a:moveTo>
                  <a:lnTo>
                    <a:pt x="3681349" y="1390523"/>
                  </a:lnTo>
                </a:path>
                <a:path w="4057650" h="1857375">
                  <a:moveTo>
                    <a:pt x="3862324" y="1390523"/>
                  </a:moveTo>
                  <a:lnTo>
                    <a:pt x="4057650" y="1390523"/>
                  </a:lnTo>
                </a:path>
                <a:path w="4057650" h="1857375">
                  <a:moveTo>
                    <a:pt x="0" y="923925"/>
                  </a:moveTo>
                  <a:lnTo>
                    <a:pt x="204724" y="923925"/>
                  </a:lnTo>
                </a:path>
                <a:path w="4057650" h="1857375">
                  <a:moveTo>
                    <a:pt x="385699" y="923925"/>
                  </a:moveTo>
                  <a:lnTo>
                    <a:pt x="785749" y="923925"/>
                  </a:lnTo>
                </a:path>
                <a:path w="4057650" h="1857375">
                  <a:moveTo>
                    <a:pt x="966724" y="923925"/>
                  </a:moveTo>
                  <a:lnTo>
                    <a:pt x="1357249" y="923925"/>
                  </a:lnTo>
                </a:path>
                <a:path w="4057650" h="1857375">
                  <a:moveTo>
                    <a:pt x="1538224" y="923925"/>
                  </a:moveTo>
                  <a:lnTo>
                    <a:pt x="1938274" y="923925"/>
                  </a:lnTo>
                </a:path>
                <a:path w="4057650" h="1857375">
                  <a:moveTo>
                    <a:pt x="2119249" y="923925"/>
                  </a:moveTo>
                  <a:lnTo>
                    <a:pt x="2519299" y="923925"/>
                  </a:lnTo>
                </a:path>
                <a:path w="4057650" h="1857375">
                  <a:moveTo>
                    <a:pt x="2700274" y="923925"/>
                  </a:moveTo>
                  <a:lnTo>
                    <a:pt x="3100324" y="923925"/>
                  </a:lnTo>
                </a:path>
                <a:path w="4057650" h="1857375">
                  <a:moveTo>
                    <a:pt x="3281299" y="923925"/>
                  </a:moveTo>
                  <a:lnTo>
                    <a:pt x="3681349" y="923925"/>
                  </a:lnTo>
                </a:path>
                <a:path w="4057650" h="1857375">
                  <a:moveTo>
                    <a:pt x="3862324" y="923925"/>
                  </a:moveTo>
                  <a:lnTo>
                    <a:pt x="4057650" y="923925"/>
                  </a:lnTo>
                </a:path>
                <a:path w="4057650" h="1857375">
                  <a:moveTo>
                    <a:pt x="2700274" y="466725"/>
                  </a:moveTo>
                  <a:lnTo>
                    <a:pt x="3681349" y="466725"/>
                  </a:lnTo>
                </a:path>
                <a:path w="4057650" h="1857375">
                  <a:moveTo>
                    <a:pt x="3862324" y="466725"/>
                  </a:moveTo>
                  <a:lnTo>
                    <a:pt x="4057650" y="466725"/>
                  </a:lnTo>
                </a:path>
                <a:path w="4057650" h="1857375">
                  <a:moveTo>
                    <a:pt x="0" y="0"/>
                  </a:moveTo>
                  <a:lnTo>
                    <a:pt x="2519299" y="0"/>
                  </a:lnTo>
                </a:path>
                <a:path w="4057650" h="1857375">
                  <a:moveTo>
                    <a:pt x="2700274" y="0"/>
                  </a:moveTo>
                  <a:lnTo>
                    <a:pt x="3681349" y="0"/>
                  </a:lnTo>
                </a:path>
                <a:path w="4057650" h="1857375">
                  <a:moveTo>
                    <a:pt x="3862324" y="0"/>
                  </a:moveTo>
                  <a:lnTo>
                    <a:pt x="40576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91425" y="2562224"/>
              <a:ext cx="3657600" cy="2428875"/>
            </a:xfrm>
            <a:custGeom>
              <a:avLst/>
              <a:gdLst/>
              <a:ahLst/>
              <a:cxnLst/>
              <a:rect l="l" t="t" r="r" b="b"/>
              <a:pathLst>
                <a:path w="3657600" h="2428875">
                  <a:moveTo>
                    <a:pt x="180975" y="695325"/>
                  </a:moveTo>
                  <a:lnTo>
                    <a:pt x="0" y="695325"/>
                  </a:lnTo>
                  <a:lnTo>
                    <a:pt x="0" y="2428875"/>
                  </a:lnTo>
                  <a:lnTo>
                    <a:pt x="180975" y="2428875"/>
                  </a:lnTo>
                  <a:lnTo>
                    <a:pt x="180975" y="695325"/>
                  </a:lnTo>
                  <a:close/>
                </a:path>
                <a:path w="3657600" h="2428875">
                  <a:moveTo>
                    <a:pt x="762000" y="695325"/>
                  </a:moveTo>
                  <a:lnTo>
                    <a:pt x="581025" y="695325"/>
                  </a:lnTo>
                  <a:lnTo>
                    <a:pt x="581025" y="2428875"/>
                  </a:lnTo>
                  <a:lnTo>
                    <a:pt x="762000" y="2428875"/>
                  </a:lnTo>
                  <a:lnTo>
                    <a:pt x="762000" y="695325"/>
                  </a:lnTo>
                  <a:close/>
                </a:path>
                <a:path w="3657600" h="2428875">
                  <a:moveTo>
                    <a:pt x="1333500" y="695325"/>
                  </a:moveTo>
                  <a:lnTo>
                    <a:pt x="1152525" y="695325"/>
                  </a:lnTo>
                  <a:lnTo>
                    <a:pt x="1152525" y="2428875"/>
                  </a:lnTo>
                  <a:lnTo>
                    <a:pt x="1333500" y="2428875"/>
                  </a:lnTo>
                  <a:lnTo>
                    <a:pt x="1333500" y="695325"/>
                  </a:lnTo>
                  <a:close/>
                </a:path>
                <a:path w="3657600" h="2428875">
                  <a:moveTo>
                    <a:pt x="1914525" y="695325"/>
                  </a:moveTo>
                  <a:lnTo>
                    <a:pt x="1733550" y="695325"/>
                  </a:lnTo>
                  <a:lnTo>
                    <a:pt x="1733550" y="2428875"/>
                  </a:lnTo>
                  <a:lnTo>
                    <a:pt x="1914525" y="2428875"/>
                  </a:lnTo>
                  <a:lnTo>
                    <a:pt x="1914525" y="695325"/>
                  </a:lnTo>
                  <a:close/>
                </a:path>
                <a:path w="3657600" h="2428875">
                  <a:moveTo>
                    <a:pt x="2495550" y="0"/>
                  </a:moveTo>
                  <a:lnTo>
                    <a:pt x="2314575" y="0"/>
                  </a:lnTo>
                  <a:lnTo>
                    <a:pt x="2314575" y="2428875"/>
                  </a:lnTo>
                  <a:lnTo>
                    <a:pt x="2495550" y="2428875"/>
                  </a:lnTo>
                  <a:lnTo>
                    <a:pt x="2495550" y="0"/>
                  </a:lnTo>
                  <a:close/>
                </a:path>
                <a:path w="3657600" h="2428875">
                  <a:moveTo>
                    <a:pt x="3076575" y="695325"/>
                  </a:moveTo>
                  <a:lnTo>
                    <a:pt x="2895600" y="695325"/>
                  </a:lnTo>
                  <a:lnTo>
                    <a:pt x="2895600" y="2428875"/>
                  </a:lnTo>
                  <a:lnTo>
                    <a:pt x="3076575" y="2428875"/>
                  </a:lnTo>
                  <a:lnTo>
                    <a:pt x="3076575" y="695325"/>
                  </a:lnTo>
                  <a:close/>
                </a:path>
                <a:path w="3657600" h="2428875">
                  <a:moveTo>
                    <a:pt x="3657600" y="0"/>
                  </a:moveTo>
                  <a:lnTo>
                    <a:pt x="3476625" y="0"/>
                  </a:lnTo>
                  <a:lnTo>
                    <a:pt x="3476625" y="2428875"/>
                  </a:lnTo>
                  <a:lnTo>
                    <a:pt x="3657600" y="2428875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DC6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6701" y="4986401"/>
              <a:ext cx="4057650" cy="0"/>
            </a:xfrm>
            <a:custGeom>
              <a:avLst/>
              <a:gdLst/>
              <a:ahLst/>
              <a:cxnLst/>
              <a:rect l="l" t="t" r="r" b="b"/>
              <a:pathLst>
                <a:path w="4057650">
                  <a:moveTo>
                    <a:pt x="0" y="0"/>
                  </a:moveTo>
                  <a:lnTo>
                    <a:pt x="40576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7386701" y="2214626"/>
            <a:ext cx="4057650" cy="0"/>
          </a:xfrm>
          <a:custGeom>
            <a:avLst/>
            <a:gdLst/>
            <a:ahLst/>
            <a:cxnLst/>
            <a:rect l="l" t="t" r="r" b="b"/>
            <a:pathLst>
              <a:path w="4057650">
                <a:moveTo>
                  <a:pt x="0" y="0"/>
                </a:moveTo>
                <a:lnTo>
                  <a:pt x="40576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74001" y="2929572"/>
            <a:ext cx="25450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02565" algn="l"/>
                <a:tab pos="782320" algn="l"/>
                <a:tab pos="1361440" algn="l"/>
                <a:tab pos="1941195" algn="l"/>
                <a:tab pos="2531745" algn="l"/>
              </a:tabLst>
            </a:pPr>
            <a:r>
              <a:rPr sz="155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r>
              <a:rPr sz="1550" u="sng" spc="-2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75</a:t>
            </a:r>
            <a:r>
              <a:rPr sz="155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r>
              <a:rPr sz="1550" u="sng" spc="-2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75</a:t>
            </a:r>
            <a:r>
              <a:rPr sz="155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r>
              <a:rPr sz="1550" u="sng" spc="-2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75</a:t>
            </a:r>
            <a:r>
              <a:rPr sz="155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r>
              <a:rPr sz="1550" u="sng" spc="-3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75</a:t>
            </a:r>
            <a:r>
              <a:rPr sz="155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11727433" y="6378892"/>
            <a:ext cx="2368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28276" y="2234628"/>
            <a:ext cx="3517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40" dirty="0">
                <a:solidFill>
                  <a:srgbClr val="404040"/>
                </a:solidFill>
                <a:latin typeface="Calibri"/>
                <a:cs typeface="Calibri"/>
              </a:rPr>
              <a:t>105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86975" y="2929572"/>
            <a:ext cx="9810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25"/>
              </a:spcBef>
            </a:pPr>
            <a:r>
              <a:rPr sz="1550" spc="-25" dirty="0">
                <a:solidFill>
                  <a:srgbClr val="404040"/>
                </a:solidFill>
                <a:latin typeface="Calibri"/>
                <a:cs typeface="Calibri"/>
              </a:rPr>
              <a:t>75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87151" y="2234628"/>
            <a:ext cx="3517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40" dirty="0">
                <a:solidFill>
                  <a:srgbClr val="404040"/>
                </a:solidFill>
                <a:latin typeface="Calibri"/>
                <a:cs typeface="Calibri"/>
              </a:rPr>
              <a:t>105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78268" y="3910965"/>
            <a:ext cx="241300" cy="1192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2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155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550">
              <a:latin typeface="Calibri"/>
              <a:cs typeface="Calibri"/>
            </a:endParaRPr>
          </a:p>
          <a:p>
            <a:pPr marL="120650">
              <a:lnSpc>
                <a:spcPct val="100000"/>
              </a:lnSpc>
              <a:spcBef>
                <a:spcPts val="1790"/>
              </a:spcBef>
            </a:pPr>
            <a:r>
              <a:rPr sz="155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78268" y="3447097"/>
            <a:ext cx="23495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2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78268" y="2983928"/>
            <a:ext cx="23495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2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69683" y="2520632"/>
            <a:ext cx="3517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69683" y="1576800"/>
            <a:ext cx="3450590" cy="7467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849630">
              <a:lnSpc>
                <a:spcPct val="100000"/>
              </a:lnSpc>
              <a:spcBef>
                <a:spcPts val="900"/>
              </a:spcBef>
            </a:pPr>
            <a:r>
              <a:rPr sz="1950" spc="55" dirty="0">
                <a:solidFill>
                  <a:srgbClr val="585858"/>
                </a:solidFill>
                <a:latin typeface="Calibri"/>
                <a:cs typeface="Calibri"/>
              </a:rPr>
              <a:t>6pm</a:t>
            </a:r>
            <a:r>
              <a:rPr sz="195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950" spc="45" dirty="0">
                <a:solidFill>
                  <a:srgbClr val="585858"/>
                </a:solidFill>
                <a:latin typeface="Calibri"/>
                <a:cs typeface="Calibri"/>
              </a:rPr>
              <a:t>Headway</a:t>
            </a:r>
            <a:r>
              <a:rPr sz="1950" spc="-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950" spc="95" dirty="0">
                <a:solidFill>
                  <a:srgbClr val="585858"/>
                </a:solidFill>
                <a:latin typeface="Calibri"/>
                <a:cs typeface="Calibri"/>
              </a:rPr>
              <a:t>Gap</a:t>
            </a:r>
            <a:r>
              <a:rPr sz="19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950" spc="-20" dirty="0">
                <a:solidFill>
                  <a:srgbClr val="585858"/>
                </a:solidFill>
                <a:latin typeface="Calibri"/>
                <a:cs typeface="Calibri"/>
              </a:rPr>
              <a:t>(min)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18730" y="5099748"/>
            <a:ext cx="1327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98231" y="5099748"/>
            <a:ext cx="1327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77605" y="5099748"/>
            <a:ext cx="1327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50984" y="5053520"/>
            <a:ext cx="541020" cy="59880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490"/>
              </a:spcBef>
            </a:pPr>
            <a:r>
              <a:rPr sz="1550" spc="5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Route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36860" y="5099748"/>
            <a:ext cx="1327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16234" y="5099748"/>
            <a:ext cx="1327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095608" y="5099748"/>
            <a:ext cx="1327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85811" y="3187748"/>
            <a:ext cx="270510" cy="839469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550" spc="60" dirty="0">
                <a:solidFill>
                  <a:srgbClr val="585858"/>
                </a:solidFill>
                <a:latin typeface="Calibri"/>
                <a:cs typeface="Calibri"/>
              </a:rPr>
              <a:t>Headway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DD5E432-E318-C7BB-93FC-900A4A87E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41746"/>
            <a:ext cx="12192000" cy="8707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DC6B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1055" y="6226879"/>
            <a:ext cx="1186538" cy="5136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4410" y="703341"/>
            <a:ext cx="9906634" cy="900631"/>
          </a:xfrm>
          <a:prstGeom prst="rect">
            <a:avLst/>
          </a:prstGeom>
        </p:spPr>
        <p:txBody>
          <a:bodyPr vert="horz" wrap="square" lIns="0" tIns="472821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2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Reinstating Weekend-Evening Fixed-Route Service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159891" y="2293057"/>
            <a:ext cx="5259705" cy="27520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184150" indent="-228600">
              <a:lnSpc>
                <a:spcPct val="8000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weekend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grown</a:t>
            </a:r>
            <a:r>
              <a:rPr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280%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on-demand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introduced</a:t>
            </a:r>
            <a:r>
              <a:rPr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3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8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marL="241300" marR="191135" indent="-228600">
              <a:lnSpc>
                <a:spcPct val="800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pc="15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0" dirty="0">
                <a:latin typeface="Arial" panose="020B0604020202020204" pitchFamily="34" charset="0"/>
                <a:cs typeface="Arial" panose="020B0604020202020204" pitchFamily="34" charset="0"/>
              </a:rPr>
              <a:t>trip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refusal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(up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70" dirty="0">
                <a:latin typeface="Arial" panose="020B0604020202020204" pitchFamily="34" charset="0"/>
                <a:cs typeface="Arial" panose="020B0604020202020204" pitchFamily="34" charset="0"/>
              </a:rPr>
              <a:t>9% </a:t>
            </a:r>
            <a:r>
              <a:rPr spc="13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2020),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weekend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demand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0" dirty="0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effectively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serve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travelling</a:t>
            </a:r>
            <a:r>
              <a:rPr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pPr marL="241300" marR="5080" indent="-228600">
              <a:lnSpc>
                <a:spcPct val="800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buses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75" dirty="0"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on-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weekend</a:t>
            </a:r>
            <a:r>
              <a:rPr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evenings</a:t>
            </a:r>
            <a:r>
              <a:rPr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2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fixed-</a:t>
            </a:r>
            <a:r>
              <a:rPr spc="45" dirty="0">
                <a:latin typeface="Arial" panose="020B0604020202020204" pitchFamily="34" charset="0"/>
                <a:cs typeface="Arial" panose="020B0604020202020204" pitchFamily="34" charset="0"/>
              </a:rPr>
              <a:t>route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weekday</a:t>
            </a:r>
            <a:r>
              <a:rPr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evenings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653401" y="3009900"/>
            <a:ext cx="3895725" cy="2143760"/>
            <a:chOff x="7653401" y="3009900"/>
            <a:chExt cx="3895725" cy="2143760"/>
          </a:xfrm>
        </p:grpSpPr>
        <p:sp>
          <p:nvSpPr>
            <p:cNvPr id="10" name="object 10"/>
            <p:cNvSpPr/>
            <p:nvPr/>
          </p:nvSpPr>
          <p:spPr>
            <a:xfrm>
              <a:off x="7653401" y="3262375"/>
              <a:ext cx="3895725" cy="1619250"/>
            </a:xfrm>
            <a:custGeom>
              <a:avLst/>
              <a:gdLst/>
              <a:ahLst/>
              <a:cxnLst/>
              <a:rect l="l" t="t" r="r" b="b"/>
              <a:pathLst>
                <a:path w="3895725" h="1619250">
                  <a:moveTo>
                    <a:pt x="0" y="1619250"/>
                  </a:moveTo>
                  <a:lnTo>
                    <a:pt x="261874" y="1619250"/>
                  </a:lnTo>
                </a:path>
                <a:path w="3895725" h="1619250">
                  <a:moveTo>
                    <a:pt x="509524" y="1619250"/>
                  </a:moveTo>
                  <a:lnTo>
                    <a:pt x="1042924" y="1619250"/>
                  </a:lnTo>
                </a:path>
                <a:path w="3895725" h="1619250">
                  <a:moveTo>
                    <a:pt x="1290574" y="1619250"/>
                  </a:moveTo>
                  <a:lnTo>
                    <a:pt x="1823974" y="1619250"/>
                  </a:lnTo>
                </a:path>
                <a:path w="3895725" h="1619250">
                  <a:moveTo>
                    <a:pt x="2071624" y="1619250"/>
                  </a:moveTo>
                  <a:lnTo>
                    <a:pt x="2605024" y="1619250"/>
                  </a:lnTo>
                </a:path>
                <a:path w="3895725" h="1619250">
                  <a:moveTo>
                    <a:pt x="2843149" y="1619250"/>
                  </a:moveTo>
                  <a:lnTo>
                    <a:pt x="3376549" y="1619250"/>
                  </a:lnTo>
                </a:path>
                <a:path w="3895725" h="1619250">
                  <a:moveTo>
                    <a:pt x="3624199" y="1619250"/>
                  </a:moveTo>
                  <a:lnTo>
                    <a:pt x="3895725" y="1619250"/>
                  </a:lnTo>
                </a:path>
                <a:path w="3895725" h="1619250">
                  <a:moveTo>
                    <a:pt x="0" y="1343025"/>
                  </a:moveTo>
                  <a:lnTo>
                    <a:pt x="1042924" y="1343025"/>
                  </a:lnTo>
                </a:path>
                <a:path w="3895725" h="1619250">
                  <a:moveTo>
                    <a:pt x="1290574" y="1343025"/>
                  </a:moveTo>
                  <a:lnTo>
                    <a:pt x="1823974" y="1343025"/>
                  </a:lnTo>
                </a:path>
                <a:path w="3895725" h="1619250">
                  <a:moveTo>
                    <a:pt x="2071624" y="1343025"/>
                  </a:moveTo>
                  <a:lnTo>
                    <a:pt x="2605024" y="1343025"/>
                  </a:lnTo>
                </a:path>
                <a:path w="3895725" h="1619250">
                  <a:moveTo>
                    <a:pt x="2843149" y="1343025"/>
                  </a:moveTo>
                  <a:lnTo>
                    <a:pt x="3376549" y="1343025"/>
                  </a:lnTo>
                </a:path>
                <a:path w="3895725" h="1619250">
                  <a:moveTo>
                    <a:pt x="3624199" y="1343025"/>
                  </a:moveTo>
                  <a:lnTo>
                    <a:pt x="3895725" y="1343025"/>
                  </a:lnTo>
                </a:path>
                <a:path w="3895725" h="1619250">
                  <a:moveTo>
                    <a:pt x="0" y="1076325"/>
                  </a:moveTo>
                  <a:lnTo>
                    <a:pt x="1823974" y="1076325"/>
                  </a:lnTo>
                </a:path>
                <a:path w="3895725" h="1619250">
                  <a:moveTo>
                    <a:pt x="2071624" y="1076325"/>
                  </a:moveTo>
                  <a:lnTo>
                    <a:pt x="2605024" y="1076325"/>
                  </a:lnTo>
                </a:path>
                <a:path w="3895725" h="1619250">
                  <a:moveTo>
                    <a:pt x="2843149" y="1076325"/>
                  </a:moveTo>
                  <a:lnTo>
                    <a:pt x="3376549" y="1076325"/>
                  </a:lnTo>
                </a:path>
                <a:path w="3895725" h="1619250">
                  <a:moveTo>
                    <a:pt x="3624199" y="1076325"/>
                  </a:moveTo>
                  <a:lnTo>
                    <a:pt x="3895725" y="1076325"/>
                  </a:lnTo>
                </a:path>
                <a:path w="3895725" h="1619250">
                  <a:moveTo>
                    <a:pt x="0" y="809625"/>
                  </a:moveTo>
                  <a:lnTo>
                    <a:pt x="1823974" y="809625"/>
                  </a:lnTo>
                </a:path>
                <a:path w="3895725" h="1619250">
                  <a:moveTo>
                    <a:pt x="2071624" y="809625"/>
                  </a:moveTo>
                  <a:lnTo>
                    <a:pt x="2605024" y="809625"/>
                  </a:lnTo>
                </a:path>
                <a:path w="3895725" h="1619250">
                  <a:moveTo>
                    <a:pt x="2843149" y="809625"/>
                  </a:moveTo>
                  <a:lnTo>
                    <a:pt x="3376549" y="809625"/>
                  </a:lnTo>
                </a:path>
                <a:path w="3895725" h="1619250">
                  <a:moveTo>
                    <a:pt x="3624199" y="809625"/>
                  </a:moveTo>
                  <a:lnTo>
                    <a:pt x="3895725" y="809625"/>
                  </a:lnTo>
                </a:path>
                <a:path w="3895725" h="1619250">
                  <a:moveTo>
                    <a:pt x="0" y="533400"/>
                  </a:moveTo>
                  <a:lnTo>
                    <a:pt x="1823974" y="533400"/>
                  </a:lnTo>
                </a:path>
                <a:path w="3895725" h="1619250">
                  <a:moveTo>
                    <a:pt x="2071624" y="533400"/>
                  </a:moveTo>
                  <a:lnTo>
                    <a:pt x="2605024" y="533400"/>
                  </a:lnTo>
                </a:path>
                <a:path w="3895725" h="1619250">
                  <a:moveTo>
                    <a:pt x="2843149" y="533400"/>
                  </a:moveTo>
                  <a:lnTo>
                    <a:pt x="3376549" y="533400"/>
                  </a:lnTo>
                </a:path>
                <a:path w="3895725" h="1619250">
                  <a:moveTo>
                    <a:pt x="3624199" y="533400"/>
                  </a:moveTo>
                  <a:lnTo>
                    <a:pt x="3895725" y="533400"/>
                  </a:lnTo>
                </a:path>
                <a:path w="3895725" h="1619250">
                  <a:moveTo>
                    <a:pt x="0" y="266700"/>
                  </a:moveTo>
                  <a:lnTo>
                    <a:pt x="2605024" y="266700"/>
                  </a:lnTo>
                </a:path>
                <a:path w="3895725" h="1619250">
                  <a:moveTo>
                    <a:pt x="2843149" y="266700"/>
                  </a:moveTo>
                  <a:lnTo>
                    <a:pt x="3376549" y="266700"/>
                  </a:lnTo>
                </a:path>
                <a:path w="3895725" h="1619250">
                  <a:moveTo>
                    <a:pt x="3624199" y="266700"/>
                  </a:moveTo>
                  <a:lnTo>
                    <a:pt x="3895725" y="266700"/>
                  </a:lnTo>
                </a:path>
                <a:path w="3895725" h="1619250">
                  <a:moveTo>
                    <a:pt x="0" y="0"/>
                  </a:moveTo>
                  <a:lnTo>
                    <a:pt x="2605024" y="0"/>
                  </a:lnTo>
                </a:path>
                <a:path w="3895725" h="1619250">
                  <a:moveTo>
                    <a:pt x="2843149" y="0"/>
                  </a:moveTo>
                  <a:lnTo>
                    <a:pt x="3376549" y="0"/>
                  </a:lnTo>
                </a:path>
                <a:path w="3895725" h="1619250">
                  <a:moveTo>
                    <a:pt x="3624199" y="0"/>
                  </a:moveTo>
                  <a:lnTo>
                    <a:pt x="38957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15275" y="3009899"/>
              <a:ext cx="3362325" cy="2133600"/>
            </a:xfrm>
            <a:custGeom>
              <a:avLst/>
              <a:gdLst/>
              <a:ahLst/>
              <a:cxnLst/>
              <a:rect l="l" t="t" r="r" b="b"/>
              <a:pathLst>
                <a:path w="3362325" h="2133600">
                  <a:moveTo>
                    <a:pt x="247650" y="1609725"/>
                  </a:moveTo>
                  <a:lnTo>
                    <a:pt x="0" y="1609725"/>
                  </a:lnTo>
                  <a:lnTo>
                    <a:pt x="0" y="2133600"/>
                  </a:lnTo>
                  <a:lnTo>
                    <a:pt x="247650" y="2133600"/>
                  </a:lnTo>
                  <a:lnTo>
                    <a:pt x="247650" y="1609725"/>
                  </a:lnTo>
                  <a:close/>
                </a:path>
                <a:path w="3362325" h="2133600">
                  <a:moveTo>
                    <a:pt x="1028700" y="1581150"/>
                  </a:moveTo>
                  <a:lnTo>
                    <a:pt x="781050" y="1581150"/>
                  </a:lnTo>
                  <a:lnTo>
                    <a:pt x="781050" y="2133600"/>
                  </a:lnTo>
                  <a:lnTo>
                    <a:pt x="1028700" y="2133600"/>
                  </a:lnTo>
                  <a:lnTo>
                    <a:pt x="1028700" y="1581150"/>
                  </a:lnTo>
                  <a:close/>
                </a:path>
                <a:path w="3362325" h="2133600">
                  <a:moveTo>
                    <a:pt x="1809750" y="666750"/>
                  </a:moveTo>
                  <a:lnTo>
                    <a:pt x="1562100" y="666750"/>
                  </a:lnTo>
                  <a:lnTo>
                    <a:pt x="1562100" y="2133600"/>
                  </a:lnTo>
                  <a:lnTo>
                    <a:pt x="1809750" y="2133600"/>
                  </a:lnTo>
                  <a:lnTo>
                    <a:pt x="1809750" y="666750"/>
                  </a:lnTo>
                  <a:close/>
                </a:path>
                <a:path w="3362325" h="2133600">
                  <a:moveTo>
                    <a:pt x="2581275" y="0"/>
                  </a:moveTo>
                  <a:lnTo>
                    <a:pt x="2343150" y="0"/>
                  </a:lnTo>
                  <a:lnTo>
                    <a:pt x="2343150" y="2133600"/>
                  </a:lnTo>
                  <a:lnTo>
                    <a:pt x="2581275" y="2133600"/>
                  </a:lnTo>
                  <a:lnTo>
                    <a:pt x="2581275" y="0"/>
                  </a:lnTo>
                  <a:close/>
                </a:path>
                <a:path w="3362325" h="2133600">
                  <a:moveTo>
                    <a:pt x="3362325" y="95250"/>
                  </a:moveTo>
                  <a:lnTo>
                    <a:pt x="3114675" y="95250"/>
                  </a:lnTo>
                  <a:lnTo>
                    <a:pt x="3114675" y="2133600"/>
                  </a:lnTo>
                  <a:lnTo>
                    <a:pt x="3362325" y="2133600"/>
                  </a:lnTo>
                  <a:lnTo>
                    <a:pt x="3362325" y="95250"/>
                  </a:lnTo>
                  <a:close/>
                </a:path>
              </a:pathLst>
            </a:custGeom>
            <a:solidFill>
              <a:srgbClr val="DC6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53401" y="5148326"/>
              <a:ext cx="3895725" cy="0"/>
            </a:xfrm>
            <a:custGeom>
              <a:avLst/>
              <a:gdLst/>
              <a:ahLst/>
              <a:cxnLst/>
              <a:rect l="l" t="t" r="r" b="b"/>
              <a:pathLst>
                <a:path w="3895725">
                  <a:moveTo>
                    <a:pt x="0" y="0"/>
                  </a:moveTo>
                  <a:lnTo>
                    <a:pt x="38957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7653401" y="2719451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>
                <a:moveTo>
                  <a:pt x="0" y="0"/>
                </a:moveTo>
                <a:lnTo>
                  <a:pt x="389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72730" y="4297362"/>
            <a:ext cx="3517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40" dirty="0">
                <a:solidFill>
                  <a:srgbClr val="404040"/>
                </a:solidFill>
                <a:latin typeface="Calibri"/>
                <a:cs typeface="Calibri"/>
              </a:rPr>
              <a:t>196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1727433" y="6378892"/>
            <a:ext cx="2368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51620" y="4264977"/>
            <a:ext cx="3517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40" dirty="0">
                <a:solidFill>
                  <a:srgbClr val="404040"/>
                </a:solidFill>
                <a:latin typeface="Calibri"/>
                <a:cs typeface="Calibri"/>
              </a:rPr>
              <a:t>208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30766" y="3351148"/>
            <a:ext cx="351155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30" dirty="0">
                <a:solidFill>
                  <a:srgbClr val="404040"/>
                </a:solidFill>
                <a:latin typeface="Calibri"/>
                <a:cs typeface="Calibri"/>
              </a:rPr>
              <a:t>547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09530" y="2689923"/>
            <a:ext cx="35242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40" dirty="0">
                <a:solidFill>
                  <a:srgbClr val="404040"/>
                </a:solidFill>
                <a:latin typeface="Calibri"/>
                <a:cs typeface="Calibri"/>
              </a:rPr>
              <a:t>792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40701" y="2781617"/>
            <a:ext cx="392112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360420" algn="l"/>
                <a:tab pos="3907790" algn="l"/>
              </a:tabLst>
            </a:pPr>
            <a:r>
              <a:rPr sz="155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r>
              <a:rPr sz="1550" u="sng" spc="4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758</a:t>
            </a:r>
            <a:r>
              <a:rPr sz="155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32319" y="2539809"/>
            <a:ext cx="351790" cy="272224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55"/>
              </a:spcBef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900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800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65"/>
              </a:spcBef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700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65"/>
              </a:spcBef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600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65"/>
              </a:spcBef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65"/>
              </a:spcBef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400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65"/>
              </a:spcBef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300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65"/>
              </a:spcBef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155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65"/>
              </a:spcBef>
            </a:pPr>
            <a:r>
              <a:rPr sz="1550" spc="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18119" y="5259133"/>
            <a:ext cx="357251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91210" algn="l"/>
                <a:tab pos="1570355" algn="l"/>
                <a:tab pos="2349500" algn="l"/>
                <a:tab pos="3128645" algn="l"/>
              </a:tabLst>
            </a:pP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sz="155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550" spc="35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r>
              <a:rPr sz="155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550" spc="35" dirty="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r>
              <a:rPr sz="155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550" spc="40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r>
              <a:rPr sz="155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550" spc="35" dirty="0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60589" y="1891601"/>
            <a:ext cx="323977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585858"/>
                </a:solidFill>
                <a:latin typeface="Calibri"/>
                <a:cs typeface="Calibri"/>
              </a:rPr>
              <a:t>Average</a:t>
            </a:r>
            <a:r>
              <a:rPr sz="195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585858"/>
                </a:solidFill>
                <a:latin typeface="Calibri"/>
                <a:cs typeface="Calibri"/>
              </a:rPr>
              <a:t>Weekend</a:t>
            </a:r>
            <a:r>
              <a:rPr sz="195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950" spc="60" dirty="0">
                <a:solidFill>
                  <a:srgbClr val="585858"/>
                </a:solidFill>
                <a:latin typeface="Calibri"/>
                <a:cs typeface="Calibri"/>
              </a:rPr>
              <a:t>On-</a:t>
            </a:r>
            <a:r>
              <a:rPr sz="1950" spc="55" dirty="0">
                <a:solidFill>
                  <a:srgbClr val="585858"/>
                </a:solidFill>
                <a:latin typeface="Calibri"/>
                <a:cs typeface="Calibri"/>
              </a:rPr>
              <a:t>Demand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30716" y="2187638"/>
            <a:ext cx="69850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40" dirty="0">
                <a:solidFill>
                  <a:srgbClr val="585858"/>
                </a:solidFill>
                <a:latin typeface="Calibri"/>
                <a:cs typeface="Calibri"/>
              </a:rPr>
              <a:t>Riders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C65430-62EA-3095-5817-D8058347D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41746"/>
            <a:ext cx="12192000" cy="8707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876343"/>
              </p:ext>
            </p:extLst>
          </p:nvPr>
        </p:nvGraphicFramePr>
        <p:xfrm>
          <a:off x="853909" y="252222"/>
          <a:ext cx="10920089" cy="5968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1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39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2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22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43204">
                <a:tc rowSpan="5"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10" dirty="0">
                          <a:latin typeface="Calibri"/>
                          <a:cs typeface="Calibri"/>
                        </a:rPr>
                        <a:t>Significantly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Better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spc="-50" dirty="0">
                          <a:latin typeface="Segoe UI Symbol"/>
                          <a:cs typeface="Segoe UI Symbol"/>
                        </a:rPr>
                        <a:t>●</a:t>
                      </a:r>
                      <a:endParaRPr sz="950">
                        <a:latin typeface="Segoe UI Symbol"/>
                        <a:cs typeface="Segoe UI Symbo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4"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Moderately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Better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spc="-50" dirty="0">
                          <a:latin typeface="Segoe UI Symbol"/>
                          <a:cs typeface="Segoe UI Symbol"/>
                        </a:rPr>
                        <a:t>◕</a:t>
                      </a:r>
                      <a:endParaRPr sz="950">
                        <a:latin typeface="Segoe UI Symbol"/>
                        <a:cs typeface="Segoe UI Symbo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4"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Neutral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spc="-50" dirty="0">
                          <a:latin typeface="Segoe UI Symbol"/>
                          <a:cs typeface="Segoe UI Symbol"/>
                        </a:rPr>
                        <a:t>◑</a:t>
                      </a:r>
                      <a:endParaRPr sz="950">
                        <a:latin typeface="Segoe UI Symbol"/>
                        <a:cs typeface="Segoe UI Symbo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Moderately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Worse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spc="-50" dirty="0">
                          <a:latin typeface="Segoe UI Symbol"/>
                          <a:cs typeface="Segoe UI Symbol"/>
                        </a:rPr>
                        <a:t>◔</a:t>
                      </a:r>
                      <a:endParaRPr sz="950">
                        <a:latin typeface="Segoe UI Symbol"/>
                        <a:cs typeface="Segoe UI Symbo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95"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spc="10" dirty="0">
                          <a:latin typeface="Calibri"/>
                          <a:cs typeface="Calibri"/>
                        </a:rPr>
                        <a:t>Significantly</a:t>
                      </a:r>
                      <a:r>
                        <a:rPr sz="9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Worse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50" spc="-50" dirty="0">
                          <a:latin typeface="Segoe UI Symbol"/>
                          <a:cs typeface="Segoe UI Symbol"/>
                        </a:rPr>
                        <a:t>○</a:t>
                      </a:r>
                      <a:endParaRPr sz="950">
                        <a:latin typeface="Segoe UI Symbol"/>
                        <a:cs typeface="Segoe UI Symbo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Option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6B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2555" marR="102870" indent="142240">
                        <a:lnSpc>
                          <a:spcPts val="128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On-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 </a:t>
                      </a:r>
                      <a:r>
                        <a:rPr sz="11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6B2E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234950" algn="ctr">
                        <a:lnSpc>
                          <a:spcPct val="98600"/>
                        </a:lnSpc>
                        <a:spcBef>
                          <a:spcPts val="345"/>
                        </a:spcBef>
                      </a:pPr>
                      <a:r>
                        <a:rPr sz="11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Connectivity</a:t>
                      </a:r>
                      <a:r>
                        <a:rPr sz="1100" b="1" spc="1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1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Frequency between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 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Destinations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6B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1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Directness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6B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1935" marR="226060" indent="14604">
                        <a:lnSpc>
                          <a:spcPts val="128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Operational </a:t>
                      </a:r>
                      <a:r>
                        <a:rPr sz="11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Frequencies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6B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1925" marR="104139" indent="-34290">
                        <a:lnSpc>
                          <a:spcPts val="1280"/>
                        </a:lnSpc>
                      </a:pPr>
                      <a:r>
                        <a:rPr sz="11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Population</a:t>
                      </a:r>
                      <a:r>
                        <a:rPr sz="1100" b="1" spc="1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within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6B2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940" marR="104775" indent="-24765">
                        <a:lnSpc>
                          <a:spcPts val="1280"/>
                        </a:lnSpc>
                      </a:pPr>
                      <a:r>
                        <a:rPr sz="11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Veh. </a:t>
                      </a:r>
                      <a:r>
                        <a:rPr sz="11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6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 marR="76835" indent="-1270" algn="ctr">
                        <a:lnSpc>
                          <a:spcPct val="99500"/>
                        </a:lnSpc>
                        <a:spcBef>
                          <a:spcPts val="994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Additional Annual</a:t>
                      </a:r>
                      <a:r>
                        <a:rPr sz="11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6B2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0020" marR="138430" indent="4445" algn="ctr">
                        <a:lnSpc>
                          <a:spcPct val="98600"/>
                        </a:lnSpc>
                        <a:spcBef>
                          <a:spcPts val="34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Annual </a:t>
                      </a:r>
                      <a:r>
                        <a:rPr sz="11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Incremental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Operation 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6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Existing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Poor</a:t>
                      </a:r>
                      <a:r>
                        <a:rPr sz="11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Routes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too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ts val="1265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long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Hub-and-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spoke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min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60,300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445">
                <a:tc gridSpan="1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A.</a:t>
                      </a:r>
                      <a:r>
                        <a:rPr sz="1100" b="1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ROUTE</a:t>
                      </a:r>
                      <a:r>
                        <a:rPr sz="1100" b="1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REALIGNMENT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i="1" dirty="0">
                          <a:latin typeface="Calibri"/>
                          <a:cs typeface="Calibri"/>
                        </a:rPr>
                        <a:t>Opt.</a:t>
                      </a:r>
                      <a:r>
                        <a:rPr sz="11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4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6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1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10" dirty="0">
                          <a:latin typeface="Calibri"/>
                          <a:cs typeface="Calibri"/>
                        </a:rPr>
                        <a:t>minimal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209550" indent="5080" algn="ctr">
                        <a:lnSpc>
                          <a:spcPct val="1024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Routes shortened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6350" algn="ctr">
                        <a:lnSpc>
                          <a:spcPts val="1205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◕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Hub-and-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spoke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7620" algn="ctr">
                        <a:lnSpc>
                          <a:spcPts val="1255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◑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235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◑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Segoe UI Symbol"/>
                          <a:cs typeface="Segoe UI Symbol"/>
                        </a:rPr>
                        <a:t>30</a:t>
                      </a:r>
                      <a:r>
                        <a:rPr sz="1100" spc="1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100" spc="-25" dirty="0">
                          <a:latin typeface="Segoe UI Symbol"/>
                          <a:cs typeface="Segoe UI Symbol"/>
                        </a:rPr>
                        <a:t>min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12065" algn="ctr">
                        <a:lnSpc>
                          <a:spcPts val="1255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◑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58,100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13970" algn="ctr">
                        <a:lnSpc>
                          <a:spcPts val="1255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◔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ts val="123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ts val="123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Nil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ts val="123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Nil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i="1" dirty="0">
                          <a:latin typeface="Calibri"/>
                          <a:cs typeface="Calibri"/>
                        </a:rPr>
                        <a:t>Opt.</a:t>
                      </a:r>
                      <a:r>
                        <a:rPr sz="1100" i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4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i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Sault</a:t>
                      </a:r>
                      <a:r>
                        <a:rPr sz="1100" i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55" dirty="0">
                          <a:latin typeface="Calibri"/>
                          <a:cs typeface="Calibri"/>
                        </a:rPr>
                        <a:t>Loops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Routes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5080" algn="ctr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shortened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635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◕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8740" indent="-6350" algn="ctr">
                        <a:lnSpc>
                          <a:spcPct val="99500"/>
                        </a:lnSpc>
                        <a:spcBef>
                          <a:spcPts val="1185"/>
                        </a:spcBef>
                      </a:pP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Hub-and-</a:t>
                      </a:r>
                      <a:r>
                        <a:rPr sz="1100" dirty="0">
                          <a:latin typeface="Segoe UI Symbol"/>
                          <a:cs typeface="Segoe UI Symbol"/>
                        </a:rPr>
                        <a:t>spoke</a:t>
                      </a:r>
                      <a:r>
                        <a:rPr sz="1100" spc="5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100" spc="-25" dirty="0">
                          <a:latin typeface="Segoe UI Symbol"/>
                          <a:cs typeface="Segoe UI Symbol"/>
                        </a:rPr>
                        <a:t>w/ </a:t>
                      </a: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bi-</a:t>
                      </a:r>
                      <a:r>
                        <a:rPr sz="1100" dirty="0">
                          <a:latin typeface="Segoe UI Symbol"/>
                          <a:cs typeface="Segoe UI Symbol"/>
                        </a:rPr>
                        <a:t>directional</a:t>
                      </a:r>
                      <a:r>
                        <a:rPr sz="1100" spc="-60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100" spc="-20" dirty="0">
                          <a:latin typeface="Segoe UI Symbol"/>
                          <a:cs typeface="Segoe UI Symbol"/>
                        </a:rPr>
                        <a:t>loops </a:t>
                      </a: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introduced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8255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●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23495" indent="1905" algn="ctr">
                        <a:lnSpc>
                          <a:spcPct val="99500"/>
                        </a:lnSpc>
                        <a:spcBef>
                          <a:spcPts val="1185"/>
                        </a:spcBef>
                      </a:pPr>
                      <a:r>
                        <a:rPr sz="1100" dirty="0">
                          <a:latin typeface="Segoe UI Symbol"/>
                          <a:cs typeface="Segoe UI Symbol"/>
                        </a:rPr>
                        <a:t>Ad’l</a:t>
                      </a: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 servicing </a:t>
                      </a:r>
                      <a:r>
                        <a:rPr sz="1100" dirty="0">
                          <a:latin typeface="Segoe UI Symbol"/>
                          <a:cs typeface="Segoe UI Symbol"/>
                        </a:rPr>
                        <a:t>options</a:t>
                      </a: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between </a:t>
                      </a:r>
                      <a:r>
                        <a:rPr sz="1100" dirty="0">
                          <a:latin typeface="Segoe UI Symbol"/>
                          <a:cs typeface="Segoe UI Symbol"/>
                        </a:rPr>
                        <a:t>key</a:t>
                      </a:r>
                      <a:r>
                        <a:rPr sz="1100" spc="-3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destinations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10795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◕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Segoe UI Symbol"/>
                          <a:cs typeface="Segoe UI Symbol"/>
                        </a:rPr>
                        <a:t>30</a:t>
                      </a:r>
                      <a:r>
                        <a:rPr sz="1100" spc="-2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100" dirty="0">
                          <a:latin typeface="Segoe UI Symbol"/>
                          <a:cs typeface="Segoe UI Symbol"/>
                        </a:rPr>
                        <a:t>–</a:t>
                      </a:r>
                      <a:r>
                        <a:rPr sz="1100" spc="-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100" dirty="0">
                          <a:latin typeface="Segoe UI Symbol"/>
                          <a:cs typeface="Segoe UI Symbol"/>
                        </a:rPr>
                        <a:t>60 min</a:t>
                      </a:r>
                      <a:r>
                        <a:rPr sz="1100" spc="-25" dirty="0">
                          <a:latin typeface="Segoe UI Symbol"/>
                          <a:cs typeface="Segoe UI Symbol"/>
                        </a:rPr>
                        <a:t> w/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11430" algn="ctr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offset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12065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◕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ts val="1300"/>
                        </a:lnSpc>
                      </a:pP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57,800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1397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◔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2,700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8455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$0.3M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i="1" dirty="0">
                          <a:latin typeface="Calibri"/>
                          <a:cs typeface="Calibri"/>
                        </a:rPr>
                        <a:t>Opt.</a:t>
                      </a:r>
                      <a:r>
                        <a:rPr sz="1100" i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4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i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Sault</a:t>
                      </a:r>
                      <a:r>
                        <a:rPr sz="1100" i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30" dirty="0">
                          <a:latin typeface="Calibri"/>
                          <a:cs typeface="Calibri"/>
                        </a:rPr>
                        <a:t>Spine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Routes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5080" algn="ctr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shortened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6350" algn="ctr">
                        <a:lnSpc>
                          <a:spcPts val="1210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◕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ts val="12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Hub-and-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spoke</a:t>
                      </a:r>
                      <a:r>
                        <a:rPr sz="1100" spc="2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with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0795" algn="ctr">
                        <a:lnSpc>
                          <a:spcPts val="1295"/>
                        </a:lnSpc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core</a:t>
                      </a:r>
                      <a:r>
                        <a:rPr sz="1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spine</a:t>
                      </a:r>
                      <a:r>
                        <a:rPr sz="1100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routes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255" algn="ctr">
                        <a:lnSpc>
                          <a:spcPts val="1235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●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62560" indent="635" algn="ctr">
                        <a:lnSpc>
                          <a:spcPct val="995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Segoe UI Symbol"/>
                          <a:cs typeface="Segoe UI Symbol"/>
                        </a:rPr>
                        <a:t>Spine</a:t>
                      </a:r>
                      <a:r>
                        <a:rPr sz="1100" spc="-2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route </a:t>
                      </a:r>
                      <a:r>
                        <a:rPr sz="1100" dirty="0">
                          <a:latin typeface="Segoe UI Symbol"/>
                          <a:cs typeface="Segoe UI Symbol"/>
                        </a:rPr>
                        <a:t>serves</a:t>
                      </a:r>
                      <a:r>
                        <a:rPr sz="1100" spc="-1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100" spc="-25" dirty="0">
                          <a:latin typeface="Segoe UI Symbol"/>
                          <a:cs typeface="Segoe UI Symbol"/>
                        </a:rPr>
                        <a:t>key </a:t>
                      </a: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destinations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10795" algn="ctr">
                        <a:lnSpc>
                          <a:spcPts val="1235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●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Segoe UI Symbol"/>
                          <a:cs typeface="Segoe UI Symbol"/>
                        </a:rPr>
                        <a:t>15</a:t>
                      </a:r>
                      <a:r>
                        <a:rPr sz="1100" spc="-2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100" dirty="0">
                          <a:latin typeface="Segoe UI Symbol"/>
                          <a:cs typeface="Segoe UI Symbol"/>
                        </a:rPr>
                        <a:t>–</a:t>
                      </a:r>
                      <a:r>
                        <a:rPr sz="1100" spc="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100" dirty="0">
                          <a:latin typeface="Segoe UI Symbol"/>
                          <a:cs typeface="Segoe UI Symbol"/>
                        </a:rPr>
                        <a:t>30</a:t>
                      </a:r>
                      <a:r>
                        <a:rPr sz="1100" spc="10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100" spc="-25" dirty="0">
                          <a:latin typeface="Segoe UI Symbol"/>
                          <a:cs typeface="Segoe UI Symbol"/>
                        </a:rPr>
                        <a:t>min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12065" algn="ctr">
                        <a:lnSpc>
                          <a:spcPts val="1240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●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Segoe UI Symbol"/>
                          <a:cs typeface="Segoe UI Symbol"/>
                        </a:rPr>
                        <a:t>53,600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  <a:p>
                      <a:pPr marL="13970" algn="ctr">
                        <a:lnSpc>
                          <a:spcPts val="1240"/>
                        </a:lnSpc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○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(+5)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22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+17,000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25120">
                        <a:lnSpc>
                          <a:spcPts val="122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+$2.1M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3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B.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80" dirty="0">
                          <a:latin typeface="Calibri"/>
                          <a:cs typeface="Calibri"/>
                        </a:rPr>
                        <a:t>PATCH</a:t>
                      </a:r>
                      <a:r>
                        <a:rPr sz="11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6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6PM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1300"/>
                        </a:lnSpc>
                      </a:pPr>
                      <a:r>
                        <a:rPr sz="1100" b="1" spc="85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1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GAP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Calibri"/>
                          <a:cs typeface="Calibri"/>
                        </a:rPr>
                        <a:t>-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50" spc="-50" dirty="0">
                          <a:latin typeface="Segoe UI Symbol"/>
                          <a:cs typeface="Segoe UI Symbol"/>
                        </a:rPr>
                        <a:t>●</a:t>
                      </a:r>
                      <a:endParaRPr sz="105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50" spc="-50" dirty="0">
                          <a:latin typeface="Segoe UI Symbol"/>
                          <a:cs typeface="Segoe UI Symbol"/>
                        </a:rPr>
                        <a:t>●</a:t>
                      </a:r>
                      <a:endParaRPr sz="1050" dirty="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Segoe UI Symbol"/>
                          <a:cs typeface="Segoe UI Symbol"/>
                        </a:rPr>
                        <a:t>●</a:t>
                      </a:r>
                      <a:endParaRPr sz="11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impact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+1,000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2,000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+$0.1M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$0.3M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1365">
                <a:tc>
                  <a:txBody>
                    <a:bodyPr/>
                    <a:lstStyle/>
                    <a:p>
                      <a:pPr marL="92075" marR="282575">
                        <a:lnSpc>
                          <a:spcPct val="98600"/>
                        </a:lnSpc>
                        <a:spcBef>
                          <a:spcPts val="390"/>
                        </a:spcBef>
                      </a:pPr>
                      <a:r>
                        <a:rPr sz="1100" b="1" spc="95" dirty="0">
                          <a:latin typeface="Calibri"/>
                          <a:cs typeface="Calibri"/>
                        </a:rPr>
                        <a:t>C.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0" dirty="0">
                          <a:latin typeface="Calibri"/>
                          <a:cs typeface="Calibri"/>
                        </a:rPr>
                        <a:t>REINSTATE </a:t>
                      </a:r>
                      <a:r>
                        <a:rPr sz="1100" b="1" spc="65" dirty="0">
                          <a:latin typeface="Calibri"/>
                          <a:cs typeface="Calibri"/>
                        </a:rPr>
                        <a:t>WEEKEND </a:t>
                      </a:r>
                      <a:r>
                        <a:rPr sz="1100" b="1" spc="60" dirty="0">
                          <a:latin typeface="Calibri"/>
                          <a:cs typeface="Calibri"/>
                        </a:rPr>
                        <a:t>EVENING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0" dirty="0">
                          <a:latin typeface="Calibri"/>
                          <a:cs typeface="Calibri"/>
                        </a:rPr>
                        <a:t>FIXED- </a:t>
                      </a:r>
                      <a:r>
                        <a:rPr sz="1100" b="1" spc="55" dirty="0">
                          <a:latin typeface="Calibri"/>
                          <a:cs typeface="Calibri"/>
                        </a:rPr>
                        <a:t>ROUTE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75" dirty="0">
                          <a:latin typeface="Calibri"/>
                          <a:cs typeface="Calibri"/>
                        </a:rPr>
                        <a:t>SERVICE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ts val="1170"/>
                        </a:lnSpc>
                      </a:pPr>
                      <a:r>
                        <a:rPr sz="1050" spc="-50" dirty="0">
                          <a:latin typeface="Segoe UI Symbol"/>
                          <a:cs typeface="Segoe UI Symbol"/>
                        </a:rPr>
                        <a:t>●</a:t>
                      </a:r>
                      <a:endParaRPr sz="1050" dirty="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ts val="1170"/>
                        </a:lnSpc>
                      </a:pPr>
                      <a:r>
                        <a:rPr sz="1050" spc="-50" dirty="0">
                          <a:latin typeface="Segoe UI Symbol"/>
                          <a:cs typeface="Segoe UI Symbol"/>
                        </a:rPr>
                        <a:t>●</a:t>
                      </a:r>
                      <a:endParaRPr sz="105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ts val="1170"/>
                        </a:lnSpc>
                      </a:pPr>
                      <a:r>
                        <a:rPr sz="1050" spc="-50" dirty="0">
                          <a:latin typeface="Segoe UI Symbol"/>
                          <a:cs typeface="Segoe UI Symbol"/>
                        </a:rPr>
                        <a:t>●</a:t>
                      </a:r>
                      <a:endParaRPr sz="105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ts val="1170"/>
                        </a:lnSpc>
                      </a:pPr>
                      <a:r>
                        <a:rPr sz="1050" spc="-50" dirty="0">
                          <a:latin typeface="Calibri"/>
                          <a:cs typeface="Calibri"/>
                        </a:rPr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ts val="1170"/>
                        </a:lnSpc>
                      </a:pPr>
                      <a:r>
                        <a:rPr sz="1050" spc="-50" dirty="0">
                          <a:latin typeface="Calibri"/>
                          <a:cs typeface="Calibri"/>
                        </a:rPr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5415">
                        <a:lnSpc>
                          <a:spcPts val="1170"/>
                        </a:lnSpc>
                      </a:pPr>
                      <a:r>
                        <a:rPr sz="1050" spc="5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impact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170"/>
                        </a:lnSpc>
                      </a:pPr>
                      <a:r>
                        <a:rPr sz="1050" spc="-25" dirty="0">
                          <a:latin typeface="Calibri"/>
                          <a:cs typeface="Calibri"/>
                        </a:rPr>
                        <a:t>Nil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ts val="1170"/>
                        </a:lnSpc>
                      </a:pPr>
                      <a:r>
                        <a:rPr sz="1050" spc="-25" dirty="0">
                          <a:latin typeface="Calibri"/>
                          <a:cs typeface="Calibri"/>
                        </a:rPr>
                        <a:t>Nil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556243" y="3238"/>
            <a:ext cx="235839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solidFill>
                  <a:srgbClr val="DC6B2E"/>
                </a:solidFill>
                <a:latin typeface="Calibri"/>
                <a:cs typeface="Calibri"/>
              </a:rPr>
              <a:t>Option</a:t>
            </a:r>
            <a:r>
              <a:rPr sz="1400" b="1" spc="75" dirty="0">
                <a:solidFill>
                  <a:srgbClr val="DC6B2E"/>
                </a:solidFill>
                <a:latin typeface="Calibri"/>
                <a:cs typeface="Calibri"/>
              </a:rPr>
              <a:t> compared</a:t>
            </a:r>
            <a:r>
              <a:rPr sz="1400" b="1" spc="-35" dirty="0">
                <a:solidFill>
                  <a:srgbClr val="DC6B2E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DC6B2E"/>
                </a:solidFill>
                <a:latin typeface="Calibri"/>
                <a:cs typeface="Calibri"/>
              </a:rPr>
              <a:t>to</a:t>
            </a:r>
            <a:r>
              <a:rPr sz="1400" b="1" spc="85" dirty="0">
                <a:solidFill>
                  <a:srgbClr val="DC6B2E"/>
                </a:solidFill>
                <a:latin typeface="Calibri"/>
                <a:cs typeface="Calibri"/>
              </a:rPr>
              <a:t> </a:t>
            </a:r>
            <a:r>
              <a:rPr sz="1400" b="1" spc="35" dirty="0">
                <a:solidFill>
                  <a:srgbClr val="DC6B2E"/>
                </a:solidFill>
                <a:latin typeface="Calibri"/>
                <a:cs typeface="Calibri"/>
              </a:rPr>
              <a:t>existing</a:t>
            </a:r>
            <a:r>
              <a:rPr sz="1400" spc="35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533400"/>
            <a:ext cx="3086100" cy="866775"/>
          </a:xfrm>
          <a:custGeom>
            <a:avLst/>
            <a:gdLst/>
            <a:ahLst/>
            <a:cxnLst/>
            <a:rect l="l" t="t" r="r" b="b"/>
            <a:pathLst>
              <a:path w="3086100" h="866775">
                <a:moveTo>
                  <a:pt x="2941574" y="0"/>
                </a:moveTo>
                <a:lnTo>
                  <a:pt x="144462" y="0"/>
                </a:lnTo>
                <a:lnTo>
                  <a:pt x="98802" y="7361"/>
                </a:lnTo>
                <a:lnTo>
                  <a:pt x="59146" y="27866"/>
                </a:lnTo>
                <a:lnTo>
                  <a:pt x="27873" y="59143"/>
                </a:lnTo>
                <a:lnTo>
                  <a:pt x="7365" y="98820"/>
                </a:lnTo>
                <a:lnTo>
                  <a:pt x="0" y="144525"/>
                </a:lnTo>
                <a:lnTo>
                  <a:pt x="0" y="722249"/>
                </a:lnTo>
                <a:lnTo>
                  <a:pt x="7365" y="767954"/>
                </a:lnTo>
                <a:lnTo>
                  <a:pt x="27873" y="807631"/>
                </a:lnTo>
                <a:lnTo>
                  <a:pt x="59146" y="838908"/>
                </a:lnTo>
                <a:lnTo>
                  <a:pt x="98802" y="859413"/>
                </a:lnTo>
                <a:lnTo>
                  <a:pt x="144462" y="866775"/>
                </a:lnTo>
                <a:lnTo>
                  <a:pt x="2941574" y="866775"/>
                </a:lnTo>
                <a:lnTo>
                  <a:pt x="2987279" y="859413"/>
                </a:lnTo>
                <a:lnTo>
                  <a:pt x="3026956" y="838908"/>
                </a:lnTo>
                <a:lnTo>
                  <a:pt x="3058233" y="807631"/>
                </a:lnTo>
                <a:lnTo>
                  <a:pt x="3078738" y="767954"/>
                </a:lnTo>
                <a:lnTo>
                  <a:pt x="3086100" y="722249"/>
                </a:lnTo>
                <a:lnTo>
                  <a:pt x="3086100" y="144525"/>
                </a:lnTo>
                <a:lnTo>
                  <a:pt x="3078738" y="98820"/>
                </a:lnTo>
                <a:lnTo>
                  <a:pt x="3058233" y="59143"/>
                </a:lnTo>
                <a:lnTo>
                  <a:pt x="3026956" y="27866"/>
                </a:lnTo>
                <a:lnTo>
                  <a:pt x="2987279" y="7361"/>
                </a:lnTo>
                <a:lnTo>
                  <a:pt x="2941574" y="0"/>
                </a:lnTo>
                <a:close/>
              </a:path>
            </a:pathLst>
          </a:custGeom>
          <a:solidFill>
            <a:srgbClr val="DC6B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37857" y="761936"/>
            <a:ext cx="20796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sz="1800" b="1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5E3516-5B9F-6361-359E-DEFB1B35A437}"/>
              </a:ext>
            </a:extLst>
          </p:cNvPr>
          <p:cNvSpPr/>
          <p:nvPr/>
        </p:nvSpPr>
        <p:spPr>
          <a:xfrm>
            <a:off x="76200" y="6221219"/>
            <a:ext cx="2057400" cy="597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525250" y="6229350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525" y="0"/>
                </a:moveTo>
                <a:lnTo>
                  <a:pt x="222711" y="4373"/>
                </a:lnTo>
                <a:lnTo>
                  <a:pt x="176770" y="16983"/>
                </a:lnTo>
                <a:lnTo>
                  <a:pt x="134469" y="37062"/>
                </a:lnTo>
                <a:lnTo>
                  <a:pt x="96574" y="63844"/>
                </a:lnTo>
                <a:lnTo>
                  <a:pt x="63850" y="96563"/>
                </a:lnTo>
                <a:lnTo>
                  <a:pt x="37065" y="134450"/>
                </a:lnTo>
                <a:lnTo>
                  <a:pt x="16984" y="176740"/>
                </a:lnTo>
                <a:lnTo>
                  <a:pt x="4373" y="222667"/>
                </a:lnTo>
                <a:lnTo>
                  <a:pt x="0" y="271462"/>
                </a:lnTo>
                <a:lnTo>
                  <a:pt x="4373" y="320257"/>
                </a:lnTo>
                <a:lnTo>
                  <a:pt x="16984" y="366184"/>
                </a:lnTo>
                <a:lnTo>
                  <a:pt x="37065" y="408474"/>
                </a:lnTo>
                <a:lnTo>
                  <a:pt x="63850" y="446361"/>
                </a:lnTo>
                <a:lnTo>
                  <a:pt x="96574" y="479080"/>
                </a:lnTo>
                <a:lnTo>
                  <a:pt x="134469" y="505862"/>
                </a:lnTo>
                <a:lnTo>
                  <a:pt x="176770" y="525941"/>
                </a:lnTo>
                <a:lnTo>
                  <a:pt x="222711" y="538551"/>
                </a:lnTo>
                <a:lnTo>
                  <a:pt x="271525" y="542925"/>
                </a:lnTo>
                <a:lnTo>
                  <a:pt x="320302" y="538551"/>
                </a:lnTo>
                <a:lnTo>
                  <a:pt x="366213" y="525941"/>
                </a:lnTo>
                <a:lnTo>
                  <a:pt x="408493" y="505862"/>
                </a:lnTo>
                <a:lnTo>
                  <a:pt x="446372" y="479080"/>
                </a:lnTo>
                <a:lnTo>
                  <a:pt x="479085" y="446361"/>
                </a:lnTo>
                <a:lnTo>
                  <a:pt x="505864" y="408474"/>
                </a:lnTo>
                <a:lnTo>
                  <a:pt x="525942" y="366184"/>
                </a:lnTo>
                <a:lnTo>
                  <a:pt x="538551" y="320257"/>
                </a:lnTo>
                <a:lnTo>
                  <a:pt x="542925" y="271462"/>
                </a:lnTo>
                <a:lnTo>
                  <a:pt x="538551" y="222667"/>
                </a:lnTo>
                <a:lnTo>
                  <a:pt x="525942" y="176740"/>
                </a:lnTo>
                <a:lnTo>
                  <a:pt x="505864" y="134450"/>
                </a:lnTo>
                <a:lnTo>
                  <a:pt x="479085" y="96563"/>
                </a:lnTo>
                <a:lnTo>
                  <a:pt x="446372" y="63844"/>
                </a:lnTo>
                <a:lnTo>
                  <a:pt x="408493" y="37062"/>
                </a:lnTo>
                <a:lnTo>
                  <a:pt x="366213" y="16983"/>
                </a:lnTo>
                <a:lnTo>
                  <a:pt x="320302" y="4373"/>
                </a:lnTo>
                <a:lnTo>
                  <a:pt x="271525" y="0"/>
                </a:lnTo>
                <a:close/>
              </a:path>
            </a:pathLst>
          </a:custGeom>
          <a:solidFill>
            <a:srgbClr val="DC6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37214" y="985202"/>
            <a:ext cx="2858135" cy="71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15"/>
              </a:lnSpc>
              <a:spcBef>
                <a:spcPts val="100"/>
              </a:spcBef>
            </a:pPr>
            <a:r>
              <a:rPr sz="2400" spc="1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sz="24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Overview: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715"/>
              </a:lnSpc>
            </a:pPr>
            <a:r>
              <a:rPr sz="2400" b="0" i="1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sz="2400" b="0" i="1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0" i="1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1950" y="1143000"/>
            <a:ext cx="11439525" cy="4371975"/>
            <a:chOff x="361950" y="1143000"/>
            <a:chExt cx="11439525" cy="4371975"/>
          </a:xfrm>
        </p:grpSpPr>
        <p:sp>
          <p:nvSpPr>
            <p:cNvPr id="17" name="object 17"/>
            <p:cNvSpPr/>
            <p:nvPr/>
          </p:nvSpPr>
          <p:spPr>
            <a:xfrm>
              <a:off x="361950" y="1143000"/>
              <a:ext cx="11439525" cy="4371975"/>
            </a:xfrm>
            <a:custGeom>
              <a:avLst/>
              <a:gdLst/>
              <a:ahLst/>
              <a:cxnLst/>
              <a:rect l="l" t="t" r="r" b="b"/>
              <a:pathLst>
                <a:path w="11439525" h="4371975">
                  <a:moveTo>
                    <a:pt x="10039096" y="0"/>
                  </a:moveTo>
                  <a:lnTo>
                    <a:pt x="10100691" y="546480"/>
                  </a:lnTo>
                  <a:lnTo>
                    <a:pt x="9937436" y="564897"/>
                  </a:lnTo>
                  <a:lnTo>
                    <a:pt x="9775439" y="583713"/>
                  </a:lnTo>
                  <a:lnTo>
                    <a:pt x="9614699" y="602931"/>
                  </a:lnTo>
                  <a:lnTo>
                    <a:pt x="9455217" y="622549"/>
                  </a:lnTo>
                  <a:lnTo>
                    <a:pt x="9296993" y="642569"/>
                  </a:lnTo>
                  <a:lnTo>
                    <a:pt x="9140026" y="662989"/>
                  </a:lnTo>
                  <a:lnTo>
                    <a:pt x="8984317" y="683810"/>
                  </a:lnTo>
                  <a:lnTo>
                    <a:pt x="8829865" y="705031"/>
                  </a:lnTo>
                  <a:lnTo>
                    <a:pt x="8676670" y="726654"/>
                  </a:lnTo>
                  <a:lnTo>
                    <a:pt x="8524734" y="748677"/>
                  </a:lnTo>
                  <a:lnTo>
                    <a:pt x="8374054" y="771101"/>
                  </a:lnTo>
                  <a:lnTo>
                    <a:pt x="8224632" y="793926"/>
                  </a:lnTo>
                  <a:lnTo>
                    <a:pt x="8076468" y="817152"/>
                  </a:lnTo>
                  <a:lnTo>
                    <a:pt x="7929562" y="840778"/>
                  </a:lnTo>
                  <a:lnTo>
                    <a:pt x="7783912" y="864806"/>
                  </a:lnTo>
                  <a:lnTo>
                    <a:pt x="7639521" y="889234"/>
                  </a:lnTo>
                  <a:lnTo>
                    <a:pt x="7496387" y="914063"/>
                  </a:lnTo>
                  <a:lnTo>
                    <a:pt x="7354510" y="939292"/>
                  </a:lnTo>
                  <a:lnTo>
                    <a:pt x="7213891" y="964923"/>
                  </a:lnTo>
                  <a:lnTo>
                    <a:pt x="7074529" y="990954"/>
                  </a:lnTo>
                  <a:lnTo>
                    <a:pt x="6936425" y="1017386"/>
                  </a:lnTo>
                  <a:lnTo>
                    <a:pt x="6799579" y="1044219"/>
                  </a:lnTo>
                  <a:lnTo>
                    <a:pt x="6663990" y="1071453"/>
                  </a:lnTo>
                  <a:lnTo>
                    <a:pt x="6529659" y="1099087"/>
                  </a:lnTo>
                  <a:lnTo>
                    <a:pt x="6396585" y="1127123"/>
                  </a:lnTo>
                  <a:lnTo>
                    <a:pt x="6264768" y="1155559"/>
                  </a:lnTo>
                  <a:lnTo>
                    <a:pt x="6134209" y="1184395"/>
                  </a:lnTo>
                  <a:lnTo>
                    <a:pt x="6004908" y="1213633"/>
                  </a:lnTo>
                  <a:lnTo>
                    <a:pt x="5876864" y="1243272"/>
                  </a:lnTo>
                  <a:lnTo>
                    <a:pt x="5750078" y="1273311"/>
                  </a:lnTo>
                  <a:lnTo>
                    <a:pt x="5624549" y="1303751"/>
                  </a:lnTo>
                  <a:lnTo>
                    <a:pt x="5500278" y="1334592"/>
                  </a:lnTo>
                  <a:lnTo>
                    <a:pt x="5377265" y="1365833"/>
                  </a:lnTo>
                  <a:lnTo>
                    <a:pt x="5255508" y="1397476"/>
                  </a:lnTo>
                  <a:lnTo>
                    <a:pt x="5135010" y="1429519"/>
                  </a:lnTo>
                  <a:lnTo>
                    <a:pt x="5015769" y="1461963"/>
                  </a:lnTo>
                  <a:lnTo>
                    <a:pt x="4897785" y="1494807"/>
                  </a:lnTo>
                  <a:lnTo>
                    <a:pt x="4781059" y="1528053"/>
                  </a:lnTo>
                  <a:lnTo>
                    <a:pt x="4665591" y="1561699"/>
                  </a:lnTo>
                  <a:lnTo>
                    <a:pt x="4551380" y="1595746"/>
                  </a:lnTo>
                  <a:lnTo>
                    <a:pt x="4438426" y="1630194"/>
                  </a:lnTo>
                  <a:lnTo>
                    <a:pt x="4326730" y="1665043"/>
                  </a:lnTo>
                  <a:lnTo>
                    <a:pt x="4216292" y="1700292"/>
                  </a:lnTo>
                  <a:lnTo>
                    <a:pt x="4107111" y="1735943"/>
                  </a:lnTo>
                  <a:lnTo>
                    <a:pt x="3999188" y="1771994"/>
                  </a:lnTo>
                  <a:lnTo>
                    <a:pt x="3892522" y="1808445"/>
                  </a:lnTo>
                  <a:lnTo>
                    <a:pt x="3787114" y="1845298"/>
                  </a:lnTo>
                  <a:lnTo>
                    <a:pt x="3682963" y="1882551"/>
                  </a:lnTo>
                  <a:lnTo>
                    <a:pt x="3580070" y="1920205"/>
                  </a:lnTo>
                  <a:lnTo>
                    <a:pt x="3478434" y="1958260"/>
                  </a:lnTo>
                  <a:lnTo>
                    <a:pt x="3378056" y="1996716"/>
                  </a:lnTo>
                  <a:lnTo>
                    <a:pt x="3278935" y="2035572"/>
                  </a:lnTo>
                  <a:lnTo>
                    <a:pt x="3181072" y="2074829"/>
                  </a:lnTo>
                  <a:lnTo>
                    <a:pt x="3084467" y="2114487"/>
                  </a:lnTo>
                  <a:lnTo>
                    <a:pt x="2989119" y="2154546"/>
                  </a:lnTo>
                  <a:lnTo>
                    <a:pt x="2895028" y="2195006"/>
                  </a:lnTo>
                  <a:lnTo>
                    <a:pt x="2802195" y="2235866"/>
                  </a:lnTo>
                  <a:lnTo>
                    <a:pt x="2710620" y="2277127"/>
                  </a:lnTo>
                  <a:lnTo>
                    <a:pt x="2620302" y="2318789"/>
                  </a:lnTo>
                  <a:lnTo>
                    <a:pt x="2531242" y="2360851"/>
                  </a:lnTo>
                  <a:lnTo>
                    <a:pt x="2443439" y="2403315"/>
                  </a:lnTo>
                  <a:lnTo>
                    <a:pt x="2356893" y="2446179"/>
                  </a:lnTo>
                  <a:lnTo>
                    <a:pt x="2271606" y="2489444"/>
                  </a:lnTo>
                  <a:lnTo>
                    <a:pt x="2187575" y="2533109"/>
                  </a:lnTo>
                  <a:lnTo>
                    <a:pt x="2104803" y="2577176"/>
                  </a:lnTo>
                  <a:lnTo>
                    <a:pt x="2023287" y="2621643"/>
                  </a:lnTo>
                  <a:lnTo>
                    <a:pt x="1943030" y="2666511"/>
                  </a:lnTo>
                  <a:lnTo>
                    <a:pt x="1864030" y="2711779"/>
                  </a:lnTo>
                  <a:lnTo>
                    <a:pt x="1786287" y="2757449"/>
                  </a:lnTo>
                  <a:lnTo>
                    <a:pt x="1709802" y="2803519"/>
                  </a:lnTo>
                  <a:lnTo>
                    <a:pt x="1634574" y="2849990"/>
                  </a:lnTo>
                  <a:lnTo>
                    <a:pt x="1560604" y="2896862"/>
                  </a:lnTo>
                  <a:lnTo>
                    <a:pt x="1524091" y="2920448"/>
                  </a:lnTo>
                  <a:lnTo>
                    <a:pt x="1487892" y="2944134"/>
                  </a:lnTo>
                  <a:lnTo>
                    <a:pt x="1452007" y="2967921"/>
                  </a:lnTo>
                  <a:lnTo>
                    <a:pt x="1416437" y="2991807"/>
                  </a:lnTo>
                  <a:lnTo>
                    <a:pt x="1381181" y="3015794"/>
                  </a:lnTo>
                  <a:lnTo>
                    <a:pt x="1346239" y="3039881"/>
                  </a:lnTo>
                  <a:lnTo>
                    <a:pt x="1311612" y="3064069"/>
                  </a:lnTo>
                  <a:lnTo>
                    <a:pt x="1277299" y="3088356"/>
                  </a:lnTo>
                  <a:lnTo>
                    <a:pt x="1243301" y="3112744"/>
                  </a:lnTo>
                  <a:lnTo>
                    <a:pt x="1209617" y="3137232"/>
                  </a:lnTo>
                  <a:lnTo>
                    <a:pt x="1176247" y="3161820"/>
                  </a:lnTo>
                  <a:lnTo>
                    <a:pt x="1143192" y="3186508"/>
                  </a:lnTo>
                  <a:lnTo>
                    <a:pt x="1110451" y="3211296"/>
                  </a:lnTo>
                  <a:lnTo>
                    <a:pt x="1078025" y="3236185"/>
                  </a:lnTo>
                  <a:lnTo>
                    <a:pt x="1045913" y="3261174"/>
                  </a:lnTo>
                  <a:lnTo>
                    <a:pt x="1014115" y="3286263"/>
                  </a:lnTo>
                  <a:lnTo>
                    <a:pt x="982631" y="3311452"/>
                  </a:lnTo>
                  <a:lnTo>
                    <a:pt x="951463" y="3336741"/>
                  </a:lnTo>
                  <a:lnTo>
                    <a:pt x="920608" y="3362131"/>
                  </a:lnTo>
                  <a:lnTo>
                    <a:pt x="890068" y="3387620"/>
                  </a:lnTo>
                  <a:lnTo>
                    <a:pt x="859842" y="3413210"/>
                  </a:lnTo>
                  <a:lnTo>
                    <a:pt x="829931" y="3438900"/>
                  </a:lnTo>
                  <a:lnTo>
                    <a:pt x="800334" y="3464691"/>
                  </a:lnTo>
                  <a:lnTo>
                    <a:pt x="771051" y="3490581"/>
                  </a:lnTo>
                  <a:lnTo>
                    <a:pt x="742083" y="3516572"/>
                  </a:lnTo>
                  <a:lnTo>
                    <a:pt x="713429" y="3542663"/>
                  </a:lnTo>
                  <a:lnTo>
                    <a:pt x="685089" y="3568854"/>
                  </a:lnTo>
                  <a:lnTo>
                    <a:pt x="657064" y="3595145"/>
                  </a:lnTo>
                  <a:lnTo>
                    <a:pt x="629353" y="3621536"/>
                  </a:lnTo>
                  <a:lnTo>
                    <a:pt x="601957" y="3648028"/>
                  </a:lnTo>
                  <a:lnTo>
                    <a:pt x="548107" y="3701312"/>
                  </a:lnTo>
                  <a:lnTo>
                    <a:pt x="495515" y="3754996"/>
                  </a:lnTo>
                  <a:lnTo>
                    <a:pt x="444181" y="3809081"/>
                  </a:lnTo>
                  <a:lnTo>
                    <a:pt x="394104" y="3863567"/>
                  </a:lnTo>
                  <a:lnTo>
                    <a:pt x="345284" y="3918454"/>
                  </a:lnTo>
                  <a:lnTo>
                    <a:pt x="297722" y="3973742"/>
                  </a:lnTo>
                  <a:lnTo>
                    <a:pt x="251418" y="4029430"/>
                  </a:lnTo>
                  <a:lnTo>
                    <a:pt x="206371" y="4085519"/>
                  </a:lnTo>
                  <a:lnTo>
                    <a:pt x="162582" y="4142008"/>
                  </a:lnTo>
                  <a:lnTo>
                    <a:pt x="120050" y="4198899"/>
                  </a:lnTo>
                  <a:lnTo>
                    <a:pt x="78776" y="4256190"/>
                  </a:lnTo>
                  <a:lnTo>
                    <a:pt x="38759" y="4313882"/>
                  </a:lnTo>
                  <a:lnTo>
                    <a:pt x="0" y="4371975"/>
                  </a:lnTo>
                  <a:lnTo>
                    <a:pt x="28710" y="4349953"/>
                  </a:lnTo>
                  <a:lnTo>
                    <a:pt x="86811" y="4306187"/>
                  </a:lnTo>
                  <a:lnTo>
                    <a:pt x="145815" y="4262788"/>
                  </a:lnTo>
                  <a:lnTo>
                    <a:pt x="205725" y="4219759"/>
                  </a:lnTo>
                  <a:lnTo>
                    <a:pt x="266538" y="4177098"/>
                  </a:lnTo>
                  <a:lnTo>
                    <a:pt x="328256" y="4134805"/>
                  </a:lnTo>
                  <a:lnTo>
                    <a:pt x="390879" y="4092881"/>
                  </a:lnTo>
                  <a:lnTo>
                    <a:pt x="454406" y="4051326"/>
                  </a:lnTo>
                  <a:lnTo>
                    <a:pt x="518838" y="4010139"/>
                  </a:lnTo>
                  <a:lnTo>
                    <a:pt x="584174" y="3969320"/>
                  </a:lnTo>
                  <a:lnTo>
                    <a:pt x="650415" y="3928870"/>
                  </a:lnTo>
                  <a:lnTo>
                    <a:pt x="717560" y="3888789"/>
                  </a:lnTo>
                  <a:lnTo>
                    <a:pt x="785610" y="3849076"/>
                  </a:lnTo>
                  <a:lnTo>
                    <a:pt x="854564" y="3809731"/>
                  </a:lnTo>
                  <a:lnTo>
                    <a:pt x="924422" y="3770755"/>
                  </a:lnTo>
                  <a:lnTo>
                    <a:pt x="995186" y="3732147"/>
                  </a:lnTo>
                  <a:lnTo>
                    <a:pt x="1066853" y="3693908"/>
                  </a:lnTo>
                  <a:lnTo>
                    <a:pt x="1139425" y="3656038"/>
                  </a:lnTo>
                  <a:lnTo>
                    <a:pt x="1212902" y="3618536"/>
                  </a:lnTo>
                  <a:lnTo>
                    <a:pt x="1287283" y="3581402"/>
                  </a:lnTo>
                  <a:lnTo>
                    <a:pt x="1362569" y="3544637"/>
                  </a:lnTo>
                  <a:lnTo>
                    <a:pt x="1438759" y="3508240"/>
                  </a:lnTo>
                  <a:lnTo>
                    <a:pt x="1515853" y="3472212"/>
                  </a:lnTo>
                  <a:lnTo>
                    <a:pt x="1593852" y="3436552"/>
                  </a:lnTo>
                  <a:lnTo>
                    <a:pt x="1672756" y="3401261"/>
                  </a:lnTo>
                  <a:lnTo>
                    <a:pt x="1752564" y="3366338"/>
                  </a:lnTo>
                  <a:lnTo>
                    <a:pt x="1833277" y="3331784"/>
                  </a:lnTo>
                  <a:lnTo>
                    <a:pt x="1914894" y="3297599"/>
                  </a:lnTo>
                  <a:lnTo>
                    <a:pt x="1997415" y="3263781"/>
                  </a:lnTo>
                  <a:lnTo>
                    <a:pt x="2080841" y="3230333"/>
                  </a:lnTo>
                  <a:lnTo>
                    <a:pt x="2165172" y="3197252"/>
                  </a:lnTo>
                  <a:lnTo>
                    <a:pt x="2250407" y="3164540"/>
                  </a:lnTo>
                  <a:lnTo>
                    <a:pt x="2336546" y="3132197"/>
                  </a:lnTo>
                  <a:lnTo>
                    <a:pt x="2423590" y="3100222"/>
                  </a:lnTo>
                  <a:lnTo>
                    <a:pt x="2511539" y="3068616"/>
                  </a:lnTo>
                  <a:lnTo>
                    <a:pt x="2600392" y="3037378"/>
                  </a:lnTo>
                  <a:lnTo>
                    <a:pt x="2690149" y="3006509"/>
                  </a:lnTo>
                  <a:lnTo>
                    <a:pt x="2780811" y="2976008"/>
                  </a:lnTo>
                  <a:lnTo>
                    <a:pt x="2872378" y="2945875"/>
                  </a:lnTo>
                  <a:lnTo>
                    <a:pt x="2964849" y="2916111"/>
                  </a:lnTo>
                  <a:lnTo>
                    <a:pt x="3058224" y="2886716"/>
                  </a:lnTo>
                  <a:lnTo>
                    <a:pt x="3152504" y="2857689"/>
                  </a:lnTo>
                  <a:lnTo>
                    <a:pt x="3247689" y="2829030"/>
                  </a:lnTo>
                  <a:lnTo>
                    <a:pt x="3343778" y="2800740"/>
                  </a:lnTo>
                  <a:lnTo>
                    <a:pt x="3440771" y="2772818"/>
                  </a:lnTo>
                  <a:lnTo>
                    <a:pt x="3538669" y="2745265"/>
                  </a:lnTo>
                  <a:lnTo>
                    <a:pt x="3637472" y="2718080"/>
                  </a:lnTo>
                  <a:lnTo>
                    <a:pt x="3737178" y="2691264"/>
                  </a:lnTo>
                  <a:lnTo>
                    <a:pt x="3837790" y="2664816"/>
                  </a:lnTo>
                  <a:lnTo>
                    <a:pt x="3939306" y="2638737"/>
                  </a:lnTo>
                  <a:lnTo>
                    <a:pt x="4041726" y="2613026"/>
                  </a:lnTo>
                  <a:lnTo>
                    <a:pt x="4145051" y="2587684"/>
                  </a:lnTo>
                  <a:lnTo>
                    <a:pt x="4249281" y="2562710"/>
                  </a:lnTo>
                  <a:lnTo>
                    <a:pt x="4354414" y="2538105"/>
                  </a:lnTo>
                  <a:lnTo>
                    <a:pt x="4460453" y="2513868"/>
                  </a:lnTo>
                  <a:lnTo>
                    <a:pt x="4567396" y="2489999"/>
                  </a:lnTo>
                  <a:lnTo>
                    <a:pt x="4675243" y="2466499"/>
                  </a:lnTo>
                  <a:lnTo>
                    <a:pt x="4783995" y="2443367"/>
                  </a:lnTo>
                  <a:lnTo>
                    <a:pt x="4893651" y="2420604"/>
                  </a:lnTo>
                  <a:lnTo>
                    <a:pt x="5004212" y="2398210"/>
                  </a:lnTo>
                  <a:lnTo>
                    <a:pt x="5115678" y="2376183"/>
                  </a:lnTo>
                  <a:lnTo>
                    <a:pt x="5228047" y="2354526"/>
                  </a:lnTo>
                  <a:lnTo>
                    <a:pt x="5341322" y="2333236"/>
                  </a:lnTo>
                  <a:lnTo>
                    <a:pt x="5455501" y="2312315"/>
                  </a:lnTo>
                  <a:lnTo>
                    <a:pt x="5570584" y="2291763"/>
                  </a:lnTo>
                  <a:lnTo>
                    <a:pt x="5686572" y="2271579"/>
                  </a:lnTo>
                  <a:lnTo>
                    <a:pt x="5803464" y="2251764"/>
                  </a:lnTo>
                  <a:lnTo>
                    <a:pt x="5921261" y="2232317"/>
                  </a:lnTo>
                  <a:lnTo>
                    <a:pt x="6039962" y="2213238"/>
                  </a:lnTo>
                  <a:lnTo>
                    <a:pt x="6219710" y="2185311"/>
                  </a:lnTo>
                  <a:lnTo>
                    <a:pt x="6401493" y="2158213"/>
                  </a:lnTo>
                  <a:lnTo>
                    <a:pt x="6585311" y="2131944"/>
                  </a:lnTo>
                  <a:lnTo>
                    <a:pt x="6771165" y="2106504"/>
                  </a:lnTo>
                  <a:lnTo>
                    <a:pt x="6959053" y="2081893"/>
                  </a:lnTo>
                  <a:lnTo>
                    <a:pt x="7148976" y="2058111"/>
                  </a:lnTo>
                  <a:lnTo>
                    <a:pt x="7340935" y="2035158"/>
                  </a:lnTo>
                  <a:lnTo>
                    <a:pt x="7534929" y="2013034"/>
                  </a:lnTo>
                  <a:lnTo>
                    <a:pt x="7730957" y="1991739"/>
                  </a:lnTo>
                  <a:lnTo>
                    <a:pt x="7929021" y="1971273"/>
                  </a:lnTo>
                  <a:lnTo>
                    <a:pt x="8129120" y="1951636"/>
                  </a:lnTo>
                  <a:lnTo>
                    <a:pt x="8331254" y="1932828"/>
                  </a:lnTo>
                  <a:lnTo>
                    <a:pt x="8535424" y="1914849"/>
                  </a:lnTo>
                  <a:lnTo>
                    <a:pt x="8741628" y="1897699"/>
                  </a:lnTo>
                  <a:lnTo>
                    <a:pt x="8949867" y="1881378"/>
                  </a:lnTo>
                  <a:lnTo>
                    <a:pt x="9160142" y="1865886"/>
                  </a:lnTo>
                  <a:lnTo>
                    <a:pt x="9372452" y="1851222"/>
                  </a:lnTo>
                  <a:lnTo>
                    <a:pt x="9586796" y="1837388"/>
                  </a:lnTo>
                  <a:lnTo>
                    <a:pt x="9803176" y="1824383"/>
                  </a:lnTo>
                  <a:lnTo>
                    <a:pt x="10021591" y="1812207"/>
                  </a:lnTo>
                  <a:lnTo>
                    <a:pt x="10242042" y="1800860"/>
                  </a:lnTo>
                  <a:lnTo>
                    <a:pt x="10303510" y="2347341"/>
                  </a:lnTo>
                  <a:lnTo>
                    <a:pt x="11439525" y="955039"/>
                  </a:lnTo>
                  <a:lnTo>
                    <a:pt x="10039096" y="0"/>
                  </a:lnTo>
                  <a:close/>
                </a:path>
              </a:pathLst>
            </a:custGeom>
            <a:solidFill>
              <a:srgbClr val="007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5950" y="4414901"/>
              <a:ext cx="323850" cy="314325"/>
            </a:xfrm>
            <a:custGeom>
              <a:avLst/>
              <a:gdLst/>
              <a:ahLst/>
              <a:cxnLst/>
              <a:rect l="l" t="t" r="r" b="b"/>
              <a:pathLst>
                <a:path w="323850" h="314325">
                  <a:moveTo>
                    <a:pt x="161925" y="0"/>
                  </a:moveTo>
                  <a:lnTo>
                    <a:pt x="110703" y="8011"/>
                  </a:lnTo>
                  <a:lnTo>
                    <a:pt x="66248" y="30317"/>
                  </a:lnTo>
                  <a:lnTo>
                    <a:pt x="31211" y="64328"/>
                  </a:lnTo>
                  <a:lnTo>
                    <a:pt x="8244" y="107452"/>
                  </a:lnTo>
                  <a:lnTo>
                    <a:pt x="0" y="157099"/>
                  </a:lnTo>
                  <a:lnTo>
                    <a:pt x="8244" y="206759"/>
                  </a:lnTo>
                  <a:lnTo>
                    <a:pt x="31211" y="249914"/>
                  </a:lnTo>
                  <a:lnTo>
                    <a:pt x="66248" y="283962"/>
                  </a:lnTo>
                  <a:lnTo>
                    <a:pt x="110703" y="306300"/>
                  </a:lnTo>
                  <a:lnTo>
                    <a:pt x="161925" y="314325"/>
                  </a:lnTo>
                  <a:lnTo>
                    <a:pt x="213097" y="306300"/>
                  </a:lnTo>
                  <a:lnTo>
                    <a:pt x="257546" y="283962"/>
                  </a:lnTo>
                  <a:lnTo>
                    <a:pt x="292601" y="249914"/>
                  </a:lnTo>
                  <a:lnTo>
                    <a:pt x="315592" y="206759"/>
                  </a:lnTo>
                  <a:lnTo>
                    <a:pt x="323850" y="157099"/>
                  </a:lnTo>
                  <a:lnTo>
                    <a:pt x="315592" y="107452"/>
                  </a:lnTo>
                  <a:lnTo>
                    <a:pt x="292601" y="64328"/>
                  </a:lnTo>
                  <a:lnTo>
                    <a:pt x="257546" y="30317"/>
                  </a:lnTo>
                  <a:lnTo>
                    <a:pt x="213097" y="8011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85950" y="4414901"/>
              <a:ext cx="323850" cy="314325"/>
            </a:xfrm>
            <a:custGeom>
              <a:avLst/>
              <a:gdLst/>
              <a:ahLst/>
              <a:cxnLst/>
              <a:rect l="l" t="t" r="r" b="b"/>
              <a:pathLst>
                <a:path w="323850" h="314325">
                  <a:moveTo>
                    <a:pt x="0" y="157099"/>
                  </a:moveTo>
                  <a:lnTo>
                    <a:pt x="8244" y="107452"/>
                  </a:lnTo>
                  <a:lnTo>
                    <a:pt x="31211" y="64328"/>
                  </a:lnTo>
                  <a:lnTo>
                    <a:pt x="66248" y="30317"/>
                  </a:lnTo>
                  <a:lnTo>
                    <a:pt x="110703" y="8011"/>
                  </a:lnTo>
                  <a:lnTo>
                    <a:pt x="161925" y="0"/>
                  </a:lnTo>
                  <a:lnTo>
                    <a:pt x="213097" y="8011"/>
                  </a:lnTo>
                  <a:lnTo>
                    <a:pt x="257546" y="30317"/>
                  </a:lnTo>
                  <a:lnTo>
                    <a:pt x="292601" y="64328"/>
                  </a:lnTo>
                  <a:lnTo>
                    <a:pt x="315592" y="107452"/>
                  </a:lnTo>
                  <a:lnTo>
                    <a:pt x="323850" y="157099"/>
                  </a:lnTo>
                  <a:lnTo>
                    <a:pt x="315592" y="206759"/>
                  </a:lnTo>
                  <a:lnTo>
                    <a:pt x="292601" y="249914"/>
                  </a:lnTo>
                  <a:lnTo>
                    <a:pt x="257546" y="283962"/>
                  </a:lnTo>
                  <a:lnTo>
                    <a:pt x="213097" y="306300"/>
                  </a:lnTo>
                  <a:lnTo>
                    <a:pt x="161925" y="314325"/>
                  </a:lnTo>
                  <a:lnTo>
                    <a:pt x="110703" y="306300"/>
                  </a:lnTo>
                  <a:lnTo>
                    <a:pt x="66248" y="283962"/>
                  </a:lnTo>
                  <a:lnTo>
                    <a:pt x="31211" y="249914"/>
                  </a:lnTo>
                  <a:lnTo>
                    <a:pt x="8244" y="206759"/>
                  </a:lnTo>
                  <a:lnTo>
                    <a:pt x="0" y="1570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33776" y="3414776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449" y="0"/>
                  </a:moveTo>
                  <a:lnTo>
                    <a:pt x="243338" y="3801"/>
                  </a:lnTo>
                  <a:lnTo>
                    <a:pt x="198648" y="14808"/>
                  </a:lnTo>
                  <a:lnTo>
                    <a:pt x="156975" y="32421"/>
                  </a:lnTo>
                  <a:lnTo>
                    <a:pt x="118917" y="56042"/>
                  </a:lnTo>
                  <a:lnTo>
                    <a:pt x="85074" y="85074"/>
                  </a:lnTo>
                  <a:lnTo>
                    <a:pt x="56042" y="118917"/>
                  </a:lnTo>
                  <a:lnTo>
                    <a:pt x="32421" y="156975"/>
                  </a:lnTo>
                  <a:lnTo>
                    <a:pt x="14808" y="198648"/>
                  </a:lnTo>
                  <a:lnTo>
                    <a:pt x="3801" y="243338"/>
                  </a:lnTo>
                  <a:lnTo>
                    <a:pt x="0" y="290449"/>
                  </a:lnTo>
                  <a:lnTo>
                    <a:pt x="3801" y="337562"/>
                  </a:lnTo>
                  <a:lnTo>
                    <a:pt x="14808" y="382262"/>
                  </a:lnTo>
                  <a:lnTo>
                    <a:pt x="32421" y="423950"/>
                  </a:lnTo>
                  <a:lnTo>
                    <a:pt x="56042" y="462024"/>
                  </a:lnTo>
                  <a:lnTo>
                    <a:pt x="85074" y="495887"/>
                  </a:lnTo>
                  <a:lnTo>
                    <a:pt x="118917" y="524937"/>
                  </a:lnTo>
                  <a:lnTo>
                    <a:pt x="156975" y="548576"/>
                  </a:lnTo>
                  <a:lnTo>
                    <a:pt x="198648" y="566203"/>
                  </a:lnTo>
                  <a:lnTo>
                    <a:pt x="243338" y="577219"/>
                  </a:lnTo>
                  <a:lnTo>
                    <a:pt x="290449" y="581025"/>
                  </a:lnTo>
                  <a:lnTo>
                    <a:pt x="337562" y="577219"/>
                  </a:lnTo>
                  <a:lnTo>
                    <a:pt x="382262" y="566203"/>
                  </a:lnTo>
                  <a:lnTo>
                    <a:pt x="423950" y="548576"/>
                  </a:lnTo>
                  <a:lnTo>
                    <a:pt x="462024" y="524937"/>
                  </a:lnTo>
                  <a:lnTo>
                    <a:pt x="495887" y="495887"/>
                  </a:lnTo>
                  <a:lnTo>
                    <a:pt x="524937" y="462024"/>
                  </a:lnTo>
                  <a:lnTo>
                    <a:pt x="548576" y="423950"/>
                  </a:lnTo>
                  <a:lnTo>
                    <a:pt x="566203" y="382262"/>
                  </a:lnTo>
                  <a:lnTo>
                    <a:pt x="577219" y="337562"/>
                  </a:lnTo>
                  <a:lnTo>
                    <a:pt x="581025" y="290449"/>
                  </a:lnTo>
                  <a:lnTo>
                    <a:pt x="577219" y="243338"/>
                  </a:lnTo>
                  <a:lnTo>
                    <a:pt x="566203" y="198648"/>
                  </a:lnTo>
                  <a:lnTo>
                    <a:pt x="548576" y="156975"/>
                  </a:lnTo>
                  <a:lnTo>
                    <a:pt x="524937" y="118917"/>
                  </a:lnTo>
                  <a:lnTo>
                    <a:pt x="495887" y="85074"/>
                  </a:lnTo>
                  <a:lnTo>
                    <a:pt x="462024" y="56042"/>
                  </a:lnTo>
                  <a:lnTo>
                    <a:pt x="423950" y="32421"/>
                  </a:lnTo>
                  <a:lnTo>
                    <a:pt x="382262" y="14808"/>
                  </a:lnTo>
                  <a:lnTo>
                    <a:pt x="337562" y="3801"/>
                  </a:lnTo>
                  <a:lnTo>
                    <a:pt x="29044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33776" y="3414776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0" y="290449"/>
                  </a:moveTo>
                  <a:lnTo>
                    <a:pt x="3801" y="243338"/>
                  </a:lnTo>
                  <a:lnTo>
                    <a:pt x="14808" y="198648"/>
                  </a:lnTo>
                  <a:lnTo>
                    <a:pt x="32421" y="156975"/>
                  </a:lnTo>
                  <a:lnTo>
                    <a:pt x="56042" y="118917"/>
                  </a:lnTo>
                  <a:lnTo>
                    <a:pt x="85074" y="85074"/>
                  </a:lnTo>
                  <a:lnTo>
                    <a:pt x="118917" y="56042"/>
                  </a:lnTo>
                  <a:lnTo>
                    <a:pt x="156975" y="32421"/>
                  </a:lnTo>
                  <a:lnTo>
                    <a:pt x="198648" y="14808"/>
                  </a:lnTo>
                  <a:lnTo>
                    <a:pt x="243338" y="3801"/>
                  </a:lnTo>
                  <a:lnTo>
                    <a:pt x="290449" y="0"/>
                  </a:lnTo>
                  <a:lnTo>
                    <a:pt x="337562" y="3801"/>
                  </a:lnTo>
                  <a:lnTo>
                    <a:pt x="382262" y="14808"/>
                  </a:lnTo>
                  <a:lnTo>
                    <a:pt x="423950" y="32421"/>
                  </a:lnTo>
                  <a:lnTo>
                    <a:pt x="462024" y="56042"/>
                  </a:lnTo>
                  <a:lnTo>
                    <a:pt x="495887" y="85074"/>
                  </a:lnTo>
                  <a:lnTo>
                    <a:pt x="524937" y="118917"/>
                  </a:lnTo>
                  <a:lnTo>
                    <a:pt x="548576" y="156975"/>
                  </a:lnTo>
                  <a:lnTo>
                    <a:pt x="566203" y="198648"/>
                  </a:lnTo>
                  <a:lnTo>
                    <a:pt x="577219" y="243338"/>
                  </a:lnTo>
                  <a:lnTo>
                    <a:pt x="581025" y="290449"/>
                  </a:lnTo>
                  <a:lnTo>
                    <a:pt x="577219" y="337562"/>
                  </a:lnTo>
                  <a:lnTo>
                    <a:pt x="566203" y="382262"/>
                  </a:lnTo>
                  <a:lnTo>
                    <a:pt x="548576" y="423950"/>
                  </a:lnTo>
                  <a:lnTo>
                    <a:pt x="524937" y="462024"/>
                  </a:lnTo>
                  <a:lnTo>
                    <a:pt x="495887" y="495887"/>
                  </a:lnTo>
                  <a:lnTo>
                    <a:pt x="462024" y="524937"/>
                  </a:lnTo>
                  <a:lnTo>
                    <a:pt x="423950" y="548576"/>
                  </a:lnTo>
                  <a:lnTo>
                    <a:pt x="382262" y="566203"/>
                  </a:lnTo>
                  <a:lnTo>
                    <a:pt x="337562" y="577219"/>
                  </a:lnTo>
                  <a:lnTo>
                    <a:pt x="290449" y="581025"/>
                  </a:lnTo>
                  <a:lnTo>
                    <a:pt x="243338" y="577219"/>
                  </a:lnTo>
                  <a:lnTo>
                    <a:pt x="198648" y="566203"/>
                  </a:lnTo>
                  <a:lnTo>
                    <a:pt x="156975" y="548576"/>
                  </a:lnTo>
                  <a:lnTo>
                    <a:pt x="118917" y="524937"/>
                  </a:lnTo>
                  <a:lnTo>
                    <a:pt x="85074" y="495887"/>
                  </a:lnTo>
                  <a:lnTo>
                    <a:pt x="56042" y="462024"/>
                  </a:lnTo>
                  <a:lnTo>
                    <a:pt x="32421" y="423950"/>
                  </a:lnTo>
                  <a:lnTo>
                    <a:pt x="14808" y="382262"/>
                  </a:lnTo>
                  <a:lnTo>
                    <a:pt x="3801" y="337562"/>
                  </a:lnTo>
                  <a:lnTo>
                    <a:pt x="0" y="2904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06101" y="1728851"/>
              <a:ext cx="1104900" cy="1104900"/>
            </a:xfrm>
            <a:custGeom>
              <a:avLst/>
              <a:gdLst/>
              <a:ahLst/>
              <a:cxnLst/>
              <a:rect l="l" t="t" r="r" b="b"/>
              <a:pathLst>
                <a:path w="1104900" h="1104900">
                  <a:moveTo>
                    <a:pt x="552450" y="0"/>
                  </a:moveTo>
                  <a:lnTo>
                    <a:pt x="504772" y="2027"/>
                  </a:lnTo>
                  <a:lnTo>
                    <a:pt x="458222" y="7998"/>
                  </a:lnTo>
                  <a:lnTo>
                    <a:pt x="412967" y="17748"/>
                  </a:lnTo>
                  <a:lnTo>
                    <a:pt x="369171" y="31111"/>
                  </a:lnTo>
                  <a:lnTo>
                    <a:pt x="327000" y="47920"/>
                  </a:lnTo>
                  <a:lnTo>
                    <a:pt x="286619" y="68012"/>
                  </a:lnTo>
                  <a:lnTo>
                    <a:pt x="248195" y="91219"/>
                  </a:lnTo>
                  <a:lnTo>
                    <a:pt x="211893" y="117376"/>
                  </a:lnTo>
                  <a:lnTo>
                    <a:pt x="177879" y="146318"/>
                  </a:lnTo>
                  <a:lnTo>
                    <a:pt x="146318" y="177879"/>
                  </a:lnTo>
                  <a:lnTo>
                    <a:pt x="117376" y="211893"/>
                  </a:lnTo>
                  <a:lnTo>
                    <a:pt x="91219" y="248195"/>
                  </a:lnTo>
                  <a:lnTo>
                    <a:pt x="68012" y="286619"/>
                  </a:lnTo>
                  <a:lnTo>
                    <a:pt x="47920" y="327000"/>
                  </a:lnTo>
                  <a:lnTo>
                    <a:pt x="31111" y="369171"/>
                  </a:lnTo>
                  <a:lnTo>
                    <a:pt x="17748" y="412967"/>
                  </a:lnTo>
                  <a:lnTo>
                    <a:pt x="7998" y="458222"/>
                  </a:lnTo>
                  <a:lnTo>
                    <a:pt x="2027" y="504772"/>
                  </a:lnTo>
                  <a:lnTo>
                    <a:pt x="0" y="552450"/>
                  </a:lnTo>
                  <a:lnTo>
                    <a:pt x="2027" y="600109"/>
                  </a:lnTo>
                  <a:lnTo>
                    <a:pt x="7998" y="646644"/>
                  </a:lnTo>
                  <a:lnTo>
                    <a:pt x="17748" y="691890"/>
                  </a:lnTo>
                  <a:lnTo>
                    <a:pt x="31111" y="735678"/>
                  </a:lnTo>
                  <a:lnTo>
                    <a:pt x="47920" y="777845"/>
                  </a:lnTo>
                  <a:lnTo>
                    <a:pt x="68012" y="818223"/>
                  </a:lnTo>
                  <a:lnTo>
                    <a:pt x="91219" y="856648"/>
                  </a:lnTo>
                  <a:lnTo>
                    <a:pt x="117376" y="892952"/>
                  </a:lnTo>
                  <a:lnTo>
                    <a:pt x="146318" y="926970"/>
                  </a:lnTo>
                  <a:lnTo>
                    <a:pt x="177879" y="958536"/>
                  </a:lnTo>
                  <a:lnTo>
                    <a:pt x="211893" y="987484"/>
                  </a:lnTo>
                  <a:lnTo>
                    <a:pt x="248195" y="1013648"/>
                  </a:lnTo>
                  <a:lnTo>
                    <a:pt x="286619" y="1036861"/>
                  </a:lnTo>
                  <a:lnTo>
                    <a:pt x="327000" y="1056959"/>
                  </a:lnTo>
                  <a:lnTo>
                    <a:pt x="369171" y="1073775"/>
                  </a:lnTo>
                  <a:lnTo>
                    <a:pt x="412967" y="1087143"/>
                  </a:lnTo>
                  <a:lnTo>
                    <a:pt x="458222" y="1096897"/>
                  </a:lnTo>
                  <a:lnTo>
                    <a:pt x="504772" y="1102871"/>
                  </a:lnTo>
                  <a:lnTo>
                    <a:pt x="552450" y="1104900"/>
                  </a:lnTo>
                  <a:lnTo>
                    <a:pt x="600109" y="1102871"/>
                  </a:lnTo>
                  <a:lnTo>
                    <a:pt x="646644" y="1096897"/>
                  </a:lnTo>
                  <a:lnTo>
                    <a:pt x="691890" y="1087143"/>
                  </a:lnTo>
                  <a:lnTo>
                    <a:pt x="735678" y="1073775"/>
                  </a:lnTo>
                  <a:lnTo>
                    <a:pt x="777845" y="1056959"/>
                  </a:lnTo>
                  <a:lnTo>
                    <a:pt x="818223" y="1036861"/>
                  </a:lnTo>
                  <a:lnTo>
                    <a:pt x="856648" y="1013648"/>
                  </a:lnTo>
                  <a:lnTo>
                    <a:pt x="892952" y="987484"/>
                  </a:lnTo>
                  <a:lnTo>
                    <a:pt x="926970" y="958536"/>
                  </a:lnTo>
                  <a:lnTo>
                    <a:pt x="958536" y="926970"/>
                  </a:lnTo>
                  <a:lnTo>
                    <a:pt x="987484" y="892952"/>
                  </a:lnTo>
                  <a:lnTo>
                    <a:pt x="1013648" y="856648"/>
                  </a:lnTo>
                  <a:lnTo>
                    <a:pt x="1036861" y="818223"/>
                  </a:lnTo>
                  <a:lnTo>
                    <a:pt x="1056959" y="777845"/>
                  </a:lnTo>
                  <a:lnTo>
                    <a:pt x="1073775" y="735678"/>
                  </a:lnTo>
                  <a:lnTo>
                    <a:pt x="1087143" y="691890"/>
                  </a:lnTo>
                  <a:lnTo>
                    <a:pt x="1096897" y="646644"/>
                  </a:lnTo>
                  <a:lnTo>
                    <a:pt x="1102871" y="600109"/>
                  </a:lnTo>
                  <a:lnTo>
                    <a:pt x="1104900" y="552450"/>
                  </a:lnTo>
                  <a:lnTo>
                    <a:pt x="1102871" y="504772"/>
                  </a:lnTo>
                  <a:lnTo>
                    <a:pt x="1096897" y="458222"/>
                  </a:lnTo>
                  <a:lnTo>
                    <a:pt x="1087143" y="412967"/>
                  </a:lnTo>
                  <a:lnTo>
                    <a:pt x="1073775" y="369171"/>
                  </a:lnTo>
                  <a:lnTo>
                    <a:pt x="1056959" y="327000"/>
                  </a:lnTo>
                  <a:lnTo>
                    <a:pt x="1036861" y="286619"/>
                  </a:lnTo>
                  <a:lnTo>
                    <a:pt x="1013648" y="248195"/>
                  </a:lnTo>
                  <a:lnTo>
                    <a:pt x="987484" y="211893"/>
                  </a:lnTo>
                  <a:lnTo>
                    <a:pt x="958536" y="177879"/>
                  </a:lnTo>
                  <a:lnTo>
                    <a:pt x="926970" y="146318"/>
                  </a:lnTo>
                  <a:lnTo>
                    <a:pt x="892952" y="117376"/>
                  </a:lnTo>
                  <a:lnTo>
                    <a:pt x="856648" y="91219"/>
                  </a:lnTo>
                  <a:lnTo>
                    <a:pt x="818223" y="68012"/>
                  </a:lnTo>
                  <a:lnTo>
                    <a:pt x="777845" y="47920"/>
                  </a:lnTo>
                  <a:lnTo>
                    <a:pt x="735678" y="31111"/>
                  </a:lnTo>
                  <a:lnTo>
                    <a:pt x="691890" y="17748"/>
                  </a:lnTo>
                  <a:lnTo>
                    <a:pt x="646644" y="7998"/>
                  </a:lnTo>
                  <a:lnTo>
                    <a:pt x="600109" y="202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06101" y="1728851"/>
              <a:ext cx="1104900" cy="1104900"/>
            </a:xfrm>
            <a:custGeom>
              <a:avLst/>
              <a:gdLst/>
              <a:ahLst/>
              <a:cxnLst/>
              <a:rect l="l" t="t" r="r" b="b"/>
              <a:pathLst>
                <a:path w="1104900" h="1104900">
                  <a:moveTo>
                    <a:pt x="0" y="552450"/>
                  </a:moveTo>
                  <a:lnTo>
                    <a:pt x="2027" y="504772"/>
                  </a:lnTo>
                  <a:lnTo>
                    <a:pt x="7998" y="458222"/>
                  </a:lnTo>
                  <a:lnTo>
                    <a:pt x="17748" y="412967"/>
                  </a:lnTo>
                  <a:lnTo>
                    <a:pt x="31111" y="369171"/>
                  </a:lnTo>
                  <a:lnTo>
                    <a:pt x="47920" y="327000"/>
                  </a:lnTo>
                  <a:lnTo>
                    <a:pt x="68012" y="286619"/>
                  </a:lnTo>
                  <a:lnTo>
                    <a:pt x="91219" y="248195"/>
                  </a:lnTo>
                  <a:lnTo>
                    <a:pt x="117376" y="211893"/>
                  </a:lnTo>
                  <a:lnTo>
                    <a:pt x="146318" y="177879"/>
                  </a:lnTo>
                  <a:lnTo>
                    <a:pt x="177879" y="146318"/>
                  </a:lnTo>
                  <a:lnTo>
                    <a:pt x="211893" y="117376"/>
                  </a:lnTo>
                  <a:lnTo>
                    <a:pt x="248195" y="91219"/>
                  </a:lnTo>
                  <a:lnTo>
                    <a:pt x="286619" y="68012"/>
                  </a:lnTo>
                  <a:lnTo>
                    <a:pt x="327000" y="47920"/>
                  </a:lnTo>
                  <a:lnTo>
                    <a:pt x="369171" y="31111"/>
                  </a:lnTo>
                  <a:lnTo>
                    <a:pt x="412967" y="17748"/>
                  </a:lnTo>
                  <a:lnTo>
                    <a:pt x="458222" y="7998"/>
                  </a:lnTo>
                  <a:lnTo>
                    <a:pt x="504772" y="2027"/>
                  </a:lnTo>
                  <a:lnTo>
                    <a:pt x="552450" y="0"/>
                  </a:lnTo>
                  <a:lnTo>
                    <a:pt x="600109" y="2027"/>
                  </a:lnTo>
                  <a:lnTo>
                    <a:pt x="646644" y="7998"/>
                  </a:lnTo>
                  <a:lnTo>
                    <a:pt x="691890" y="17748"/>
                  </a:lnTo>
                  <a:lnTo>
                    <a:pt x="735678" y="31111"/>
                  </a:lnTo>
                  <a:lnTo>
                    <a:pt x="777845" y="47920"/>
                  </a:lnTo>
                  <a:lnTo>
                    <a:pt x="818223" y="68012"/>
                  </a:lnTo>
                  <a:lnTo>
                    <a:pt x="856648" y="91219"/>
                  </a:lnTo>
                  <a:lnTo>
                    <a:pt x="892952" y="117376"/>
                  </a:lnTo>
                  <a:lnTo>
                    <a:pt x="926970" y="146318"/>
                  </a:lnTo>
                  <a:lnTo>
                    <a:pt x="958536" y="177879"/>
                  </a:lnTo>
                  <a:lnTo>
                    <a:pt x="987484" y="211893"/>
                  </a:lnTo>
                  <a:lnTo>
                    <a:pt x="1013648" y="248195"/>
                  </a:lnTo>
                  <a:lnTo>
                    <a:pt x="1036861" y="286619"/>
                  </a:lnTo>
                  <a:lnTo>
                    <a:pt x="1056959" y="327000"/>
                  </a:lnTo>
                  <a:lnTo>
                    <a:pt x="1073775" y="369171"/>
                  </a:lnTo>
                  <a:lnTo>
                    <a:pt x="1087143" y="412967"/>
                  </a:lnTo>
                  <a:lnTo>
                    <a:pt x="1096897" y="458222"/>
                  </a:lnTo>
                  <a:lnTo>
                    <a:pt x="1102871" y="504772"/>
                  </a:lnTo>
                  <a:lnTo>
                    <a:pt x="1104900" y="552450"/>
                  </a:lnTo>
                  <a:lnTo>
                    <a:pt x="1102871" y="600109"/>
                  </a:lnTo>
                  <a:lnTo>
                    <a:pt x="1096897" y="646644"/>
                  </a:lnTo>
                  <a:lnTo>
                    <a:pt x="1087143" y="691890"/>
                  </a:lnTo>
                  <a:lnTo>
                    <a:pt x="1073775" y="735678"/>
                  </a:lnTo>
                  <a:lnTo>
                    <a:pt x="1056959" y="777845"/>
                  </a:lnTo>
                  <a:lnTo>
                    <a:pt x="1036861" y="818223"/>
                  </a:lnTo>
                  <a:lnTo>
                    <a:pt x="1013648" y="856648"/>
                  </a:lnTo>
                  <a:lnTo>
                    <a:pt x="987484" y="892952"/>
                  </a:lnTo>
                  <a:lnTo>
                    <a:pt x="958536" y="926970"/>
                  </a:lnTo>
                  <a:lnTo>
                    <a:pt x="926970" y="958536"/>
                  </a:lnTo>
                  <a:lnTo>
                    <a:pt x="892952" y="987484"/>
                  </a:lnTo>
                  <a:lnTo>
                    <a:pt x="856648" y="1013648"/>
                  </a:lnTo>
                  <a:lnTo>
                    <a:pt x="818223" y="1036861"/>
                  </a:lnTo>
                  <a:lnTo>
                    <a:pt x="777845" y="1056959"/>
                  </a:lnTo>
                  <a:lnTo>
                    <a:pt x="735678" y="1073775"/>
                  </a:lnTo>
                  <a:lnTo>
                    <a:pt x="691890" y="1087143"/>
                  </a:lnTo>
                  <a:lnTo>
                    <a:pt x="646644" y="1096897"/>
                  </a:lnTo>
                  <a:lnTo>
                    <a:pt x="600109" y="1102871"/>
                  </a:lnTo>
                  <a:lnTo>
                    <a:pt x="552450" y="1104900"/>
                  </a:lnTo>
                  <a:lnTo>
                    <a:pt x="504772" y="1102871"/>
                  </a:lnTo>
                  <a:lnTo>
                    <a:pt x="458222" y="1096897"/>
                  </a:lnTo>
                  <a:lnTo>
                    <a:pt x="412967" y="1087143"/>
                  </a:lnTo>
                  <a:lnTo>
                    <a:pt x="369171" y="1073775"/>
                  </a:lnTo>
                  <a:lnTo>
                    <a:pt x="327000" y="1056959"/>
                  </a:lnTo>
                  <a:lnTo>
                    <a:pt x="286619" y="1036861"/>
                  </a:lnTo>
                  <a:lnTo>
                    <a:pt x="248195" y="1013648"/>
                  </a:lnTo>
                  <a:lnTo>
                    <a:pt x="211893" y="987484"/>
                  </a:lnTo>
                  <a:lnTo>
                    <a:pt x="177879" y="958536"/>
                  </a:lnTo>
                  <a:lnTo>
                    <a:pt x="146318" y="926970"/>
                  </a:lnTo>
                  <a:lnTo>
                    <a:pt x="117376" y="892952"/>
                  </a:lnTo>
                  <a:lnTo>
                    <a:pt x="91219" y="856648"/>
                  </a:lnTo>
                  <a:lnTo>
                    <a:pt x="68012" y="818223"/>
                  </a:lnTo>
                  <a:lnTo>
                    <a:pt x="47920" y="777845"/>
                  </a:lnTo>
                  <a:lnTo>
                    <a:pt x="31111" y="735678"/>
                  </a:lnTo>
                  <a:lnTo>
                    <a:pt x="17748" y="691890"/>
                  </a:lnTo>
                  <a:lnTo>
                    <a:pt x="7998" y="646644"/>
                  </a:lnTo>
                  <a:lnTo>
                    <a:pt x="2027" y="600109"/>
                  </a:lnTo>
                  <a:lnTo>
                    <a:pt x="0" y="5524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05451" y="2690875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371475" y="0"/>
                  </a:moveTo>
                  <a:lnTo>
                    <a:pt x="324863" y="2893"/>
                  </a:lnTo>
                  <a:lnTo>
                    <a:pt x="279984" y="11340"/>
                  </a:lnTo>
                  <a:lnTo>
                    <a:pt x="237184" y="24995"/>
                  </a:lnTo>
                  <a:lnTo>
                    <a:pt x="196810" y="43509"/>
                  </a:lnTo>
                  <a:lnTo>
                    <a:pt x="159211" y="66536"/>
                  </a:lnTo>
                  <a:lnTo>
                    <a:pt x="124734" y="93727"/>
                  </a:lnTo>
                  <a:lnTo>
                    <a:pt x="93727" y="124734"/>
                  </a:lnTo>
                  <a:lnTo>
                    <a:pt x="66536" y="159211"/>
                  </a:lnTo>
                  <a:lnTo>
                    <a:pt x="43509" y="196810"/>
                  </a:lnTo>
                  <a:lnTo>
                    <a:pt x="24995" y="237184"/>
                  </a:lnTo>
                  <a:lnTo>
                    <a:pt x="11340" y="279984"/>
                  </a:lnTo>
                  <a:lnTo>
                    <a:pt x="2893" y="324863"/>
                  </a:lnTo>
                  <a:lnTo>
                    <a:pt x="0" y="371475"/>
                  </a:lnTo>
                  <a:lnTo>
                    <a:pt x="2893" y="418061"/>
                  </a:lnTo>
                  <a:lnTo>
                    <a:pt x="11340" y="462923"/>
                  </a:lnTo>
                  <a:lnTo>
                    <a:pt x="24995" y="505713"/>
                  </a:lnTo>
                  <a:lnTo>
                    <a:pt x="43509" y="546082"/>
                  </a:lnTo>
                  <a:lnTo>
                    <a:pt x="66536" y="583682"/>
                  </a:lnTo>
                  <a:lnTo>
                    <a:pt x="93727" y="618164"/>
                  </a:lnTo>
                  <a:lnTo>
                    <a:pt x="124734" y="649179"/>
                  </a:lnTo>
                  <a:lnTo>
                    <a:pt x="159211" y="676379"/>
                  </a:lnTo>
                  <a:lnTo>
                    <a:pt x="196810" y="699415"/>
                  </a:lnTo>
                  <a:lnTo>
                    <a:pt x="237184" y="717938"/>
                  </a:lnTo>
                  <a:lnTo>
                    <a:pt x="279984" y="731601"/>
                  </a:lnTo>
                  <a:lnTo>
                    <a:pt x="324863" y="740054"/>
                  </a:lnTo>
                  <a:lnTo>
                    <a:pt x="371475" y="742950"/>
                  </a:lnTo>
                  <a:lnTo>
                    <a:pt x="418061" y="740054"/>
                  </a:lnTo>
                  <a:lnTo>
                    <a:pt x="462923" y="731601"/>
                  </a:lnTo>
                  <a:lnTo>
                    <a:pt x="505713" y="717938"/>
                  </a:lnTo>
                  <a:lnTo>
                    <a:pt x="546082" y="699415"/>
                  </a:lnTo>
                  <a:lnTo>
                    <a:pt x="583682" y="676379"/>
                  </a:lnTo>
                  <a:lnTo>
                    <a:pt x="618164" y="649179"/>
                  </a:lnTo>
                  <a:lnTo>
                    <a:pt x="649179" y="618164"/>
                  </a:lnTo>
                  <a:lnTo>
                    <a:pt x="676379" y="583682"/>
                  </a:lnTo>
                  <a:lnTo>
                    <a:pt x="699415" y="546082"/>
                  </a:lnTo>
                  <a:lnTo>
                    <a:pt x="717938" y="505713"/>
                  </a:lnTo>
                  <a:lnTo>
                    <a:pt x="731601" y="462923"/>
                  </a:lnTo>
                  <a:lnTo>
                    <a:pt x="740054" y="418061"/>
                  </a:lnTo>
                  <a:lnTo>
                    <a:pt x="742950" y="371475"/>
                  </a:lnTo>
                  <a:lnTo>
                    <a:pt x="740054" y="324863"/>
                  </a:lnTo>
                  <a:lnTo>
                    <a:pt x="731601" y="279984"/>
                  </a:lnTo>
                  <a:lnTo>
                    <a:pt x="717938" y="237184"/>
                  </a:lnTo>
                  <a:lnTo>
                    <a:pt x="699415" y="196810"/>
                  </a:lnTo>
                  <a:lnTo>
                    <a:pt x="676379" y="159211"/>
                  </a:lnTo>
                  <a:lnTo>
                    <a:pt x="649179" y="124734"/>
                  </a:lnTo>
                  <a:lnTo>
                    <a:pt x="618164" y="93727"/>
                  </a:lnTo>
                  <a:lnTo>
                    <a:pt x="583682" y="66536"/>
                  </a:lnTo>
                  <a:lnTo>
                    <a:pt x="546082" y="43509"/>
                  </a:lnTo>
                  <a:lnTo>
                    <a:pt x="505713" y="24995"/>
                  </a:lnTo>
                  <a:lnTo>
                    <a:pt x="462923" y="11340"/>
                  </a:lnTo>
                  <a:lnTo>
                    <a:pt x="418061" y="2893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05451" y="2690875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0" y="371475"/>
                  </a:moveTo>
                  <a:lnTo>
                    <a:pt x="2893" y="324863"/>
                  </a:lnTo>
                  <a:lnTo>
                    <a:pt x="11340" y="279984"/>
                  </a:lnTo>
                  <a:lnTo>
                    <a:pt x="24995" y="237184"/>
                  </a:lnTo>
                  <a:lnTo>
                    <a:pt x="43509" y="196810"/>
                  </a:lnTo>
                  <a:lnTo>
                    <a:pt x="66536" y="159211"/>
                  </a:lnTo>
                  <a:lnTo>
                    <a:pt x="93727" y="124734"/>
                  </a:lnTo>
                  <a:lnTo>
                    <a:pt x="124734" y="93727"/>
                  </a:lnTo>
                  <a:lnTo>
                    <a:pt x="159211" y="66536"/>
                  </a:lnTo>
                  <a:lnTo>
                    <a:pt x="196810" y="43509"/>
                  </a:lnTo>
                  <a:lnTo>
                    <a:pt x="237184" y="24995"/>
                  </a:lnTo>
                  <a:lnTo>
                    <a:pt x="279984" y="11340"/>
                  </a:lnTo>
                  <a:lnTo>
                    <a:pt x="324863" y="2893"/>
                  </a:lnTo>
                  <a:lnTo>
                    <a:pt x="371475" y="0"/>
                  </a:lnTo>
                  <a:lnTo>
                    <a:pt x="418061" y="2893"/>
                  </a:lnTo>
                  <a:lnTo>
                    <a:pt x="462923" y="11340"/>
                  </a:lnTo>
                  <a:lnTo>
                    <a:pt x="505713" y="24995"/>
                  </a:lnTo>
                  <a:lnTo>
                    <a:pt x="546082" y="43509"/>
                  </a:lnTo>
                  <a:lnTo>
                    <a:pt x="583682" y="66536"/>
                  </a:lnTo>
                  <a:lnTo>
                    <a:pt x="618164" y="93727"/>
                  </a:lnTo>
                  <a:lnTo>
                    <a:pt x="649179" y="124734"/>
                  </a:lnTo>
                  <a:lnTo>
                    <a:pt x="676379" y="159211"/>
                  </a:lnTo>
                  <a:lnTo>
                    <a:pt x="699415" y="196810"/>
                  </a:lnTo>
                  <a:lnTo>
                    <a:pt x="717938" y="237184"/>
                  </a:lnTo>
                  <a:lnTo>
                    <a:pt x="731601" y="279984"/>
                  </a:lnTo>
                  <a:lnTo>
                    <a:pt x="740054" y="324863"/>
                  </a:lnTo>
                  <a:lnTo>
                    <a:pt x="742950" y="371475"/>
                  </a:lnTo>
                  <a:lnTo>
                    <a:pt x="740054" y="418061"/>
                  </a:lnTo>
                  <a:lnTo>
                    <a:pt x="731601" y="462923"/>
                  </a:lnTo>
                  <a:lnTo>
                    <a:pt x="717938" y="505713"/>
                  </a:lnTo>
                  <a:lnTo>
                    <a:pt x="699415" y="546082"/>
                  </a:lnTo>
                  <a:lnTo>
                    <a:pt x="676379" y="583682"/>
                  </a:lnTo>
                  <a:lnTo>
                    <a:pt x="649179" y="618164"/>
                  </a:lnTo>
                  <a:lnTo>
                    <a:pt x="618164" y="649179"/>
                  </a:lnTo>
                  <a:lnTo>
                    <a:pt x="583682" y="676379"/>
                  </a:lnTo>
                  <a:lnTo>
                    <a:pt x="546082" y="699415"/>
                  </a:lnTo>
                  <a:lnTo>
                    <a:pt x="505713" y="717938"/>
                  </a:lnTo>
                  <a:lnTo>
                    <a:pt x="462923" y="731601"/>
                  </a:lnTo>
                  <a:lnTo>
                    <a:pt x="418061" y="740054"/>
                  </a:lnTo>
                  <a:lnTo>
                    <a:pt x="371475" y="742950"/>
                  </a:lnTo>
                  <a:lnTo>
                    <a:pt x="324863" y="740054"/>
                  </a:lnTo>
                  <a:lnTo>
                    <a:pt x="279984" y="731601"/>
                  </a:lnTo>
                  <a:lnTo>
                    <a:pt x="237184" y="717938"/>
                  </a:lnTo>
                  <a:lnTo>
                    <a:pt x="196810" y="699415"/>
                  </a:lnTo>
                  <a:lnTo>
                    <a:pt x="159211" y="676379"/>
                  </a:lnTo>
                  <a:lnTo>
                    <a:pt x="124734" y="649179"/>
                  </a:lnTo>
                  <a:lnTo>
                    <a:pt x="93727" y="618164"/>
                  </a:lnTo>
                  <a:lnTo>
                    <a:pt x="66536" y="583682"/>
                  </a:lnTo>
                  <a:lnTo>
                    <a:pt x="43509" y="546082"/>
                  </a:lnTo>
                  <a:lnTo>
                    <a:pt x="24995" y="505713"/>
                  </a:lnTo>
                  <a:lnTo>
                    <a:pt x="11340" y="462923"/>
                  </a:lnTo>
                  <a:lnTo>
                    <a:pt x="2893" y="418061"/>
                  </a:lnTo>
                  <a:lnTo>
                    <a:pt x="0" y="3714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20026" y="2128900"/>
              <a:ext cx="933450" cy="942975"/>
            </a:xfrm>
            <a:custGeom>
              <a:avLst/>
              <a:gdLst/>
              <a:ahLst/>
              <a:cxnLst/>
              <a:rect l="l" t="t" r="r" b="b"/>
              <a:pathLst>
                <a:path w="933450" h="942975">
                  <a:moveTo>
                    <a:pt x="466725" y="0"/>
                  </a:moveTo>
                  <a:lnTo>
                    <a:pt x="418997" y="2434"/>
                  </a:lnTo>
                  <a:lnTo>
                    <a:pt x="372650" y="9578"/>
                  </a:lnTo>
                  <a:lnTo>
                    <a:pt x="327918" y="21195"/>
                  </a:lnTo>
                  <a:lnTo>
                    <a:pt x="285035" y="37048"/>
                  </a:lnTo>
                  <a:lnTo>
                    <a:pt x="244236" y="56900"/>
                  </a:lnTo>
                  <a:lnTo>
                    <a:pt x="205754" y="80514"/>
                  </a:lnTo>
                  <a:lnTo>
                    <a:pt x="169825" y="107653"/>
                  </a:lnTo>
                  <a:lnTo>
                    <a:pt x="136683" y="138080"/>
                  </a:lnTo>
                  <a:lnTo>
                    <a:pt x="106562" y="171558"/>
                  </a:lnTo>
                  <a:lnTo>
                    <a:pt x="79697" y="207850"/>
                  </a:lnTo>
                  <a:lnTo>
                    <a:pt x="56322" y="246719"/>
                  </a:lnTo>
                  <a:lnTo>
                    <a:pt x="36671" y="287928"/>
                  </a:lnTo>
                  <a:lnTo>
                    <a:pt x="20979" y="331240"/>
                  </a:lnTo>
                  <a:lnTo>
                    <a:pt x="9480" y="376418"/>
                  </a:lnTo>
                  <a:lnTo>
                    <a:pt x="2409" y="423225"/>
                  </a:lnTo>
                  <a:lnTo>
                    <a:pt x="0" y="471424"/>
                  </a:lnTo>
                  <a:lnTo>
                    <a:pt x="2409" y="519624"/>
                  </a:lnTo>
                  <a:lnTo>
                    <a:pt x="9480" y="566434"/>
                  </a:lnTo>
                  <a:lnTo>
                    <a:pt x="20979" y="611618"/>
                  </a:lnTo>
                  <a:lnTo>
                    <a:pt x="36671" y="654938"/>
                  </a:lnTo>
                  <a:lnTo>
                    <a:pt x="56322" y="696157"/>
                  </a:lnTo>
                  <a:lnTo>
                    <a:pt x="79697" y="735037"/>
                  </a:lnTo>
                  <a:lnTo>
                    <a:pt x="106562" y="771340"/>
                  </a:lnTo>
                  <a:lnTo>
                    <a:pt x="136683" y="804830"/>
                  </a:lnTo>
                  <a:lnTo>
                    <a:pt x="169825" y="835269"/>
                  </a:lnTo>
                  <a:lnTo>
                    <a:pt x="205754" y="862420"/>
                  </a:lnTo>
                  <a:lnTo>
                    <a:pt x="244236" y="886045"/>
                  </a:lnTo>
                  <a:lnTo>
                    <a:pt x="285035" y="905906"/>
                  </a:lnTo>
                  <a:lnTo>
                    <a:pt x="327918" y="921768"/>
                  </a:lnTo>
                  <a:lnTo>
                    <a:pt x="372650" y="933391"/>
                  </a:lnTo>
                  <a:lnTo>
                    <a:pt x="418997" y="940539"/>
                  </a:lnTo>
                  <a:lnTo>
                    <a:pt x="466725" y="942975"/>
                  </a:lnTo>
                  <a:lnTo>
                    <a:pt x="514431" y="940539"/>
                  </a:lnTo>
                  <a:lnTo>
                    <a:pt x="560762" y="933391"/>
                  </a:lnTo>
                  <a:lnTo>
                    <a:pt x="605484" y="921768"/>
                  </a:lnTo>
                  <a:lnTo>
                    <a:pt x="648360" y="905906"/>
                  </a:lnTo>
                  <a:lnTo>
                    <a:pt x="689157" y="886045"/>
                  </a:lnTo>
                  <a:lnTo>
                    <a:pt x="727639" y="862420"/>
                  </a:lnTo>
                  <a:lnTo>
                    <a:pt x="763571" y="835269"/>
                  </a:lnTo>
                  <a:lnTo>
                    <a:pt x="796718" y="804830"/>
                  </a:lnTo>
                  <a:lnTo>
                    <a:pt x="826846" y="771340"/>
                  </a:lnTo>
                  <a:lnTo>
                    <a:pt x="853719" y="735037"/>
                  </a:lnTo>
                  <a:lnTo>
                    <a:pt x="877102" y="696157"/>
                  </a:lnTo>
                  <a:lnTo>
                    <a:pt x="896760" y="654938"/>
                  </a:lnTo>
                  <a:lnTo>
                    <a:pt x="912459" y="611618"/>
                  </a:lnTo>
                  <a:lnTo>
                    <a:pt x="923964" y="566434"/>
                  </a:lnTo>
                  <a:lnTo>
                    <a:pt x="931039" y="519624"/>
                  </a:lnTo>
                  <a:lnTo>
                    <a:pt x="933450" y="471424"/>
                  </a:lnTo>
                  <a:lnTo>
                    <a:pt x="931039" y="423225"/>
                  </a:lnTo>
                  <a:lnTo>
                    <a:pt x="923964" y="376418"/>
                  </a:lnTo>
                  <a:lnTo>
                    <a:pt x="912459" y="331240"/>
                  </a:lnTo>
                  <a:lnTo>
                    <a:pt x="896760" y="287928"/>
                  </a:lnTo>
                  <a:lnTo>
                    <a:pt x="877102" y="246719"/>
                  </a:lnTo>
                  <a:lnTo>
                    <a:pt x="853719" y="207850"/>
                  </a:lnTo>
                  <a:lnTo>
                    <a:pt x="826846" y="171558"/>
                  </a:lnTo>
                  <a:lnTo>
                    <a:pt x="796718" y="138080"/>
                  </a:lnTo>
                  <a:lnTo>
                    <a:pt x="763571" y="107653"/>
                  </a:lnTo>
                  <a:lnTo>
                    <a:pt x="727639" y="80514"/>
                  </a:lnTo>
                  <a:lnTo>
                    <a:pt x="689157" y="56900"/>
                  </a:lnTo>
                  <a:lnTo>
                    <a:pt x="648360" y="37048"/>
                  </a:lnTo>
                  <a:lnTo>
                    <a:pt x="605484" y="21195"/>
                  </a:lnTo>
                  <a:lnTo>
                    <a:pt x="560762" y="9578"/>
                  </a:lnTo>
                  <a:lnTo>
                    <a:pt x="514431" y="2434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20026" y="2128900"/>
              <a:ext cx="933450" cy="942975"/>
            </a:xfrm>
            <a:custGeom>
              <a:avLst/>
              <a:gdLst/>
              <a:ahLst/>
              <a:cxnLst/>
              <a:rect l="l" t="t" r="r" b="b"/>
              <a:pathLst>
                <a:path w="933450" h="942975">
                  <a:moveTo>
                    <a:pt x="0" y="471424"/>
                  </a:moveTo>
                  <a:lnTo>
                    <a:pt x="2409" y="423225"/>
                  </a:lnTo>
                  <a:lnTo>
                    <a:pt x="9480" y="376418"/>
                  </a:lnTo>
                  <a:lnTo>
                    <a:pt x="20979" y="331240"/>
                  </a:lnTo>
                  <a:lnTo>
                    <a:pt x="36671" y="287928"/>
                  </a:lnTo>
                  <a:lnTo>
                    <a:pt x="56322" y="246719"/>
                  </a:lnTo>
                  <a:lnTo>
                    <a:pt x="79697" y="207850"/>
                  </a:lnTo>
                  <a:lnTo>
                    <a:pt x="106562" y="171558"/>
                  </a:lnTo>
                  <a:lnTo>
                    <a:pt x="136683" y="138080"/>
                  </a:lnTo>
                  <a:lnTo>
                    <a:pt x="169825" y="107653"/>
                  </a:lnTo>
                  <a:lnTo>
                    <a:pt x="205754" y="80514"/>
                  </a:lnTo>
                  <a:lnTo>
                    <a:pt x="244236" y="56900"/>
                  </a:lnTo>
                  <a:lnTo>
                    <a:pt x="285035" y="37048"/>
                  </a:lnTo>
                  <a:lnTo>
                    <a:pt x="327918" y="21195"/>
                  </a:lnTo>
                  <a:lnTo>
                    <a:pt x="372650" y="9578"/>
                  </a:lnTo>
                  <a:lnTo>
                    <a:pt x="418997" y="2434"/>
                  </a:lnTo>
                  <a:lnTo>
                    <a:pt x="466725" y="0"/>
                  </a:lnTo>
                  <a:lnTo>
                    <a:pt x="514431" y="2434"/>
                  </a:lnTo>
                  <a:lnTo>
                    <a:pt x="560762" y="9578"/>
                  </a:lnTo>
                  <a:lnTo>
                    <a:pt x="605484" y="21195"/>
                  </a:lnTo>
                  <a:lnTo>
                    <a:pt x="648360" y="37048"/>
                  </a:lnTo>
                  <a:lnTo>
                    <a:pt x="689157" y="56900"/>
                  </a:lnTo>
                  <a:lnTo>
                    <a:pt x="727639" y="80514"/>
                  </a:lnTo>
                  <a:lnTo>
                    <a:pt x="763571" y="107653"/>
                  </a:lnTo>
                  <a:lnTo>
                    <a:pt x="796718" y="138080"/>
                  </a:lnTo>
                  <a:lnTo>
                    <a:pt x="826846" y="171558"/>
                  </a:lnTo>
                  <a:lnTo>
                    <a:pt x="853719" y="207850"/>
                  </a:lnTo>
                  <a:lnTo>
                    <a:pt x="877102" y="246719"/>
                  </a:lnTo>
                  <a:lnTo>
                    <a:pt x="896760" y="287928"/>
                  </a:lnTo>
                  <a:lnTo>
                    <a:pt x="912459" y="331240"/>
                  </a:lnTo>
                  <a:lnTo>
                    <a:pt x="923964" y="376418"/>
                  </a:lnTo>
                  <a:lnTo>
                    <a:pt x="931039" y="423225"/>
                  </a:lnTo>
                  <a:lnTo>
                    <a:pt x="933450" y="471424"/>
                  </a:lnTo>
                  <a:lnTo>
                    <a:pt x="931039" y="519624"/>
                  </a:lnTo>
                  <a:lnTo>
                    <a:pt x="923964" y="566434"/>
                  </a:lnTo>
                  <a:lnTo>
                    <a:pt x="912459" y="611618"/>
                  </a:lnTo>
                  <a:lnTo>
                    <a:pt x="896760" y="654938"/>
                  </a:lnTo>
                  <a:lnTo>
                    <a:pt x="877102" y="696157"/>
                  </a:lnTo>
                  <a:lnTo>
                    <a:pt x="853719" y="735037"/>
                  </a:lnTo>
                  <a:lnTo>
                    <a:pt x="826846" y="771340"/>
                  </a:lnTo>
                  <a:lnTo>
                    <a:pt x="796718" y="804830"/>
                  </a:lnTo>
                  <a:lnTo>
                    <a:pt x="763571" y="835269"/>
                  </a:lnTo>
                  <a:lnTo>
                    <a:pt x="727639" y="862420"/>
                  </a:lnTo>
                  <a:lnTo>
                    <a:pt x="689157" y="886045"/>
                  </a:lnTo>
                  <a:lnTo>
                    <a:pt x="648360" y="905906"/>
                  </a:lnTo>
                  <a:lnTo>
                    <a:pt x="605484" y="921768"/>
                  </a:lnTo>
                  <a:lnTo>
                    <a:pt x="560762" y="933391"/>
                  </a:lnTo>
                  <a:lnTo>
                    <a:pt x="514431" y="940539"/>
                  </a:lnTo>
                  <a:lnTo>
                    <a:pt x="466725" y="942975"/>
                  </a:lnTo>
                  <a:lnTo>
                    <a:pt x="418997" y="940539"/>
                  </a:lnTo>
                  <a:lnTo>
                    <a:pt x="372650" y="933391"/>
                  </a:lnTo>
                  <a:lnTo>
                    <a:pt x="327918" y="921768"/>
                  </a:lnTo>
                  <a:lnTo>
                    <a:pt x="285035" y="905906"/>
                  </a:lnTo>
                  <a:lnTo>
                    <a:pt x="244236" y="886045"/>
                  </a:lnTo>
                  <a:lnTo>
                    <a:pt x="205754" y="862420"/>
                  </a:lnTo>
                  <a:lnTo>
                    <a:pt x="169825" y="835269"/>
                  </a:lnTo>
                  <a:lnTo>
                    <a:pt x="136683" y="804830"/>
                  </a:lnTo>
                  <a:lnTo>
                    <a:pt x="106562" y="771340"/>
                  </a:lnTo>
                  <a:lnTo>
                    <a:pt x="79697" y="735037"/>
                  </a:lnTo>
                  <a:lnTo>
                    <a:pt x="56322" y="696157"/>
                  </a:lnTo>
                  <a:lnTo>
                    <a:pt x="36671" y="654938"/>
                  </a:lnTo>
                  <a:lnTo>
                    <a:pt x="20979" y="611618"/>
                  </a:lnTo>
                  <a:lnTo>
                    <a:pt x="9480" y="566434"/>
                  </a:lnTo>
                  <a:lnTo>
                    <a:pt x="2409" y="519624"/>
                  </a:lnTo>
                  <a:lnTo>
                    <a:pt x="0" y="4714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3344" y="3523678"/>
            <a:ext cx="1646555" cy="4527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sz="1400" b="1" spc="5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sz="1400" b="1" spc="8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sz="1400" b="1" spc="3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664"/>
              </a:lnSpc>
            </a:pPr>
            <a:r>
              <a:rPr sz="1400" b="1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sz="1400" b="1" spc="39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69937" y="1471675"/>
            <a:ext cx="9373235" cy="2949575"/>
            <a:chOff x="769937" y="1471675"/>
            <a:chExt cx="9373235" cy="2949575"/>
          </a:xfrm>
        </p:grpSpPr>
        <p:sp>
          <p:nvSpPr>
            <p:cNvPr id="31" name="object 31"/>
            <p:cNvSpPr/>
            <p:nvPr/>
          </p:nvSpPr>
          <p:spPr>
            <a:xfrm>
              <a:off x="776287" y="1471675"/>
              <a:ext cx="9366885" cy="2943225"/>
            </a:xfrm>
            <a:custGeom>
              <a:avLst/>
              <a:gdLst/>
              <a:ahLst/>
              <a:cxnLst/>
              <a:rect l="l" t="t" r="r" b="b"/>
              <a:pathLst>
                <a:path w="9366885" h="2943225">
                  <a:moveTo>
                    <a:pt x="0" y="2619375"/>
                  </a:moveTo>
                  <a:lnTo>
                    <a:pt x="0" y="2942844"/>
                  </a:lnTo>
                </a:path>
                <a:path w="9366885" h="2943225">
                  <a:moveTo>
                    <a:pt x="0" y="2943225"/>
                  </a:moveTo>
                  <a:lnTo>
                    <a:pt x="699325" y="2943225"/>
                  </a:lnTo>
                </a:path>
                <a:path w="9366885" h="2943225">
                  <a:moveTo>
                    <a:pt x="1066863" y="1676400"/>
                  </a:moveTo>
                  <a:lnTo>
                    <a:pt x="1066863" y="1968119"/>
                  </a:lnTo>
                </a:path>
                <a:path w="9366885" h="2943225">
                  <a:moveTo>
                    <a:pt x="1066863" y="1971675"/>
                  </a:moveTo>
                  <a:lnTo>
                    <a:pt x="2356040" y="1971675"/>
                  </a:lnTo>
                </a:path>
                <a:path w="9366885" h="2943225">
                  <a:moveTo>
                    <a:pt x="2895663" y="981075"/>
                  </a:moveTo>
                  <a:lnTo>
                    <a:pt x="2895663" y="1272794"/>
                  </a:lnTo>
                </a:path>
                <a:path w="9366885" h="2943225">
                  <a:moveTo>
                    <a:pt x="2895663" y="1266825"/>
                  </a:moveTo>
                  <a:lnTo>
                    <a:pt x="4184840" y="1266825"/>
                  </a:lnTo>
                </a:path>
                <a:path w="9366885" h="2943225">
                  <a:moveTo>
                    <a:pt x="5400738" y="390525"/>
                  </a:moveTo>
                  <a:lnTo>
                    <a:pt x="5400738" y="682244"/>
                  </a:lnTo>
                </a:path>
                <a:path w="9366885" h="2943225">
                  <a:moveTo>
                    <a:pt x="5400738" y="685800"/>
                  </a:moveTo>
                  <a:lnTo>
                    <a:pt x="6689915" y="685800"/>
                  </a:lnTo>
                </a:path>
                <a:path w="9366885" h="2943225">
                  <a:moveTo>
                    <a:pt x="8077263" y="0"/>
                  </a:moveTo>
                  <a:lnTo>
                    <a:pt x="8077263" y="291719"/>
                  </a:lnTo>
                </a:path>
                <a:path w="9366885" h="2943225">
                  <a:moveTo>
                    <a:pt x="8077263" y="295275"/>
                  </a:moveTo>
                  <a:lnTo>
                    <a:pt x="9366440" y="295275"/>
                  </a:lnTo>
                </a:path>
              </a:pathLst>
            </a:custGeom>
            <a:ln w="12700">
              <a:solidFill>
                <a:srgbClr val="CC2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00701" y="2767075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449" y="0"/>
                  </a:moveTo>
                  <a:lnTo>
                    <a:pt x="243338" y="3801"/>
                  </a:lnTo>
                  <a:lnTo>
                    <a:pt x="198648" y="14808"/>
                  </a:lnTo>
                  <a:lnTo>
                    <a:pt x="156975" y="32421"/>
                  </a:lnTo>
                  <a:lnTo>
                    <a:pt x="118917" y="56042"/>
                  </a:lnTo>
                  <a:lnTo>
                    <a:pt x="85074" y="85074"/>
                  </a:lnTo>
                  <a:lnTo>
                    <a:pt x="56042" y="118917"/>
                  </a:lnTo>
                  <a:lnTo>
                    <a:pt x="32421" y="156975"/>
                  </a:lnTo>
                  <a:lnTo>
                    <a:pt x="14808" y="198648"/>
                  </a:lnTo>
                  <a:lnTo>
                    <a:pt x="3801" y="243338"/>
                  </a:lnTo>
                  <a:lnTo>
                    <a:pt x="0" y="290449"/>
                  </a:lnTo>
                  <a:lnTo>
                    <a:pt x="3801" y="337562"/>
                  </a:lnTo>
                  <a:lnTo>
                    <a:pt x="14808" y="382262"/>
                  </a:lnTo>
                  <a:lnTo>
                    <a:pt x="32421" y="423950"/>
                  </a:lnTo>
                  <a:lnTo>
                    <a:pt x="56042" y="462024"/>
                  </a:lnTo>
                  <a:lnTo>
                    <a:pt x="85074" y="495887"/>
                  </a:lnTo>
                  <a:lnTo>
                    <a:pt x="118917" y="524937"/>
                  </a:lnTo>
                  <a:lnTo>
                    <a:pt x="156975" y="548576"/>
                  </a:lnTo>
                  <a:lnTo>
                    <a:pt x="198648" y="566203"/>
                  </a:lnTo>
                  <a:lnTo>
                    <a:pt x="243338" y="577219"/>
                  </a:lnTo>
                  <a:lnTo>
                    <a:pt x="290449" y="581025"/>
                  </a:lnTo>
                  <a:lnTo>
                    <a:pt x="337562" y="577219"/>
                  </a:lnTo>
                  <a:lnTo>
                    <a:pt x="382262" y="566203"/>
                  </a:lnTo>
                  <a:lnTo>
                    <a:pt x="423950" y="548576"/>
                  </a:lnTo>
                  <a:lnTo>
                    <a:pt x="462024" y="524937"/>
                  </a:lnTo>
                  <a:lnTo>
                    <a:pt x="495887" y="495887"/>
                  </a:lnTo>
                  <a:lnTo>
                    <a:pt x="524937" y="462024"/>
                  </a:lnTo>
                  <a:lnTo>
                    <a:pt x="548576" y="423950"/>
                  </a:lnTo>
                  <a:lnTo>
                    <a:pt x="566203" y="382262"/>
                  </a:lnTo>
                  <a:lnTo>
                    <a:pt x="577219" y="337562"/>
                  </a:lnTo>
                  <a:lnTo>
                    <a:pt x="581025" y="290449"/>
                  </a:lnTo>
                  <a:lnTo>
                    <a:pt x="577219" y="243338"/>
                  </a:lnTo>
                  <a:lnTo>
                    <a:pt x="566203" y="198648"/>
                  </a:lnTo>
                  <a:lnTo>
                    <a:pt x="548576" y="156975"/>
                  </a:lnTo>
                  <a:lnTo>
                    <a:pt x="524937" y="118917"/>
                  </a:lnTo>
                  <a:lnTo>
                    <a:pt x="495887" y="85074"/>
                  </a:lnTo>
                  <a:lnTo>
                    <a:pt x="462024" y="56042"/>
                  </a:lnTo>
                  <a:lnTo>
                    <a:pt x="423950" y="32421"/>
                  </a:lnTo>
                  <a:lnTo>
                    <a:pt x="382262" y="14808"/>
                  </a:lnTo>
                  <a:lnTo>
                    <a:pt x="337562" y="3801"/>
                  </a:lnTo>
                  <a:lnTo>
                    <a:pt x="290449" y="0"/>
                  </a:lnTo>
                  <a:close/>
                </a:path>
              </a:pathLst>
            </a:custGeom>
            <a:solidFill>
              <a:srgbClr val="162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00701" y="2767075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0" y="290449"/>
                  </a:moveTo>
                  <a:lnTo>
                    <a:pt x="3801" y="243338"/>
                  </a:lnTo>
                  <a:lnTo>
                    <a:pt x="14808" y="198648"/>
                  </a:lnTo>
                  <a:lnTo>
                    <a:pt x="32421" y="156975"/>
                  </a:lnTo>
                  <a:lnTo>
                    <a:pt x="56042" y="118917"/>
                  </a:lnTo>
                  <a:lnTo>
                    <a:pt x="85074" y="85074"/>
                  </a:lnTo>
                  <a:lnTo>
                    <a:pt x="118917" y="56042"/>
                  </a:lnTo>
                  <a:lnTo>
                    <a:pt x="156975" y="32421"/>
                  </a:lnTo>
                  <a:lnTo>
                    <a:pt x="198648" y="14808"/>
                  </a:lnTo>
                  <a:lnTo>
                    <a:pt x="243338" y="3801"/>
                  </a:lnTo>
                  <a:lnTo>
                    <a:pt x="290449" y="0"/>
                  </a:lnTo>
                  <a:lnTo>
                    <a:pt x="337562" y="3801"/>
                  </a:lnTo>
                  <a:lnTo>
                    <a:pt x="382262" y="14808"/>
                  </a:lnTo>
                  <a:lnTo>
                    <a:pt x="423950" y="32421"/>
                  </a:lnTo>
                  <a:lnTo>
                    <a:pt x="462024" y="56042"/>
                  </a:lnTo>
                  <a:lnTo>
                    <a:pt x="495887" y="85074"/>
                  </a:lnTo>
                  <a:lnTo>
                    <a:pt x="524937" y="118917"/>
                  </a:lnTo>
                  <a:lnTo>
                    <a:pt x="548576" y="156975"/>
                  </a:lnTo>
                  <a:lnTo>
                    <a:pt x="566203" y="198648"/>
                  </a:lnTo>
                  <a:lnTo>
                    <a:pt x="577219" y="243338"/>
                  </a:lnTo>
                  <a:lnTo>
                    <a:pt x="581025" y="290449"/>
                  </a:lnTo>
                  <a:lnTo>
                    <a:pt x="577219" y="337562"/>
                  </a:lnTo>
                  <a:lnTo>
                    <a:pt x="566203" y="382262"/>
                  </a:lnTo>
                  <a:lnTo>
                    <a:pt x="548576" y="423950"/>
                  </a:lnTo>
                  <a:lnTo>
                    <a:pt x="524937" y="462024"/>
                  </a:lnTo>
                  <a:lnTo>
                    <a:pt x="495887" y="495887"/>
                  </a:lnTo>
                  <a:lnTo>
                    <a:pt x="462024" y="524937"/>
                  </a:lnTo>
                  <a:lnTo>
                    <a:pt x="423950" y="548576"/>
                  </a:lnTo>
                  <a:lnTo>
                    <a:pt x="382262" y="566203"/>
                  </a:lnTo>
                  <a:lnTo>
                    <a:pt x="337562" y="577219"/>
                  </a:lnTo>
                  <a:lnTo>
                    <a:pt x="290449" y="581025"/>
                  </a:lnTo>
                  <a:lnTo>
                    <a:pt x="243338" y="577219"/>
                  </a:lnTo>
                  <a:lnTo>
                    <a:pt x="198648" y="566203"/>
                  </a:lnTo>
                  <a:lnTo>
                    <a:pt x="156975" y="548576"/>
                  </a:lnTo>
                  <a:lnTo>
                    <a:pt x="118917" y="524937"/>
                  </a:lnTo>
                  <a:lnTo>
                    <a:pt x="85074" y="495887"/>
                  </a:lnTo>
                  <a:lnTo>
                    <a:pt x="56042" y="462024"/>
                  </a:lnTo>
                  <a:lnTo>
                    <a:pt x="32421" y="423950"/>
                  </a:lnTo>
                  <a:lnTo>
                    <a:pt x="14808" y="382262"/>
                  </a:lnTo>
                  <a:lnTo>
                    <a:pt x="3801" y="337562"/>
                  </a:lnTo>
                  <a:lnTo>
                    <a:pt x="0" y="2904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05476" y="2862325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176149" y="0"/>
                  </a:moveTo>
                  <a:lnTo>
                    <a:pt x="134493" y="134493"/>
                  </a:lnTo>
                  <a:lnTo>
                    <a:pt x="0" y="134493"/>
                  </a:lnTo>
                  <a:lnTo>
                    <a:pt x="108838" y="217804"/>
                  </a:lnTo>
                  <a:lnTo>
                    <a:pt x="67183" y="352298"/>
                  </a:lnTo>
                  <a:lnTo>
                    <a:pt x="176149" y="269113"/>
                  </a:lnTo>
                  <a:lnTo>
                    <a:pt x="285114" y="352298"/>
                  </a:lnTo>
                  <a:lnTo>
                    <a:pt x="243459" y="217804"/>
                  </a:lnTo>
                  <a:lnTo>
                    <a:pt x="352425" y="134493"/>
                  </a:lnTo>
                  <a:lnTo>
                    <a:pt x="217804" y="134493"/>
                  </a:lnTo>
                  <a:lnTo>
                    <a:pt x="176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05476" y="2862325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0" y="134493"/>
                  </a:moveTo>
                  <a:lnTo>
                    <a:pt x="134493" y="134493"/>
                  </a:lnTo>
                  <a:lnTo>
                    <a:pt x="176149" y="0"/>
                  </a:lnTo>
                  <a:lnTo>
                    <a:pt x="217804" y="134493"/>
                  </a:lnTo>
                  <a:lnTo>
                    <a:pt x="352425" y="134493"/>
                  </a:lnTo>
                  <a:lnTo>
                    <a:pt x="243459" y="217804"/>
                  </a:lnTo>
                  <a:lnTo>
                    <a:pt x="285114" y="352298"/>
                  </a:lnTo>
                  <a:lnTo>
                    <a:pt x="176149" y="269113"/>
                  </a:lnTo>
                  <a:lnTo>
                    <a:pt x="67183" y="352298"/>
                  </a:lnTo>
                  <a:lnTo>
                    <a:pt x="108838" y="217804"/>
                  </a:lnTo>
                  <a:lnTo>
                    <a:pt x="0" y="13449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254760" y="5008816"/>
            <a:ext cx="1842770" cy="6096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8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sz="1400" b="1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435"/>
              </a:lnSpc>
              <a:spcBef>
                <a:spcPts val="25"/>
              </a:spcBef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sz="1200" spc="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  <a:r>
              <a:rPr sz="12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25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2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435"/>
              </a:lnSpc>
            </a:pP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Collection.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11727433" y="6378892"/>
            <a:ext cx="2368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53477" y="2615247"/>
            <a:ext cx="1646555" cy="453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sz="1400" b="1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sz="1400" b="1" spc="22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sz="1400" b="1" spc="20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664"/>
              </a:lnSpc>
            </a:pPr>
            <a:r>
              <a:rPr sz="1400" b="1" spc="7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sz="1400" b="1" spc="1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93363" y="4105973"/>
            <a:ext cx="1923161" cy="189346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8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sz="1400" b="1" spc="-2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99700"/>
              </a:lnSpc>
              <a:spcBef>
                <a:spcPts val="25"/>
              </a:spcBef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policy,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demographics,</a:t>
            </a:r>
            <a:r>
              <a:rPr sz="12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40" dirty="0">
                <a:latin typeface="Arial" panose="020B0604020202020204" pitchFamily="34" charset="0"/>
                <a:cs typeface="Arial" panose="020B0604020202020204" pitchFamily="34" charset="0"/>
              </a:rPr>
              <a:t>transit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operations,</a:t>
            </a:r>
            <a:r>
              <a:rPr sz="12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LOS,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benchmarking,</a:t>
            </a:r>
            <a:r>
              <a:rPr sz="12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barriers,</a:t>
            </a:r>
            <a:r>
              <a:rPr sz="12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sz="12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sz="12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5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2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40" dirty="0">
                <a:latin typeface="Arial" panose="020B0604020202020204" pitchFamily="34" charset="0"/>
                <a:cs typeface="Arial" panose="020B0604020202020204" pitchFamily="34" charset="0"/>
              </a:rPr>
              <a:t>surveys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135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sz="1200" b="1" i="1" spc="14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200" b="1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160" dirty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sz="1200" b="1" i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45" dirty="0"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29279" y="1895728"/>
            <a:ext cx="1097915" cy="4527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sz="1400" b="1" spc="7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sz="1400" b="1" spc="1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sz="1400" b="1" spc="-2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664"/>
              </a:lnSpc>
            </a:pPr>
            <a:r>
              <a:rPr sz="1400" b="1" spc="8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sz="1400" b="1" spc="-4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33745" y="3601656"/>
            <a:ext cx="2162365" cy="16934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8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sz="1400" b="1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99"/>
              </a:lnSpc>
              <a:spcBef>
                <a:spcPts val="25"/>
              </a:spcBef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5" dirty="0">
                <a:latin typeface="Arial" panose="020B0604020202020204" pitchFamily="34" charset="0"/>
                <a:cs typeface="Arial" panose="020B0604020202020204" pitchFamily="34" charset="0"/>
              </a:rPr>
              <a:t>transit</a:t>
            </a:r>
            <a:r>
              <a:rPr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standards,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sz="12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Downtown </a:t>
            </a:r>
            <a:r>
              <a:rPr sz="1200" spc="45" dirty="0">
                <a:latin typeface="Arial" panose="020B0604020202020204" pitchFamily="34" charset="0"/>
                <a:cs typeface="Arial" panose="020B0604020202020204" pitchFamily="34" charset="0"/>
              </a:rPr>
              <a:t>terminal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relocation,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recommend</a:t>
            </a:r>
            <a:r>
              <a:rPr sz="1200" spc="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route </a:t>
            </a:r>
            <a:r>
              <a:rPr sz="1200" spc="50" dirty="0">
                <a:latin typeface="Arial" panose="020B0604020202020204" pitchFamily="34" charset="0"/>
                <a:cs typeface="Arial" panose="020B0604020202020204" pitchFamily="34" charset="0"/>
              </a:rPr>
              <a:t>designs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sz="12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expansion.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5575">
              <a:lnSpc>
                <a:spcPts val="1430"/>
              </a:lnSpc>
              <a:spcBef>
                <a:spcPts val="40"/>
              </a:spcBef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sz="12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2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sz="12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5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2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135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sz="1200" b="1" i="1" spc="14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200" b="1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sz="1200" b="1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i="1" spc="170" dirty="0"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38419" y="1309687"/>
            <a:ext cx="1109345" cy="4527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sz="1400" b="1" spc="8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sz="1400" b="1" spc="-2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sz="1400" b="1" spc="-1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664"/>
              </a:lnSpc>
            </a:pPr>
            <a:r>
              <a:rPr sz="1400" b="1" spc="8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sz="1400" b="1" spc="-4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59040" y="3255962"/>
            <a:ext cx="1899920" cy="1525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8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sz="1400" b="1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sz="12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fleet,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staffing,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costs,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fare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structure;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recommend</a:t>
            </a:r>
            <a:r>
              <a:rPr sz="12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sz="12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ridership,</a:t>
            </a:r>
            <a:r>
              <a:rPr sz="12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45" dirty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sz="12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transit,</a:t>
            </a:r>
            <a:r>
              <a:rPr sz="12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recommend</a:t>
            </a:r>
            <a:r>
              <a:rPr sz="12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2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2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improvements.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18500" y="917003"/>
            <a:ext cx="1193800" cy="4527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sz="1400" b="1" spc="9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sz="1400" b="1" spc="-4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sz="1400" b="1" spc="-2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664"/>
              </a:lnSpc>
            </a:pPr>
            <a:r>
              <a:rPr sz="1400" b="1" spc="10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r>
              <a:rPr sz="1400" b="1" spc="-1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27818" y="3373056"/>
            <a:ext cx="2113915" cy="972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80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sz="1400" b="1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CC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430"/>
              </a:lnSpc>
              <a:spcBef>
                <a:spcPts val="80"/>
              </a:spcBef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sz="12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Five-Year</a:t>
            </a:r>
            <a:r>
              <a:rPr sz="12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0" dirty="0">
                <a:latin typeface="Arial" panose="020B0604020202020204" pitchFamily="34" charset="0"/>
                <a:cs typeface="Arial" panose="020B0604020202020204" pitchFamily="34" charset="0"/>
              </a:rPr>
              <a:t>Transit 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sz="12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sz="12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spc="60" dirty="0">
                <a:latin typeface="Arial" panose="020B0604020202020204" pitchFamily="34" charset="0"/>
                <a:cs typeface="Arial" panose="020B0604020202020204" pitchFamily="34" charset="0"/>
              </a:rPr>
              <a:t>Ten-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sz="12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0" dirty="0">
                <a:latin typeface="Arial" panose="020B0604020202020204" pitchFamily="34" charset="0"/>
                <a:cs typeface="Arial" panose="020B0604020202020204" pitchFamily="34" charset="0"/>
              </a:rPr>
              <a:t>Transit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12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Plan.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91100" y="2076450"/>
            <a:ext cx="952500" cy="397545"/>
          </a:xfrm>
          <a:prstGeom prst="rect">
            <a:avLst/>
          </a:prstGeom>
          <a:solidFill>
            <a:srgbClr val="162D76"/>
          </a:solidFill>
        </p:spPr>
        <p:txBody>
          <a:bodyPr vert="horz" wrap="square" lIns="0" tIns="38100" rIns="0" bIns="0" rtlCol="0">
            <a:spAutoFit/>
          </a:bodyPr>
          <a:lstStyle/>
          <a:p>
            <a:pPr marL="154305">
              <a:lnSpc>
                <a:spcPts val="1435"/>
              </a:lnSpc>
              <a:spcBef>
                <a:spcPts val="300"/>
              </a:spcBef>
            </a:pPr>
            <a:r>
              <a:rPr sz="1200" b="1" spc="2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1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395">
              <a:lnSpc>
                <a:spcPts val="1435"/>
              </a:lnSpc>
            </a:pPr>
            <a:r>
              <a:rPr sz="1200" b="1" spc="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HERE!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01F644F-3647-1EB7-ABED-8612AAEDF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41746"/>
            <a:ext cx="12192000" cy="8707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DC6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1055" y="6226879"/>
            <a:ext cx="1186538" cy="5136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675957"/>
            <a:ext cx="9906634" cy="953786"/>
          </a:xfrm>
          <a:prstGeom prst="rect">
            <a:avLst/>
          </a:prstGeom>
        </p:spPr>
        <p:txBody>
          <a:bodyPr vert="horz" wrap="square" lIns="0" tIns="395922" rIns="0" bIns="0" rtlCol="0">
            <a:spAutoFit/>
          </a:bodyPr>
          <a:lstStyle/>
          <a:p>
            <a:pPr marL="930275">
              <a:lnSpc>
                <a:spcPct val="100000"/>
              </a:lnSpc>
              <a:spcBef>
                <a:spcPts val="105"/>
              </a:spcBef>
            </a:pPr>
            <a:r>
              <a:rPr sz="3600" spc="250" dirty="0">
                <a:solidFill>
                  <a:srgbClr val="DC6B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sz="3600" spc="-10" dirty="0">
                <a:solidFill>
                  <a:srgbClr val="DC6B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225" dirty="0">
                <a:solidFill>
                  <a:srgbClr val="DC6B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600" dirty="0">
                <a:solidFill>
                  <a:srgbClr val="DC6B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290" dirty="0">
                <a:solidFill>
                  <a:srgbClr val="DC6B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sz="3600" dirty="0">
                <a:solidFill>
                  <a:srgbClr val="DC6B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180" dirty="0">
                <a:solidFill>
                  <a:srgbClr val="DC6B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727433" y="6378892"/>
            <a:ext cx="2368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575" y="1851405"/>
            <a:ext cx="10260330" cy="32115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ault Ste. Marie </a:t>
            </a: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Transit routes are designed to maximize coverage and converge at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the Dennis Street terminal</a:t>
            </a:r>
          </a:p>
          <a:p>
            <a:pPr marL="241300" indent="-22860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Routes can be circuitous, resulting in indirect travel outside of the core</a:t>
            </a:r>
          </a:p>
          <a:p>
            <a:pPr marL="241300" indent="-228600">
              <a:lnSpc>
                <a:spcPct val="100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On-time performance issues are noted on several routes</a:t>
            </a:r>
          </a:p>
          <a:p>
            <a:pPr marL="241300" marR="1033780" indent="-229235">
              <a:lnSpc>
                <a:spcPct val="1018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30-minute systemwide daytime service (60-minute evening and weekend service) everywhere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 regardless of demand</a:t>
            </a:r>
          </a:p>
          <a:p>
            <a:pPr marL="241300" marR="393065" indent="-229235">
              <a:lnSpc>
                <a:spcPct val="104800"/>
              </a:lnSpc>
              <a:spcBef>
                <a:spcPts val="90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Service gap noted at 6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 with switch to evening schedule; weekend evening on-demand service is misaligned with customer needs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DB06AF-7904-70E0-D41F-69FBB367E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41746"/>
            <a:ext cx="12192000" cy="8707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F47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87758" y="6391592"/>
            <a:ext cx="9271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6219823"/>
            <a:ext cx="981075" cy="54292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12191999" cy="6861360"/>
            <a:chOff x="4761" y="-3043"/>
            <a:chExt cx="12191999" cy="68613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5875" y="6353175"/>
              <a:ext cx="666750" cy="3238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1" y="-3043"/>
              <a:ext cx="12191999" cy="68579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62" y="919162"/>
              <a:ext cx="12187555" cy="5939155"/>
            </a:xfrm>
            <a:custGeom>
              <a:avLst/>
              <a:gdLst/>
              <a:ahLst/>
              <a:cxnLst/>
              <a:rect l="l" t="t" r="r" b="b"/>
              <a:pathLst>
                <a:path w="12187555" h="5939155">
                  <a:moveTo>
                    <a:pt x="12187237" y="0"/>
                  </a:moveTo>
                  <a:lnTo>
                    <a:pt x="0" y="0"/>
                  </a:lnTo>
                  <a:lnTo>
                    <a:pt x="0" y="59388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62800" y="923925"/>
              <a:ext cx="5029200" cy="1819275"/>
            </a:xfrm>
            <a:custGeom>
              <a:avLst/>
              <a:gdLst/>
              <a:ahLst/>
              <a:cxnLst/>
              <a:rect l="l" t="t" r="r" b="b"/>
              <a:pathLst>
                <a:path w="5029200" h="1819275">
                  <a:moveTo>
                    <a:pt x="5029200" y="0"/>
                  </a:moveTo>
                  <a:lnTo>
                    <a:pt x="0" y="0"/>
                  </a:lnTo>
                  <a:lnTo>
                    <a:pt x="0" y="1819275"/>
                  </a:lnTo>
                  <a:lnTo>
                    <a:pt x="5029200" y="1819275"/>
                  </a:lnTo>
                  <a:lnTo>
                    <a:pt x="502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91501" y="1062100"/>
              <a:ext cx="4362450" cy="847725"/>
            </a:xfrm>
            <a:custGeom>
              <a:avLst/>
              <a:gdLst/>
              <a:ahLst/>
              <a:cxnLst/>
              <a:rect l="l" t="t" r="r" b="b"/>
              <a:pathLst>
                <a:path w="4362450" h="847725">
                  <a:moveTo>
                    <a:pt x="0" y="676275"/>
                  </a:moveTo>
                  <a:lnTo>
                    <a:pt x="138049" y="676275"/>
                  </a:lnTo>
                </a:path>
                <a:path w="4362450" h="847725">
                  <a:moveTo>
                    <a:pt x="261874" y="676275"/>
                  </a:moveTo>
                  <a:lnTo>
                    <a:pt x="528574" y="676275"/>
                  </a:lnTo>
                </a:path>
                <a:path w="4362450" h="847725">
                  <a:moveTo>
                    <a:pt x="652399" y="676275"/>
                  </a:moveTo>
                  <a:lnTo>
                    <a:pt x="928624" y="676275"/>
                  </a:lnTo>
                </a:path>
                <a:path w="4362450" h="847725">
                  <a:moveTo>
                    <a:pt x="1052449" y="676275"/>
                  </a:moveTo>
                  <a:lnTo>
                    <a:pt x="4362450" y="676275"/>
                  </a:lnTo>
                </a:path>
                <a:path w="4362450" h="847725">
                  <a:moveTo>
                    <a:pt x="0" y="504825"/>
                  </a:moveTo>
                  <a:lnTo>
                    <a:pt x="138049" y="504825"/>
                  </a:lnTo>
                </a:path>
                <a:path w="4362450" h="847725">
                  <a:moveTo>
                    <a:pt x="261874" y="504825"/>
                  </a:moveTo>
                  <a:lnTo>
                    <a:pt x="4362450" y="504825"/>
                  </a:lnTo>
                </a:path>
                <a:path w="4362450" h="847725">
                  <a:moveTo>
                    <a:pt x="0" y="342900"/>
                  </a:moveTo>
                  <a:lnTo>
                    <a:pt x="138049" y="342900"/>
                  </a:lnTo>
                </a:path>
                <a:path w="4362450" h="847725">
                  <a:moveTo>
                    <a:pt x="261874" y="342900"/>
                  </a:moveTo>
                  <a:lnTo>
                    <a:pt x="4362450" y="342900"/>
                  </a:lnTo>
                </a:path>
                <a:path w="4362450" h="847725">
                  <a:moveTo>
                    <a:pt x="0" y="171450"/>
                  </a:moveTo>
                  <a:lnTo>
                    <a:pt x="138049" y="171450"/>
                  </a:lnTo>
                </a:path>
                <a:path w="4362450" h="847725">
                  <a:moveTo>
                    <a:pt x="261874" y="171450"/>
                  </a:moveTo>
                  <a:lnTo>
                    <a:pt x="4362450" y="171450"/>
                  </a:lnTo>
                </a:path>
                <a:path w="4362450" h="847725">
                  <a:moveTo>
                    <a:pt x="0" y="0"/>
                  </a:moveTo>
                  <a:lnTo>
                    <a:pt x="4362450" y="0"/>
                  </a:lnTo>
                </a:path>
                <a:path w="4362450" h="847725">
                  <a:moveTo>
                    <a:pt x="0" y="0"/>
                  </a:moveTo>
                  <a:lnTo>
                    <a:pt x="0" y="847725"/>
                  </a:lnTo>
                </a:path>
                <a:path w="4362450" h="847725">
                  <a:moveTo>
                    <a:pt x="390525" y="0"/>
                  </a:moveTo>
                  <a:lnTo>
                    <a:pt x="390525" y="847725"/>
                  </a:lnTo>
                </a:path>
                <a:path w="4362450" h="847725">
                  <a:moveTo>
                    <a:pt x="790575" y="0"/>
                  </a:moveTo>
                  <a:lnTo>
                    <a:pt x="790575" y="847725"/>
                  </a:lnTo>
                </a:path>
                <a:path w="4362450" h="847725">
                  <a:moveTo>
                    <a:pt x="1190625" y="0"/>
                  </a:moveTo>
                  <a:lnTo>
                    <a:pt x="1190625" y="847725"/>
                  </a:lnTo>
                </a:path>
                <a:path w="4362450" h="847725">
                  <a:moveTo>
                    <a:pt x="1581150" y="0"/>
                  </a:moveTo>
                  <a:lnTo>
                    <a:pt x="1581150" y="847725"/>
                  </a:lnTo>
                </a:path>
                <a:path w="4362450" h="847725">
                  <a:moveTo>
                    <a:pt x="1981200" y="0"/>
                  </a:moveTo>
                  <a:lnTo>
                    <a:pt x="1981200" y="847725"/>
                  </a:lnTo>
                </a:path>
                <a:path w="4362450" h="847725">
                  <a:moveTo>
                    <a:pt x="2381250" y="0"/>
                  </a:moveTo>
                  <a:lnTo>
                    <a:pt x="2381250" y="847725"/>
                  </a:lnTo>
                </a:path>
                <a:path w="4362450" h="847725">
                  <a:moveTo>
                    <a:pt x="2771775" y="0"/>
                  </a:moveTo>
                  <a:lnTo>
                    <a:pt x="2771775" y="847725"/>
                  </a:lnTo>
                </a:path>
                <a:path w="4362450" h="847725">
                  <a:moveTo>
                    <a:pt x="3171825" y="0"/>
                  </a:moveTo>
                  <a:lnTo>
                    <a:pt x="3171825" y="847725"/>
                  </a:lnTo>
                </a:path>
                <a:path w="4362450" h="847725">
                  <a:moveTo>
                    <a:pt x="3571875" y="0"/>
                  </a:moveTo>
                  <a:lnTo>
                    <a:pt x="3571875" y="847725"/>
                  </a:lnTo>
                </a:path>
                <a:path w="4362450" h="847725">
                  <a:moveTo>
                    <a:pt x="3962400" y="0"/>
                  </a:moveTo>
                  <a:lnTo>
                    <a:pt x="3962400" y="847725"/>
                  </a:lnTo>
                </a:path>
                <a:path w="4362450" h="847725">
                  <a:moveTo>
                    <a:pt x="4362450" y="0"/>
                  </a:moveTo>
                  <a:lnTo>
                    <a:pt x="4362450" y="84772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29550" y="1209674"/>
              <a:ext cx="4086225" cy="695325"/>
            </a:xfrm>
            <a:custGeom>
              <a:avLst/>
              <a:gdLst/>
              <a:ahLst/>
              <a:cxnLst/>
              <a:rect l="l" t="t" r="r" b="b"/>
              <a:pathLst>
                <a:path w="4086225" h="695325">
                  <a:moveTo>
                    <a:pt x="12382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123825" y="695325"/>
                  </a:lnTo>
                  <a:lnTo>
                    <a:pt x="123825" y="0"/>
                  </a:lnTo>
                  <a:close/>
                </a:path>
                <a:path w="4086225" h="695325">
                  <a:moveTo>
                    <a:pt x="514350" y="514350"/>
                  </a:moveTo>
                  <a:lnTo>
                    <a:pt x="390525" y="514350"/>
                  </a:lnTo>
                  <a:lnTo>
                    <a:pt x="390525" y="695325"/>
                  </a:lnTo>
                  <a:lnTo>
                    <a:pt x="514350" y="695325"/>
                  </a:lnTo>
                  <a:lnTo>
                    <a:pt x="514350" y="514350"/>
                  </a:lnTo>
                  <a:close/>
                </a:path>
                <a:path w="4086225" h="695325">
                  <a:moveTo>
                    <a:pt x="914400" y="523875"/>
                  </a:moveTo>
                  <a:lnTo>
                    <a:pt x="790575" y="523875"/>
                  </a:lnTo>
                  <a:lnTo>
                    <a:pt x="790575" y="695325"/>
                  </a:lnTo>
                  <a:lnTo>
                    <a:pt x="914400" y="695325"/>
                  </a:lnTo>
                  <a:lnTo>
                    <a:pt x="914400" y="523875"/>
                  </a:lnTo>
                  <a:close/>
                </a:path>
                <a:path w="4086225" h="695325">
                  <a:moveTo>
                    <a:pt x="1314450" y="619125"/>
                  </a:moveTo>
                  <a:lnTo>
                    <a:pt x="1190625" y="619125"/>
                  </a:lnTo>
                  <a:lnTo>
                    <a:pt x="1190625" y="695325"/>
                  </a:lnTo>
                  <a:lnTo>
                    <a:pt x="1314450" y="695325"/>
                  </a:lnTo>
                  <a:lnTo>
                    <a:pt x="1314450" y="619125"/>
                  </a:lnTo>
                  <a:close/>
                </a:path>
                <a:path w="4086225" h="695325">
                  <a:moveTo>
                    <a:pt x="1704975" y="657225"/>
                  </a:moveTo>
                  <a:lnTo>
                    <a:pt x="1581150" y="657225"/>
                  </a:lnTo>
                  <a:lnTo>
                    <a:pt x="1581150" y="695325"/>
                  </a:lnTo>
                  <a:lnTo>
                    <a:pt x="1704975" y="695325"/>
                  </a:lnTo>
                  <a:lnTo>
                    <a:pt x="1704975" y="657225"/>
                  </a:lnTo>
                  <a:close/>
                </a:path>
                <a:path w="4086225" h="695325">
                  <a:moveTo>
                    <a:pt x="2105025" y="657225"/>
                  </a:moveTo>
                  <a:lnTo>
                    <a:pt x="1981200" y="657225"/>
                  </a:lnTo>
                  <a:lnTo>
                    <a:pt x="1981200" y="695325"/>
                  </a:lnTo>
                  <a:lnTo>
                    <a:pt x="2105025" y="695325"/>
                  </a:lnTo>
                  <a:lnTo>
                    <a:pt x="2105025" y="657225"/>
                  </a:lnTo>
                  <a:close/>
                </a:path>
                <a:path w="4086225" h="695325">
                  <a:moveTo>
                    <a:pt x="2505075" y="666750"/>
                  </a:moveTo>
                  <a:lnTo>
                    <a:pt x="2371725" y="666750"/>
                  </a:lnTo>
                  <a:lnTo>
                    <a:pt x="2371725" y="695325"/>
                  </a:lnTo>
                  <a:lnTo>
                    <a:pt x="2505075" y="695325"/>
                  </a:lnTo>
                  <a:lnTo>
                    <a:pt x="2505075" y="666750"/>
                  </a:lnTo>
                  <a:close/>
                </a:path>
                <a:path w="4086225" h="695325">
                  <a:moveTo>
                    <a:pt x="2895600" y="666750"/>
                  </a:moveTo>
                  <a:lnTo>
                    <a:pt x="2771775" y="666750"/>
                  </a:lnTo>
                  <a:lnTo>
                    <a:pt x="2771775" y="695325"/>
                  </a:lnTo>
                  <a:lnTo>
                    <a:pt x="2895600" y="695325"/>
                  </a:lnTo>
                  <a:lnTo>
                    <a:pt x="2895600" y="666750"/>
                  </a:lnTo>
                  <a:close/>
                </a:path>
                <a:path w="4086225" h="695325">
                  <a:moveTo>
                    <a:pt x="3295650" y="676275"/>
                  </a:moveTo>
                  <a:lnTo>
                    <a:pt x="3171825" y="676275"/>
                  </a:lnTo>
                  <a:lnTo>
                    <a:pt x="3171825" y="695325"/>
                  </a:lnTo>
                  <a:lnTo>
                    <a:pt x="3295650" y="695325"/>
                  </a:lnTo>
                  <a:lnTo>
                    <a:pt x="3295650" y="676275"/>
                  </a:lnTo>
                  <a:close/>
                </a:path>
                <a:path w="4086225" h="695325">
                  <a:moveTo>
                    <a:pt x="3686175" y="676275"/>
                  </a:moveTo>
                  <a:lnTo>
                    <a:pt x="3562350" y="676275"/>
                  </a:lnTo>
                  <a:lnTo>
                    <a:pt x="3562350" y="695325"/>
                  </a:lnTo>
                  <a:lnTo>
                    <a:pt x="3686175" y="695325"/>
                  </a:lnTo>
                  <a:lnTo>
                    <a:pt x="3686175" y="676275"/>
                  </a:lnTo>
                  <a:close/>
                </a:path>
                <a:path w="4086225" h="695325">
                  <a:moveTo>
                    <a:pt x="4086225" y="676275"/>
                  </a:moveTo>
                  <a:lnTo>
                    <a:pt x="3962400" y="676275"/>
                  </a:lnTo>
                  <a:lnTo>
                    <a:pt x="3962400" y="695325"/>
                  </a:lnTo>
                  <a:lnTo>
                    <a:pt x="4086225" y="695325"/>
                  </a:lnTo>
                  <a:lnTo>
                    <a:pt x="4086225" y="676275"/>
                  </a:lnTo>
                  <a:close/>
                </a:path>
              </a:pathLst>
            </a:custGeom>
            <a:solidFill>
              <a:srgbClr val="F47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1501" y="1909826"/>
              <a:ext cx="4362450" cy="0"/>
            </a:xfrm>
            <a:custGeom>
              <a:avLst/>
              <a:gdLst/>
              <a:ahLst/>
              <a:cxnLst/>
              <a:rect l="l" t="t" r="r" b="b"/>
              <a:pathLst>
                <a:path w="4362450">
                  <a:moveTo>
                    <a:pt x="0" y="0"/>
                  </a:moveTo>
                  <a:lnTo>
                    <a:pt x="43624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743190" y="989266"/>
            <a:ext cx="3060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040"/>
                </a:solidFill>
                <a:latin typeface="Calibri"/>
                <a:cs typeface="Calibri"/>
              </a:rPr>
              <a:t>2,074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87055" y="1505902"/>
            <a:ext cx="210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542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83930" y="1517967"/>
            <a:ext cx="210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506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82126" y="1566925"/>
            <a:ext cx="3905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11125">
              <a:lnSpc>
                <a:spcPts val="925"/>
              </a:lnSpc>
              <a:spcBef>
                <a:spcPts val="425"/>
              </a:spcBef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239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77680" y="1651698"/>
            <a:ext cx="6076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940" algn="l"/>
              </a:tabLst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110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110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77513" y="1743138"/>
            <a:ext cx="381000" cy="147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 algn="ctr">
              <a:lnSpc>
                <a:spcPts val="495"/>
              </a:lnSpc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98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68038" y="1743138"/>
            <a:ext cx="390525" cy="147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ts val="550"/>
              </a:lnSpc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78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68088" y="1743138"/>
            <a:ext cx="390525" cy="152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ts val="590"/>
              </a:lnSpc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61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68138" y="1743138"/>
            <a:ext cx="381000" cy="152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 algn="ctr">
              <a:lnSpc>
                <a:spcPts val="605"/>
              </a:lnSpc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58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58663" y="1743138"/>
            <a:ext cx="390525" cy="152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ts val="605"/>
              </a:lnSpc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57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39381" y="935291"/>
            <a:ext cx="367665" cy="10375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345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2500.0</a:t>
            </a:r>
            <a:endParaRPr sz="900">
              <a:latin typeface="Calibri"/>
              <a:cs typeface="Calibri"/>
            </a:endParaRPr>
          </a:p>
          <a:p>
            <a:pPr marR="9525" algn="r">
              <a:lnSpc>
                <a:spcPct val="100000"/>
              </a:lnSpc>
              <a:spcBef>
                <a:spcPts val="25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2000.0</a:t>
            </a:r>
            <a:endParaRPr sz="900">
              <a:latin typeface="Calibri"/>
              <a:cs typeface="Calibri"/>
            </a:endParaRPr>
          </a:p>
          <a:p>
            <a:pPr marR="9525" algn="r">
              <a:lnSpc>
                <a:spcPct val="100000"/>
              </a:lnSpc>
              <a:spcBef>
                <a:spcPts val="245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1500.0</a:t>
            </a:r>
            <a:endParaRPr sz="900">
              <a:latin typeface="Calibri"/>
              <a:cs typeface="Calibri"/>
            </a:endParaRPr>
          </a:p>
          <a:p>
            <a:pPr marR="9525" algn="r">
              <a:lnSpc>
                <a:spcPct val="100000"/>
              </a:lnSpc>
              <a:spcBef>
                <a:spcPts val="25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1000.0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5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500.0</a:t>
            </a:r>
            <a:endParaRPr sz="9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45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16513" y="1954057"/>
            <a:ext cx="153670" cy="48704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spc="-10" dirty="0">
                <a:solidFill>
                  <a:srgbClr val="585858"/>
                </a:solidFill>
                <a:latin typeface="Calibri"/>
                <a:cs typeface="Calibri"/>
              </a:rPr>
              <a:t>TERMINAL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51539" y="1957231"/>
            <a:ext cx="278130" cy="56070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 marR="5080" indent="67945">
              <a:lnSpc>
                <a:spcPct val="101899"/>
              </a:lnSpc>
              <a:spcBef>
                <a:spcPts val="55"/>
              </a:spcBef>
            </a:pPr>
            <a:r>
              <a:rPr sz="800" spc="-10" dirty="0">
                <a:solidFill>
                  <a:srgbClr val="585858"/>
                </a:solidFill>
                <a:latin typeface="Calibri"/>
                <a:cs typeface="Calibri"/>
              </a:rPr>
              <a:t>ALGOMA</a:t>
            </a:r>
            <a:r>
              <a:rPr sz="800" spc="5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Calibri"/>
                <a:cs typeface="Calibri"/>
              </a:rPr>
              <a:t>UNIVERSITY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48414" y="1959155"/>
            <a:ext cx="278130" cy="72072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 marR="5080" indent="87630">
              <a:lnSpc>
                <a:spcPct val="101899"/>
              </a:lnSpc>
              <a:spcBef>
                <a:spcPts val="55"/>
              </a:spcBef>
            </a:pPr>
            <a:r>
              <a:rPr sz="800" spc="35" dirty="0">
                <a:solidFill>
                  <a:srgbClr val="585858"/>
                </a:solidFill>
                <a:latin typeface="Calibri"/>
                <a:cs typeface="Calibri"/>
              </a:rPr>
              <a:t>NORTHERN </a:t>
            </a:r>
            <a:r>
              <a:rPr sz="800" spc="30" dirty="0">
                <a:solidFill>
                  <a:srgbClr val="585858"/>
                </a:solidFill>
                <a:latin typeface="Calibri"/>
                <a:cs typeface="Calibri"/>
              </a:rPr>
              <a:t>TRANSFER</a:t>
            </a:r>
            <a:r>
              <a:rPr sz="800" spc="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585858"/>
                </a:solidFill>
                <a:latin typeface="Calibri"/>
                <a:cs typeface="Calibri"/>
              </a:rPr>
              <a:t>HUB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45289" y="1959155"/>
            <a:ext cx="278130" cy="72072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 marR="5080" indent="87630">
              <a:lnSpc>
                <a:spcPct val="101899"/>
              </a:lnSpc>
              <a:spcBef>
                <a:spcPts val="55"/>
              </a:spcBef>
            </a:pPr>
            <a:r>
              <a:rPr sz="800" spc="35" dirty="0">
                <a:solidFill>
                  <a:srgbClr val="585858"/>
                </a:solidFill>
                <a:latin typeface="Calibri"/>
                <a:cs typeface="Calibri"/>
              </a:rPr>
              <a:t>NORTHERN </a:t>
            </a:r>
            <a:r>
              <a:rPr sz="800" spc="30" dirty="0">
                <a:solidFill>
                  <a:srgbClr val="585858"/>
                </a:solidFill>
                <a:latin typeface="Calibri"/>
                <a:cs typeface="Calibri"/>
              </a:rPr>
              <a:t>TRANSFER</a:t>
            </a:r>
            <a:r>
              <a:rPr sz="800" spc="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585858"/>
                </a:solidFill>
                <a:latin typeface="Calibri"/>
                <a:cs typeface="Calibri"/>
              </a:rPr>
              <a:t>HUB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42164" y="1955357"/>
            <a:ext cx="278130" cy="65595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43815" marR="5080" indent="-31750">
              <a:lnSpc>
                <a:spcPct val="101899"/>
              </a:lnSpc>
              <a:spcBef>
                <a:spcPts val="55"/>
              </a:spcBef>
            </a:pPr>
            <a:r>
              <a:rPr sz="800" spc="55" dirty="0">
                <a:solidFill>
                  <a:srgbClr val="585858"/>
                </a:solidFill>
                <a:latin typeface="Calibri"/>
                <a:cs typeface="Calibri"/>
              </a:rPr>
              <a:t>FOOD</a:t>
            </a:r>
            <a:r>
              <a:rPr sz="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585858"/>
                </a:solidFill>
                <a:latin typeface="Calibri"/>
                <a:cs typeface="Calibri"/>
              </a:rPr>
              <a:t>BASICS </a:t>
            </a:r>
            <a:r>
              <a:rPr sz="800" dirty="0">
                <a:solidFill>
                  <a:srgbClr val="585858"/>
                </a:solidFill>
                <a:latin typeface="Calibri"/>
                <a:cs typeface="Calibri"/>
              </a:rPr>
              <a:t>PINE</a:t>
            </a:r>
            <a:r>
              <a:rPr sz="800" spc="1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Calibri"/>
                <a:cs typeface="Calibri"/>
              </a:rPr>
              <a:t>STREET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01269" y="1961495"/>
            <a:ext cx="153670" cy="47561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spc="-10" dirty="0">
                <a:solidFill>
                  <a:srgbClr val="585858"/>
                </a:solidFill>
                <a:latin typeface="Calibri"/>
                <a:cs typeface="Calibri"/>
              </a:rPr>
              <a:t>WALMART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98144" y="1957632"/>
            <a:ext cx="153670" cy="67754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spc="10" dirty="0">
                <a:solidFill>
                  <a:srgbClr val="585858"/>
                </a:solidFill>
                <a:latin typeface="Calibri"/>
                <a:cs typeface="Calibri"/>
              </a:rPr>
              <a:t>STATION</a:t>
            </a:r>
            <a:r>
              <a:rPr sz="800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585858"/>
                </a:solidFill>
                <a:latin typeface="Calibri"/>
                <a:cs typeface="Calibri"/>
              </a:rPr>
              <a:t>MALL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70643" y="1959826"/>
            <a:ext cx="1134110" cy="71501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 marR="5715" algn="ctr">
              <a:lnSpc>
                <a:spcPct val="101800"/>
              </a:lnSpc>
              <a:spcBef>
                <a:spcPts val="60"/>
              </a:spcBef>
            </a:pPr>
            <a:r>
              <a:rPr sz="800" dirty="0">
                <a:solidFill>
                  <a:srgbClr val="585858"/>
                </a:solidFill>
                <a:latin typeface="Calibri"/>
                <a:cs typeface="Calibri"/>
              </a:rPr>
              <a:t>ALBERT</a:t>
            </a:r>
            <a:r>
              <a:rPr sz="800" spc="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Calibri"/>
                <a:cs typeface="Calibri"/>
              </a:rPr>
              <a:t>STREET</a:t>
            </a:r>
            <a:r>
              <a:rPr sz="800" spc="5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85858"/>
                </a:solidFill>
                <a:latin typeface="Calibri"/>
                <a:cs typeface="Calibri"/>
              </a:rPr>
              <a:t>WEST</a:t>
            </a:r>
            <a:r>
              <a:rPr sz="800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85858"/>
                </a:solidFill>
                <a:latin typeface="Calibri"/>
                <a:cs typeface="Calibri"/>
              </a:rPr>
              <a:t>@</a:t>
            </a:r>
            <a:r>
              <a:rPr sz="8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Calibri"/>
                <a:cs typeface="Calibri"/>
              </a:rPr>
              <a:t>JAMES</a:t>
            </a:r>
            <a:r>
              <a:rPr sz="800" spc="5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Calibri"/>
                <a:cs typeface="Calibri"/>
              </a:rPr>
              <a:t>STREET</a:t>
            </a:r>
            <a:endParaRPr sz="800">
              <a:latin typeface="Calibri"/>
              <a:cs typeface="Calibri"/>
            </a:endParaRPr>
          </a:p>
          <a:p>
            <a:pPr marL="17145" marR="5080" indent="3175" algn="ctr">
              <a:lnSpc>
                <a:spcPct val="101800"/>
              </a:lnSpc>
              <a:spcBef>
                <a:spcPts val="190"/>
              </a:spcBef>
            </a:pPr>
            <a:r>
              <a:rPr sz="800" spc="-10" dirty="0">
                <a:solidFill>
                  <a:srgbClr val="585858"/>
                </a:solidFill>
                <a:latin typeface="Calibri"/>
                <a:cs typeface="Calibri"/>
              </a:rPr>
              <a:t>WELLINGTON</a:t>
            </a:r>
            <a:r>
              <a:rPr sz="800" spc="5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585858"/>
                </a:solidFill>
                <a:latin typeface="Calibri"/>
                <a:cs typeface="Calibri"/>
              </a:rPr>
              <a:t>STREET</a:t>
            </a:r>
            <a:r>
              <a:rPr sz="800" spc="1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585858"/>
                </a:solidFill>
                <a:latin typeface="Calibri"/>
                <a:cs typeface="Calibri"/>
              </a:rPr>
              <a:t>EAST</a:t>
            </a:r>
            <a:r>
              <a:rPr sz="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rgbClr val="585858"/>
                </a:solidFill>
                <a:latin typeface="Calibri"/>
                <a:cs typeface="Calibri"/>
              </a:rPr>
              <a:t>@</a:t>
            </a:r>
            <a:r>
              <a:rPr sz="800" spc="5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585858"/>
                </a:solidFill>
                <a:latin typeface="Calibri"/>
                <a:cs typeface="Calibri"/>
              </a:rPr>
              <a:t>LAKE</a:t>
            </a:r>
            <a:r>
              <a:rPr sz="800" spc="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Calibri"/>
                <a:cs typeface="Calibri"/>
              </a:rPr>
              <a:t>STREET</a:t>
            </a:r>
            <a:endParaRPr sz="800">
              <a:latin typeface="Calibri"/>
              <a:cs typeface="Calibri"/>
            </a:endParaRPr>
          </a:p>
          <a:p>
            <a:pPr marL="98425" marR="5715" indent="72390">
              <a:lnSpc>
                <a:spcPct val="101800"/>
              </a:lnSpc>
              <a:spcBef>
                <a:spcPts val="685"/>
              </a:spcBef>
            </a:pPr>
            <a:r>
              <a:rPr sz="800" dirty="0">
                <a:solidFill>
                  <a:srgbClr val="585858"/>
                </a:solidFill>
                <a:latin typeface="Calibri"/>
                <a:cs typeface="Calibri"/>
              </a:rPr>
              <a:t>36</a:t>
            </a:r>
            <a:r>
              <a:rPr sz="800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40" dirty="0">
                <a:solidFill>
                  <a:srgbClr val="585858"/>
                </a:solidFill>
                <a:latin typeface="Calibri"/>
                <a:cs typeface="Calibri"/>
              </a:rPr>
              <a:t>QUEEN </a:t>
            </a:r>
            <a:r>
              <a:rPr sz="800" dirty="0">
                <a:solidFill>
                  <a:srgbClr val="585858"/>
                </a:solidFill>
                <a:latin typeface="Calibri"/>
                <a:cs typeface="Calibri"/>
              </a:rPr>
              <a:t>STREET</a:t>
            </a:r>
            <a:r>
              <a:rPr sz="800" spc="2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585858"/>
                </a:solidFill>
                <a:latin typeface="Calibri"/>
                <a:cs typeface="Calibri"/>
              </a:rPr>
              <a:t>WEST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23497" y="1958171"/>
            <a:ext cx="278130" cy="72199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75"/>
              </a:spcBef>
            </a:pPr>
            <a:r>
              <a:rPr sz="800" dirty="0">
                <a:solidFill>
                  <a:srgbClr val="585858"/>
                </a:solidFill>
                <a:latin typeface="Calibri"/>
                <a:cs typeface="Calibri"/>
              </a:rPr>
              <a:t>Group</a:t>
            </a:r>
            <a:r>
              <a:rPr sz="800" spc="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Calibri"/>
                <a:cs typeface="Calibri"/>
              </a:rPr>
              <a:t>Health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10" dirty="0">
                <a:solidFill>
                  <a:srgbClr val="585858"/>
                </a:solidFill>
                <a:latin typeface="Calibri"/>
                <a:cs typeface="Calibri"/>
              </a:rPr>
              <a:t>Centre</a:t>
            </a:r>
            <a:r>
              <a:rPr sz="800" spc="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Calibri"/>
                <a:cs typeface="Calibri"/>
              </a:rPr>
              <a:t>McNabb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444" y="997858"/>
            <a:ext cx="12229528" cy="5890265"/>
            <a:chOff x="-2" y="967733"/>
            <a:chExt cx="12229528" cy="5890265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2" y="5181598"/>
              <a:ext cx="1866898" cy="16764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31" y="967733"/>
              <a:ext cx="12191995" cy="5838798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577339" y="2853372"/>
            <a:ext cx="1739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630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Boards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(8%)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87521" y="4810442"/>
            <a:ext cx="20535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3,470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Boards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(42%)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05981" y="5273103"/>
            <a:ext cx="20535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1,190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Boards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(14%)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33915" y="4826698"/>
            <a:ext cx="17392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480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Boards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(6%)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62625" y="2628963"/>
            <a:ext cx="138684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2,150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Boards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(26%)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29525" y="2819400"/>
            <a:ext cx="4114800" cy="28469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314325">
              <a:lnSpc>
                <a:spcPct val="100000"/>
              </a:lnSpc>
              <a:spcBef>
                <a:spcPts val="540"/>
              </a:spcBef>
            </a:pP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8,240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Daily</a:t>
            </a:r>
            <a:r>
              <a:rPr sz="1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Weekday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Boardings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88007" y="987121"/>
            <a:ext cx="2686050" cy="62324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8419" rIns="0" bIns="0" rtlCol="0">
            <a:spAutoFit/>
          </a:bodyPr>
          <a:lstStyle/>
          <a:p>
            <a:pPr marL="91440" marR="215265">
              <a:lnSpc>
                <a:spcPts val="2180"/>
              </a:lnSpc>
              <a:spcBef>
                <a:spcPts val="459"/>
              </a:spcBef>
            </a:pPr>
            <a:r>
              <a:rPr sz="2000" b="0" dirty="0">
                <a:solidFill>
                  <a:srgbClr val="DF5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sz="2000" b="0" spc="-100" dirty="0">
                <a:solidFill>
                  <a:srgbClr val="DF5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spc="-10" dirty="0">
                <a:solidFill>
                  <a:srgbClr val="DF5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Weekday </a:t>
            </a:r>
            <a:r>
              <a:rPr sz="2000" b="0" spc="85" dirty="0">
                <a:solidFill>
                  <a:srgbClr val="DF5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Boardings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DFA2E6-FE58-FE90-9E15-2345778D6CE7}"/>
              </a:ext>
            </a:extLst>
          </p:cNvPr>
          <p:cNvSpPr/>
          <p:nvPr/>
        </p:nvSpPr>
        <p:spPr>
          <a:xfrm>
            <a:off x="-3" y="4289"/>
            <a:ext cx="1218724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85800"/>
            <a:ext cx="9906634" cy="1135951"/>
          </a:xfrm>
          <a:prstGeom prst="rect">
            <a:avLst/>
          </a:prstGeom>
        </p:spPr>
        <p:txBody>
          <a:bodyPr vert="horz" wrap="square" lIns="0" tIns="321246" rIns="0" bIns="0" rtlCol="0">
            <a:spAutoFit/>
          </a:bodyPr>
          <a:lstStyle/>
          <a:p>
            <a:pPr marL="1187450">
              <a:lnSpc>
                <a:spcPts val="3155"/>
              </a:lnSpc>
              <a:spcBef>
                <a:spcPts val="130"/>
              </a:spcBef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Heard:</a:t>
            </a:r>
          </a:p>
          <a:p>
            <a:pPr marL="1187450">
              <a:lnSpc>
                <a:spcPts val="3155"/>
              </a:lnSpc>
            </a:pPr>
            <a:r>
              <a:rPr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Rider and Community Survey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76563" y="1943100"/>
            <a:ext cx="6524625" cy="4429125"/>
            <a:chOff x="2476563" y="1943100"/>
            <a:chExt cx="6524625" cy="4429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6417" y="1963001"/>
              <a:ext cx="6495182" cy="43893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81326" y="1947862"/>
              <a:ext cx="6515100" cy="4419600"/>
            </a:xfrm>
            <a:custGeom>
              <a:avLst/>
              <a:gdLst/>
              <a:ahLst/>
              <a:cxnLst/>
              <a:rect l="l" t="t" r="r" b="b"/>
              <a:pathLst>
                <a:path w="6515100" h="4419600">
                  <a:moveTo>
                    <a:pt x="0" y="4419600"/>
                  </a:moveTo>
                  <a:lnTo>
                    <a:pt x="6515100" y="4419600"/>
                  </a:lnTo>
                  <a:lnTo>
                    <a:pt x="6515100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727433" y="6378892"/>
            <a:ext cx="2368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031E22-373D-31F2-FC91-74D0BF2BA48C}"/>
              </a:ext>
            </a:extLst>
          </p:cNvPr>
          <p:cNvSpPr/>
          <p:nvPr/>
        </p:nvSpPr>
        <p:spPr>
          <a:xfrm>
            <a:off x="6096" y="0"/>
            <a:ext cx="1218590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0A263-4690-8AB7-F9F9-A5F5DE718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147537"/>
            <a:ext cx="12192000" cy="8707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9EF227-2D59-9A0B-37BB-4B729A9D6FF9}"/>
              </a:ext>
            </a:extLst>
          </p:cNvPr>
          <p:cNvSpPr/>
          <p:nvPr/>
        </p:nvSpPr>
        <p:spPr>
          <a:xfrm>
            <a:off x="76200" y="5895122"/>
            <a:ext cx="1981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733" rIns="0" bIns="0" rtlCol="0">
            <a:spAutoFit/>
          </a:bodyPr>
          <a:lstStyle/>
          <a:p>
            <a:pPr marL="1149350">
              <a:lnSpc>
                <a:spcPts val="3150"/>
              </a:lnSpc>
              <a:spcBef>
                <a:spcPts val="130"/>
              </a:spcBef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Heard:</a:t>
            </a:r>
          </a:p>
          <a:p>
            <a:pPr marL="1149350">
              <a:lnSpc>
                <a:spcPts val="3150"/>
              </a:lnSpc>
            </a:pPr>
            <a:r>
              <a:rPr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Rider and Community Survey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05088" y="1866900"/>
            <a:ext cx="7448550" cy="4400550"/>
            <a:chOff x="2105088" y="1866900"/>
            <a:chExt cx="7448550" cy="4400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4550" y="1876425"/>
              <a:ext cx="7429500" cy="4381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09851" y="1871662"/>
              <a:ext cx="7439025" cy="4391025"/>
            </a:xfrm>
            <a:custGeom>
              <a:avLst/>
              <a:gdLst/>
              <a:ahLst/>
              <a:cxnLst/>
              <a:rect l="l" t="t" r="r" b="b"/>
              <a:pathLst>
                <a:path w="7439025" h="4391025">
                  <a:moveTo>
                    <a:pt x="0" y="4391025"/>
                  </a:moveTo>
                  <a:lnTo>
                    <a:pt x="7439025" y="4391025"/>
                  </a:lnTo>
                  <a:lnTo>
                    <a:pt x="7439025" y="0"/>
                  </a:lnTo>
                  <a:lnTo>
                    <a:pt x="0" y="0"/>
                  </a:lnTo>
                  <a:lnTo>
                    <a:pt x="0" y="43910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727433" y="6378892"/>
            <a:ext cx="2368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A0FDC6-242F-16E9-CF7D-6AD3ADD15583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7FF0A-FB4E-6336-1883-0C95D7283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147537"/>
            <a:ext cx="12192000" cy="8707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6E325C-075E-9929-91A9-2C1AB4BAF137}"/>
              </a:ext>
            </a:extLst>
          </p:cNvPr>
          <p:cNvSpPr/>
          <p:nvPr/>
        </p:nvSpPr>
        <p:spPr>
          <a:xfrm>
            <a:off x="18288" y="5921692"/>
            <a:ext cx="197815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F47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7575" y="940180"/>
            <a:ext cx="5147310" cy="830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150"/>
              </a:lnSpc>
              <a:spcBef>
                <a:spcPts val="130"/>
              </a:spcBef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Heard:</a:t>
            </a:r>
          </a:p>
          <a:p>
            <a:pPr marL="12700">
              <a:lnSpc>
                <a:spcPts val="3150"/>
              </a:lnSpc>
            </a:pPr>
            <a:r>
              <a:rPr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Information Centre #1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7575" y="1712531"/>
            <a:ext cx="10206355" cy="415544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PIC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10" dirty="0"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25,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sz="20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feedback: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9135" marR="358140" lvl="1" indent="-2292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125" dirty="0">
                <a:latin typeface="Arial" panose="020B0604020202020204" pitchFamily="34" charset="0"/>
                <a:cs typeface="Arial" panose="020B0604020202020204" pitchFamily="34" charset="0"/>
              </a:rPr>
              <a:t>Transit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8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point-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to-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equitable,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affordable,</a:t>
            </a:r>
            <a:r>
              <a:rPr sz="20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community.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9135" marR="5080" lvl="1" indent="-22923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easy,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accessible,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transit</a:t>
            </a:r>
            <a:r>
              <a:rPr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transit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rely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vehicles.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sz="20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Priorities: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indent="-4572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927100" algn="l"/>
              </a:tabLst>
            </a:pP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indent="-4572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927100" algn="l"/>
              </a:tabLst>
            </a:pP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directness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indent="-45720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927100" algn="l"/>
              </a:tabLst>
            </a:pP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paratransit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alter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OnDemand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>transit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indent="-45720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92710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sz="20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sz="20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1055" y="6226879"/>
            <a:ext cx="1186538" cy="5136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F431D-1A11-2E50-E175-60B3BD220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41746"/>
            <a:ext cx="12192000" cy="8707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F47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19075" y="1485900"/>
            <a:ext cx="11734800" cy="4328009"/>
            <a:chOff x="219075" y="1485900"/>
            <a:chExt cx="11734800" cy="4605337"/>
          </a:xfrm>
        </p:grpSpPr>
        <p:sp>
          <p:nvSpPr>
            <p:cNvPr id="7" name="object 7"/>
            <p:cNvSpPr/>
            <p:nvPr/>
          </p:nvSpPr>
          <p:spPr>
            <a:xfrm>
              <a:off x="219075" y="1643062"/>
              <a:ext cx="11734800" cy="4448175"/>
            </a:xfrm>
            <a:custGeom>
              <a:avLst/>
              <a:gdLst/>
              <a:ahLst/>
              <a:cxnLst/>
              <a:rect l="l" t="t" r="r" b="b"/>
              <a:pathLst>
                <a:path w="11734800" h="4448175">
                  <a:moveTo>
                    <a:pt x="0" y="1900301"/>
                  </a:moveTo>
                  <a:lnTo>
                    <a:pt x="2332" y="1851224"/>
                  </a:lnTo>
                  <a:lnTo>
                    <a:pt x="9188" y="1803466"/>
                  </a:lnTo>
                  <a:lnTo>
                    <a:pt x="20354" y="1757240"/>
                  </a:lnTo>
                  <a:lnTo>
                    <a:pt x="35616" y="1712761"/>
                  </a:lnTo>
                  <a:lnTo>
                    <a:pt x="54760" y="1670240"/>
                  </a:lnTo>
                  <a:lnTo>
                    <a:pt x="77574" y="1629894"/>
                  </a:lnTo>
                  <a:lnTo>
                    <a:pt x="103843" y="1591934"/>
                  </a:lnTo>
                  <a:lnTo>
                    <a:pt x="133353" y="1556575"/>
                  </a:lnTo>
                  <a:lnTo>
                    <a:pt x="165893" y="1524031"/>
                  </a:lnTo>
                  <a:lnTo>
                    <a:pt x="201247" y="1494515"/>
                  </a:lnTo>
                  <a:lnTo>
                    <a:pt x="239202" y="1468241"/>
                  </a:lnTo>
                  <a:lnTo>
                    <a:pt x="279545" y="1445423"/>
                  </a:lnTo>
                  <a:lnTo>
                    <a:pt x="322062" y="1426275"/>
                  </a:lnTo>
                  <a:lnTo>
                    <a:pt x="366539" y="1411009"/>
                  </a:lnTo>
                  <a:lnTo>
                    <a:pt x="412764" y="1399841"/>
                  </a:lnTo>
                  <a:lnTo>
                    <a:pt x="460522" y="1392983"/>
                  </a:lnTo>
                  <a:lnTo>
                    <a:pt x="509600" y="1390650"/>
                  </a:lnTo>
                  <a:lnTo>
                    <a:pt x="5243449" y="1390650"/>
                  </a:lnTo>
                  <a:lnTo>
                    <a:pt x="5292525" y="1392983"/>
                  </a:lnTo>
                  <a:lnTo>
                    <a:pt x="5340283" y="1399841"/>
                  </a:lnTo>
                  <a:lnTo>
                    <a:pt x="5386509" y="1411009"/>
                  </a:lnTo>
                  <a:lnTo>
                    <a:pt x="5430988" y="1426275"/>
                  </a:lnTo>
                  <a:lnTo>
                    <a:pt x="5473509" y="1445423"/>
                  </a:lnTo>
                  <a:lnTo>
                    <a:pt x="5513855" y="1468241"/>
                  </a:lnTo>
                  <a:lnTo>
                    <a:pt x="5551815" y="1494515"/>
                  </a:lnTo>
                  <a:lnTo>
                    <a:pt x="5587174" y="1524031"/>
                  </a:lnTo>
                  <a:lnTo>
                    <a:pt x="5619718" y="1556575"/>
                  </a:lnTo>
                  <a:lnTo>
                    <a:pt x="5649234" y="1591934"/>
                  </a:lnTo>
                  <a:lnTo>
                    <a:pt x="5675508" y="1629894"/>
                  </a:lnTo>
                  <a:lnTo>
                    <a:pt x="5698326" y="1670240"/>
                  </a:lnTo>
                  <a:lnTo>
                    <a:pt x="5717474" y="1712761"/>
                  </a:lnTo>
                  <a:lnTo>
                    <a:pt x="5732740" y="1757240"/>
                  </a:lnTo>
                  <a:lnTo>
                    <a:pt x="5743908" y="1803466"/>
                  </a:lnTo>
                  <a:lnTo>
                    <a:pt x="5750766" y="1851224"/>
                  </a:lnTo>
                  <a:lnTo>
                    <a:pt x="5753100" y="1900301"/>
                  </a:lnTo>
                  <a:lnTo>
                    <a:pt x="5753100" y="3938574"/>
                  </a:lnTo>
                  <a:lnTo>
                    <a:pt x="5750766" y="3987652"/>
                  </a:lnTo>
                  <a:lnTo>
                    <a:pt x="5743908" y="4035410"/>
                  </a:lnTo>
                  <a:lnTo>
                    <a:pt x="5732740" y="4081635"/>
                  </a:lnTo>
                  <a:lnTo>
                    <a:pt x="5717474" y="4126112"/>
                  </a:lnTo>
                  <a:lnTo>
                    <a:pt x="5698326" y="4168629"/>
                  </a:lnTo>
                  <a:lnTo>
                    <a:pt x="5675508" y="4208972"/>
                  </a:lnTo>
                  <a:lnTo>
                    <a:pt x="5649234" y="4246927"/>
                  </a:lnTo>
                  <a:lnTo>
                    <a:pt x="5619718" y="4282281"/>
                  </a:lnTo>
                  <a:lnTo>
                    <a:pt x="5587174" y="4314821"/>
                  </a:lnTo>
                  <a:lnTo>
                    <a:pt x="5551815" y="4344331"/>
                  </a:lnTo>
                  <a:lnTo>
                    <a:pt x="5513855" y="4370600"/>
                  </a:lnTo>
                  <a:lnTo>
                    <a:pt x="5473509" y="4393414"/>
                  </a:lnTo>
                  <a:lnTo>
                    <a:pt x="5430988" y="4412558"/>
                  </a:lnTo>
                  <a:lnTo>
                    <a:pt x="5386509" y="4427820"/>
                  </a:lnTo>
                  <a:lnTo>
                    <a:pt x="5340283" y="4438986"/>
                  </a:lnTo>
                  <a:lnTo>
                    <a:pt x="5292525" y="4445842"/>
                  </a:lnTo>
                  <a:lnTo>
                    <a:pt x="5243449" y="4448175"/>
                  </a:lnTo>
                  <a:lnTo>
                    <a:pt x="509600" y="4448175"/>
                  </a:lnTo>
                  <a:lnTo>
                    <a:pt x="460522" y="4445842"/>
                  </a:lnTo>
                  <a:lnTo>
                    <a:pt x="412764" y="4438986"/>
                  </a:lnTo>
                  <a:lnTo>
                    <a:pt x="366539" y="4427820"/>
                  </a:lnTo>
                  <a:lnTo>
                    <a:pt x="322062" y="4412558"/>
                  </a:lnTo>
                  <a:lnTo>
                    <a:pt x="279545" y="4393414"/>
                  </a:lnTo>
                  <a:lnTo>
                    <a:pt x="239202" y="4370600"/>
                  </a:lnTo>
                  <a:lnTo>
                    <a:pt x="201247" y="4344331"/>
                  </a:lnTo>
                  <a:lnTo>
                    <a:pt x="165893" y="4314821"/>
                  </a:lnTo>
                  <a:lnTo>
                    <a:pt x="133353" y="4282281"/>
                  </a:lnTo>
                  <a:lnTo>
                    <a:pt x="103843" y="4246927"/>
                  </a:lnTo>
                  <a:lnTo>
                    <a:pt x="77574" y="4208972"/>
                  </a:lnTo>
                  <a:lnTo>
                    <a:pt x="54760" y="4168629"/>
                  </a:lnTo>
                  <a:lnTo>
                    <a:pt x="35616" y="4126112"/>
                  </a:lnTo>
                  <a:lnTo>
                    <a:pt x="20354" y="4081635"/>
                  </a:lnTo>
                  <a:lnTo>
                    <a:pt x="9188" y="4035410"/>
                  </a:lnTo>
                  <a:lnTo>
                    <a:pt x="2332" y="3987652"/>
                  </a:lnTo>
                  <a:lnTo>
                    <a:pt x="0" y="3938574"/>
                  </a:lnTo>
                  <a:lnTo>
                    <a:pt x="0" y="1900301"/>
                  </a:lnTo>
                  <a:close/>
                </a:path>
                <a:path w="11734800" h="4448175">
                  <a:moveTo>
                    <a:pt x="0" y="128650"/>
                  </a:moveTo>
                  <a:lnTo>
                    <a:pt x="10104" y="78545"/>
                  </a:lnTo>
                  <a:lnTo>
                    <a:pt x="37661" y="37655"/>
                  </a:lnTo>
                  <a:lnTo>
                    <a:pt x="78534" y="10100"/>
                  </a:lnTo>
                  <a:lnTo>
                    <a:pt x="128587" y="0"/>
                  </a:lnTo>
                  <a:lnTo>
                    <a:pt x="11606149" y="0"/>
                  </a:lnTo>
                  <a:lnTo>
                    <a:pt x="11656254" y="10100"/>
                  </a:lnTo>
                  <a:lnTo>
                    <a:pt x="11697144" y="37655"/>
                  </a:lnTo>
                  <a:lnTo>
                    <a:pt x="11724699" y="78545"/>
                  </a:lnTo>
                  <a:lnTo>
                    <a:pt x="11734800" y="128650"/>
                  </a:lnTo>
                  <a:lnTo>
                    <a:pt x="11734800" y="642874"/>
                  </a:lnTo>
                  <a:lnTo>
                    <a:pt x="11724699" y="692979"/>
                  </a:lnTo>
                  <a:lnTo>
                    <a:pt x="11697144" y="733869"/>
                  </a:lnTo>
                  <a:lnTo>
                    <a:pt x="11656254" y="761424"/>
                  </a:lnTo>
                  <a:lnTo>
                    <a:pt x="11606149" y="771525"/>
                  </a:lnTo>
                  <a:lnTo>
                    <a:pt x="128587" y="771525"/>
                  </a:lnTo>
                  <a:lnTo>
                    <a:pt x="78534" y="761424"/>
                  </a:lnTo>
                  <a:lnTo>
                    <a:pt x="37661" y="733869"/>
                  </a:lnTo>
                  <a:lnTo>
                    <a:pt x="10104" y="692979"/>
                  </a:lnTo>
                  <a:lnTo>
                    <a:pt x="0" y="642874"/>
                  </a:lnTo>
                  <a:lnTo>
                    <a:pt x="0" y="128650"/>
                  </a:lnTo>
                  <a:close/>
                </a:path>
              </a:pathLst>
            </a:custGeom>
            <a:ln w="19050">
              <a:solidFill>
                <a:srgbClr val="DC6B2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486275" y="1485900"/>
              <a:ext cx="3200400" cy="314325"/>
            </a:xfrm>
            <a:custGeom>
              <a:avLst/>
              <a:gdLst/>
              <a:ahLst/>
              <a:cxnLst/>
              <a:rect l="l" t="t" r="r" b="b"/>
              <a:pathLst>
                <a:path w="3200400" h="314325">
                  <a:moveTo>
                    <a:pt x="3200400" y="0"/>
                  </a:moveTo>
                  <a:lnTo>
                    <a:pt x="134365" y="0"/>
                  </a:lnTo>
                  <a:lnTo>
                    <a:pt x="91911" y="6853"/>
                  </a:lnTo>
                  <a:lnTo>
                    <a:pt x="55028" y="25936"/>
                  </a:lnTo>
                  <a:lnTo>
                    <a:pt x="25936" y="55028"/>
                  </a:lnTo>
                  <a:lnTo>
                    <a:pt x="6853" y="91911"/>
                  </a:lnTo>
                  <a:lnTo>
                    <a:pt x="0" y="134365"/>
                  </a:lnTo>
                  <a:lnTo>
                    <a:pt x="0" y="314325"/>
                  </a:lnTo>
                  <a:lnTo>
                    <a:pt x="3066033" y="314325"/>
                  </a:lnTo>
                  <a:lnTo>
                    <a:pt x="3108488" y="307471"/>
                  </a:lnTo>
                  <a:lnTo>
                    <a:pt x="3145371" y="288388"/>
                  </a:lnTo>
                  <a:lnTo>
                    <a:pt x="3174463" y="259296"/>
                  </a:lnTo>
                  <a:lnTo>
                    <a:pt x="3193546" y="222413"/>
                  </a:lnTo>
                  <a:lnTo>
                    <a:pt x="3200400" y="179959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DC6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9543" y="1451476"/>
            <a:ext cx="11057890" cy="861694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R="154940" algn="ctr">
              <a:lnSpc>
                <a:spcPct val="100000"/>
              </a:lnSpc>
              <a:spcBef>
                <a:spcPts val="840"/>
              </a:spcBef>
            </a:pPr>
            <a:r>
              <a:rPr sz="1400" b="1" i="1" spc="2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sz="1400" b="1" i="1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400" b="1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1285" marR="5080" indent="-2649220">
              <a:lnSpc>
                <a:spcPct val="102800"/>
              </a:lnSpc>
              <a:spcBef>
                <a:spcPts val="700"/>
              </a:spcBef>
            </a:pPr>
            <a:r>
              <a:rPr sz="1400" i="1" spc="85" dirty="0">
                <a:latin typeface="Arial" panose="020B0604020202020204" pitchFamily="34" charset="0"/>
                <a:cs typeface="Arial" panose="020B0604020202020204" pitchFamily="34" charset="0"/>
              </a:rPr>
              <a:t>Sault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05" dirty="0">
                <a:latin typeface="Arial" panose="020B0604020202020204" pitchFamily="34" charset="0"/>
                <a:cs typeface="Arial" panose="020B0604020202020204" pitchFamily="34" charset="0"/>
              </a:rPr>
              <a:t>Transit</a:t>
            </a:r>
            <a:r>
              <a:rPr sz="140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8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i="1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5" dirty="0">
                <a:latin typeface="Arial" panose="020B0604020202020204" pitchFamily="34" charset="0"/>
                <a:cs typeface="Arial" panose="020B0604020202020204" pitchFamily="34" charset="0"/>
              </a:rPr>
              <a:t>retain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00" dirty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5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sz="140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i="1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sz="140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sz="1400" i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1400" i="1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sz="140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sz="1400" i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90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1400" i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400" i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2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sz="1400" i="1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25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residents,</a:t>
            </a:r>
            <a:r>
              <a:rPr sz="1400" i="1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sz="1400" i="1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85" dirty="0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sz="1400" i="1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i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0" dirty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sz="1400" i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community.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38450" y="2428875"/>
            <a:ext cx="9134475" cy="3416364"/>
            <a:chOff x="2838450" y="2428875"/>
            <a:chExt cx="9134475" cy="3695700"/>
          </a:xfrm>
        </p:grpSpPr>
        <p:sp>
          <p:nvSpPr>
            <p:cNvPr id="12" name="object 12"/>
            <p:cNvSpPr/>
            <p:nvPr/>
          </p:nvSpPr>
          <p:spPr>
            <a:xfrm>
              <a:off x="6210300" y="3057525"/>
              <a:ext cx="5753100" cy="3057525"/>
            </a:xfrm>
            <a:custGeom>
              <a:avLst/>
              <a:gdLst/>
              <a:ahLst/>
              <a:cxnLst/>
              <a:rect l="l" t="t" r="r" b="b"/>
              <a:pathLst>
                <a:path w="5753100" h="3057525">
                  <a:moveTo>
                    <a:pt x="0" y="509650"/>
                  </a:moveTo>
                  <a:lnTo>
                    <a:pt x="2333" y="460574"/>
                  </a:lnTo>
                  <a:lnTo>
                    <a:pt x="9191" y="412816"/>
                  </a:lnTo>
                  <a:lnTo>
                    <a:pt x="20359" y="366590"/>
                  </a:lnTo>
                  <a:lnTo>
                    <a:pt x="35625" y="322111"/>
                  </a:lnTo>
                  <a:lnTo>
                    <a:pt x="54773" y="279590"/>
                  </a:lnTo>
                  <a:lnTo>
                    <a:pt x="77591" y="239244"/>
                  </a:lnTo>
                  <a:lnTo>
                    <a:pt x="103865" y="201284"/>
                  </a:lnTo>
                  <a:lnTo>
                    <a:pt x="133381" y="165925"/>
                  </a:lnTo>
                  <a:lnTo>
                    <a:pt x="165925" y="133381"/>
                  </a:lnTo>
                  <a:lnTo>
                    <a:pt x="201284" y="103865"/>
                  </a:lnTo>
                  <a:lnTo>
                    <a:pt x="239244" y="77591"/>
                  </a:lnTo>
                  <a:lnTo>
                    <a:pt x="279590" y="54773"/>
                  </a:lnTo>
                  <a:lnTo>
                    <a:pt x="322111" y="35625"/>
                  </a:lnTo>
                  <a:lnTo>
                    <a:pt x="366590" y="20359"/>
                  </a:lnTo>
                  <a:lnTo>
                    <a:pt x="412816" y="9191"/>
                  </a:lnTo>
                  <a:lnTo>
                    <a:pt x="460574" y="2333"/>
                  </a:lnTo>
                  <a:lnTo>
                    <a:pt x="509650" y="0"/>
                  </a:lnTo>
                  <a:lnTo>
                    <a:pt x="5243449" y="0"/>
                  </a:lnTo>
                  <a:lnTo>
                    <a:pt x="5292525" y="2333"/>
                  </a:lnTo>
                  <a:lnTo>
                    <a:pt x="5340283" y="9191"/>
                  </a:lnTo>
                  <a:lnTo>
                    <a:pt x="5386509" y="20359"/>
                  </a:lnTo>
                  <a:lnTo>
                    <a:pt x="5430988" y="35625"/>
                  </a:lnTo>
                  <a:lnTo>
                    <a:pt x="5473509" y="54773"/>
                  </a:lnTo>
                  <a:lnTo>
                    <a:pt x="5513855" y="77591"/>
                  </a:lnTo>
                  <a:lnTo>
                    <a:pt x="5551815" y="103865"/>
                  </a:lnTo>
                  <a:lnTo>
                    <a:pt x="5587174" y="133381"/>
                  </a:lnTo>
                  <a:lnTo>
                    <a:pt x="5619718" y="165925"/>
                  </a:lnTo>
                  <a:lnTo>
                    <a:pt x="5649234" y="201284"/>
                  </a:lnTo>
                  <a:lnTo>
                    <a:pt x="5675508" y="239244"/>
                  </a:lnTo>
                  <a:lnTo>
                    <a:pt x="5698326" y="279590"/>
                  </a:lnTo>
                  <a:lnTo>
                    <a:pt x="5717474" y="322111"/>
                  </a:lnTo>
                  <a:lnTo>
                    <a:pt x="5732740" y="366590"/>
                  </a:lnTo>
                  <a:lnTo>
                    <a:pt x="5743908" y="412816"/>
                  </a:lnTo>
                  <a:lnTo>
                    <a:pt x="5750766" y="460574"/>
                  </a:lnTo>
                  <a:lnTo>
                    <a:pt x="5753100" y="509650"/>
                  </a:lnTo>
                  <a:lnTo>
                    <a:pt x="5753100" y="2547924"/>
                  </a:lnTo>
                  <a:lnTo>
                    <a:pt x="5750766" y="2597002"/>
                  </a:lnTo>
                  <a:lnTo>
                    <a:pt x="5743908" y="2644760"/>
                  </a:lnTo>
                  <a:lnTo>
                    <a:pt x="5732740" y="2690985"/>
                  </a:lnTo>
                  <a:lnTo>
                    <a:pt x="5717474" y="2735462"/>
                  </a:lnTo>
                  <a:lnTo>
                    <a:pt x="5698326" y="2777979"/>
                  </a:lnTo>
                  <a:lnTo>
                    <a:pt x="5675508" y="2818322"/>
                  </a:lnTo>
                  <a:lnTo>
                    <a:pt x="5649234" y="2856277"/>
                  </a:lnTo>
                  <a:lnTo>
                    <a:pt x="5619718" y="2891631"/>
                  </a:lnTo>
                  <a:lnTo>
                    <a:pt x="5587174" y="2924171"/>
                  </a:lnTo>
                  <a:lnTo>
                    <a:pt x="5551815" y="2953681"/>
                  </a:lnTo>
                  <a:lnTo>
                    <a:pt x="5513855" y="2979950"/>
                  </a:lnTo>
                  <a:lnTo>
                    <a:pt x="5473509" y="3002764"/>
                  </a:lnTo>
                  <a:lnTo>
                    <a:pt x="5430988" y="3021908"/>
                  </a:lnTo>
                  <a:lnTo>
                    <a:pt x="5386509" y="3037170"/>
                  </a:lnTo>
                  <a:lnTo>
                    <a:pt x="5340283" y="3048336"/>
                  </a:lnTo>
                  <a:lnTo>
                    <a:pt x="5292525" y="3055192"/>
                  </a:lnTo>
                  <a:lnTo>
                    <a:pt x="5243449" y="3057525"/>
                  </a:lnTo>
                  <a:lnTo>
                    <a:pt x="509650" y="3057525"/>
                  </a:lnTo>
                  <a:lnTo>
                    <a:pt x="460574" y="3055192"/>
                  </a:lnTo>
                  <a:lnTo>
                    <a:pt x="412816" y="3048336"/>
                  </a:lnTo>
                  <a:lnTo>
                    <a:pt x="366590" y="3037170"/>
                  </a:lnTo>
                  <a:lnTo>
                    <a:pt x="322111" y="3021908"/>
                  </a:lnTo>
                  <a:lnTo>
                    <a:pt x="279590" y="3002764"/>
                  </a:lnTo>
                  <a:lnTo>
                    <a:pt x="239244" y="2979950"/>
                  </a:lnTo>
                  <a:lnTo>
                    <a:pt x="201284" y="2953681"/>
                  </a:lnTo>
                  <a:lnTo>
                    <a:pt x="165925" y="2924171"/>
                  </a:lnTo>
                  <a:lnTo>
                    <a:pt x="133381" y="2891631"/>
                  </a:lnTo>
                  <a:lnTo>
                    <a:pt x="103865" y="2856277"/>
                  </a:lnTo>
                  <a:lnTo>
                    <a:pt x="77591" y="2818322"/>
                  </a:lnTo>
                  <a:lnTo>
                    <a:pt x="54773" y="2777979"/>
                  </a:lnTo>
                  <a:lnTo>
                    <a:pt x="35625" y="2735462"/>
                  </a:lnTo>
                  <a:lnTo>
                    <a:pt x="20359" y="2690985"/>
                  </a:lnTo>
                  <a:lnTo>
                    <a:pt x="9191" y="2644760"/>
                  </a:lnTo>
                  <a:lnTo>
                    <a:pt x="2333" y="2597002"/>
                  </a:lnTo>
                  <a:lnTo>
                    <a:pt x="0" y="2547924"/>
                  </a:lnTo>
                  <a:lnTo>
                    <a:pt x="0" y="509650"/>
                  </a:lnTo>
                  <a:close/>
                </a:path>
              </a:pathLst>
            </a:custGeom>
            <a:ln w="19050">
              <a:solidFill>
                <a:srgbClr val="00768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7975" y="2438400"/>
              <a:ext cx="495300" cy="619125"/>
            </a:xfrm>
            <a:custGeom>
              <a:avLst/>
              <a:gdLst/>
              <a:ahLst/>
              <a:cxnLst/>
              <a:rect l="l" t="t" r="r" b="b"/>
              <a:pathLst>
                <a:path w="495300" h="619125">
                  <a:moveTo>
                    <a:pt x="371475" y="0"/>
                  </a:moveTo>
                  <a:lnTo>
                    <a:pt x="123825" y="0"/>
                  </a:lnTo>
                  <a:lnTo>
                    <a:pt x="123825" y="371475"/>
                  </a:lnTo>
                  <a:lnTo>
                    <a:pt x="0" y="371475"/>
                  </a:lnTo>
                  <a:lnTo>
                    <a:pt x="247650" y="619125"/>
                  </a:lnTo>
                  <a:lnTo>
                    <a:pt x="495300" y="371475"/>
                  </a:lnTo>
                  <a:lnTo>
                    <a:pt x="371475" y="371475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47975" y="2438400"/>
              <a:ext cx="495300" cy="619125"/>
            </a:xfrm>
            <a:custGeom>
              <a:avLst/>
              <a:gdLst/>
              <a:ahLst/>
              <a:cxnLst/>
              <a:rect l="l" t="t" r="r" b="b"/>
              <a:pathLst>
                <a:path w="495300" h="619125">
                  <a:moveTo>
                    <a:pt x="0" y="371475"/>
                  </a:moveTo>
                  <a:lnTo>
                    <a:pt x="123825" y="371475"/>
                  </a:lnTo>
                  <a:lnTo>
                    <a:pt x="123825" y="0"/>
                  </a:lnTo>
                  <a:lnTo>
                    <a:pt x="371475" y="0"/>
                  </a:lnTo>
                  <a:lnTo>
                    <a:pt x="371475" y="371475"/>
                  </a:lnTo>
                  <a:lnTo>
                    <a:pt x="495300" y="371475"/>
                  </a:lnTo>
                  <a:lnTo>
                    <a:pt x="247650" y="619125"/>
                  </a:lnTo>
                  <a:lnTo>
                    <a:pt x="0" y="3714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39200" y="2438400"/>
              <a:ext cx="495300" cy="619125"/>
            </a:xfrm>
            <a:custGeom>
              <a:avLst/>
              <a:gdLst/>
              <a:ahLst/>
              <a:cxnLst/>
              <a:rect l="l" t="t" r="r" b="b"/>
              <a:pathLst>
                <a:path w="495300" h="619125">
                  <a:moveTo>
                    <a:pt x="371475" y="0"/>
                  </a:moveTo>
                  <a:lnTo>
                    <a:pt x="123825" y="0"/>
                  </a:lnTo>
                  <a:lnTo>
                    <a:pt x="123825" y="371475"/>
                  </a:lnTo>
                  <a:lnTo>
                    <a:pt x="0" y="371475"/>
                  </a:lnTo>
                  <a:lnTo>
                    <a:pt x="247650" y="619125"/>
                  </a:lnTo>
                  <a:lnTo>
                    <a:pt x="495300" y="371475"/>
                  </a:lnTo>
                  <a:lnTo>
                    <a:pt x="371475" y="371475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39200" y="2438400"/>
              <a:ext cx="495300" cy="619125"/>
            </a:xfrm>
            <a:custGeom>
              <a:avLst/>
              <a:gdLst/>
              <a:ahLst/>
              <a:cxnLst/>
              <a:rect l="l" t="t" r="r" b="b"/>
              <a:pathLst>
                <a:path w="495300" h="619125">
                  <a:moveTo>
                    <a:pt x="0" y="371475"/>
                  </a:moveTo>
                  <a:lnTo>
                    <a:pt x="123825" y="371475"/>
                  </a:lnTo>
                  <a:lnTo>
                    <a:pt x="123825" y="0"/>
                  </a:lnTo>
                  <a:lnTo>
                    <a:pt x="371475" y="0"/>
                  </a:lnTo>
                  <a:lnTo>
                    <a:pt x="371475" y="371475"/>
                  </a:lnTo>
                  <a:lnTo>
                    <a:pt x="495300" y="371475"/>
                  </a:lnTo>
                  <a:lnTo>
                    <a:pt x="247650" y="619125"/>
                  </a:lnTo>
                  <a:lnTo>
                    <a:pt x="0" y="3714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222615" y="3150298"/>
            <a:ext cx="175006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5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 Objectives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7659" y="3208020"/>
            <a:ext cx="5535932" cy="24115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280" algn="ctr">
              <a:lnSpc>
                <a:spcPct val="100000"/>
              </a:lnSpc>
              <a:spcBef>
                <a:spcPts val="125"/>
              </a:spcBef>
            </a:pPr>
            <a:r>
              <a:rPr sz="1400" b="1" spc="50" dirty="0"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sz="14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ts val="1435"/>
              </a:lnSpc>
              <a:spcBef>
                <a:spcPts val="1210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sz="14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sz="14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origins</a:t>
            </a:r>
            <a:r>
              <a:rPr sz="14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>
              <a:lnSpc>
                <a:spcPts val="1435"/>
              </a:lnSpc>
            </a:pP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destinations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ts val="1430"/>
              </a:lnSpc>
              <a:spcBef>
                <a:spcPts val="60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reliable,</a:t>
            </a: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predictable,</a:t>
            </a:r>
            <a:r>
              <a:rPr sz="14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on-time,</a:t>
            </a:r>
            <a:r>
              <a:rPr sz="14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easy-to-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comprehend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>
              <a:lnSpc>
                <a:spcPts val="1425"/>
              </a:lnSpc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all-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485140" indent="-286385">
              <a:lnSpc>
                <a:spcPts val="1430"/>
              </a:lnSpc>
              <a:spcBef>
                <a:spcPts val="50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r>
              <a:rPr sz="14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sz="14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sz="14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sz="14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residents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automobile.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ts val="1380"/>
              </a:lnSpc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safe,</a:t>
            </a:r>
            <a:r>
              <a:rPr sz="1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dignified,</a:t>
            </a:r>
            <a:r>
              <a:rPr sz="1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latin typeface="Arial" panose="020B0604020202020204" pitchFamily="34" charset="0"/>
                <a:cs typeface="Arial" panose="020B0604020202020204" pitchFamily="34" charset="0"/>
              </a:rPr>
              <a:t>fully-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sz="14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barrier-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>
              <a:lnSpc>
                <a:spcPts val="1430"/>
              </a:lnSpc>
              <a:spcBef>
                <a:spcPts val="60"/>
              </a:spcBef>
            </a:pP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0" dirty="0">
                <a:latin typeface="Arial" panose="020B0604020202020204" pitchFamily="34" charset="0"/>
                <a:cs typeface="Arial" panose="020B0604020202020204" pitchFamily="34" charset="0"/>
              </a:rPr>
              <a:t>stops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42545" indent="-286385">
              <a:lnSpc>
                <a:spcPts val="1430"/>
              </a:lnSpc>
              <a:spcBef>
                <a:spcPts val="50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sz="14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employment,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academic,</a:t>
            </a:r>
            <a:r>
              <a:rPr sz="14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commercial,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medical,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industries.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8502" y="3488071"/>
            <a:ext cx="5536314" cy="196297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98450" marR="205740" indent="-286385">
              <a:lnSpc>
                <a:spcPts val="1430"/>
              </a:lnSpc>
              <a:spcBef>
                <a:spcPts val="155"/>
              </a:spcBef>
              <a:buFont typeface="Arial"/>
              <a:buChar char="•"/>
              <a:tabLst>
                <a:tab pos="298450" algn="l"/>
              </a:tabLst>
            </a:pP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400" b="1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sz="1400" b="1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r>
              <a:rPr sz="1400" b="1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latin typeface="Arial" panose="020B0604020202020204" pitchFamily="34" charset="0"/>
                <a:cs typeface="Arial" panose="020B0604020202020204" pitchFamily="34" charset="0"/>
              </a:rPr>
              <a:t>Sault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Transit</a:t>
            </a:r>
            <a:r>
              <a:rPr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urbanized</a:t>
            </a:r>
            <a:r>
              <a:rPr sz="14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sz="14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Sault</a:t>
            </a:r>
            <a:r>
              <a:rPr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Ste.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Marie.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9845" indent="-286385">
              <a:lnSpc>
                <a:spcPct val="99100"/>
              </a:lnSpc>
              <a:spcBef>
                <a:spcPts val="30"/>
              </a:spcBef>
              <a:buFont typeface="Arial"/>
              <a:buChar char="•"/>
              <a:tabLst>
                <a:tab pos="298450" algn="l"/>
              </a:tabLst>
            </a:pPr>
            <a:r>
              <a:rPr sz="1400" b="1" spc="75" dirty="0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sz="1400" b="1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sz="14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r>
              <a:rPr sz="1400" b="1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100" dirty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shall</a:t>
            </a:r>
            <a:r>
              <a:rPr sz="14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sz="1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sz="14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sz="14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sz="14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community,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sz="14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latin typeface="Arial" panose="020B0604020202020204" pitchFamily="34" charset="0"/>
                <a:cs typeface="Arial" panose="020B0604020202020204" pitchFamily="34" charset="0"/>
              </a:rPr>
              <a:t>shifts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7:00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11:00</a:t>
            </a:r>
            <a:r>
              <a:rPr lang="en-US"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ts val="1430"/>
              </a:lnSpc>
              <a:buFont typeface="Arial"/>
              <a:buChar char="•"/>
              <a:tabLst>
                <a:tab pos="298450" algn="l"/>
              </a:tabLst>
            </a:pPr>
            <a:r>
              <a:rPr sz="1400" b="1" spc="45" dirty="0"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r>
              <a:rPr sz="1400" b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20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r>
              <a:rPr sz="14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destinations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080" algn="just">
              <a:lnSpc>
                <a:spcPts val="1430"/>
              </a:lnSpc>
              <a:spcBef>
                <a:spcPts val="114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interconnected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sz="14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sz="14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  <a:r>
              <a:rPr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service.</a:t>
            </a:r>
            <a:r>
              <a:rPr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destinations</a:t>
            </a:r>
            <a:r>
              <a:rPr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connected,</a:t>
            </a:r>
            <a:r>
              <a:rPr sz="14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paths</a:t>
            </a:r>
            <a:r>
              <a:rPr sz="14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sz="14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rider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choice.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71055" y="6226879"/>
            <a:ext cx="1186538" cy="513644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11727433" y="6378892"/>
            <a:ext cx="2368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B50A93-42BB-6AC8-0F5F-1578B57E0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41746"/>
            <a:ext cx="12192000" cy="8707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DAA9591-0160-96E6-788D-0E0B0C29B255}"/>
              </a:ext>
            </a:extLst>
          </p:cNvPr>
          <p:cNvSpPr txBox="1"/>
          <p:nvPr/>
        </p:nvSpPr>
        <p:spPr>
          <a:xfrm>
            <a:off x="2286000" y="883736"/>
            <a:ext cx="823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Draft Transit System Vision and Guiding Principles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0" y="6181725"/>
            <a:ext cx="600075" cy="590550"/>
          </a:xfrm>
          <a:custGeom>
            <a:avLst/>
            <a:gdLst/>
            <a:ahLst/>
            <a:cxnLst/>
            <a:rect l="l" t="t" r="r" b="b"/>
            <a:pathLst>
              <a:path w="600075" h="590550">
                <a:moveTo>
                  <a:pt x="300100" y="0"/>
                </a:moveTo>
                <a:lnTo>
                  <a:pt x="251424" y="3864"/>
                </a:lnTo>
                <a:lnTo>
                  <a:pt x="205248" y="15052"/>
                </a:lnTo>
                <a:lnTo>
                  <a:pt x="162190" y="32957"/>
                </a:lnTo>
                <a:lnTo>
                  <a:pt x="122867" y="56969"/>
                </a:lnTo>
                <a:lnTo>
                  <a:pt x="87899" y="86482"/>
                </a:lnTo>
                <a:lnTo>
                  <a:pt x="57903" y="120887"/>
                </a:lnTo>
                <a:lnTo>
                  <a:pt x="33497" y="159577"/>
                </a:lnTo>
                <a:lnTo>
                  <a:pt x="15299" y="201943"/>
                </a:lnTo>
                <a:lnTo>
                  <a:pt x="3927" y="247378"/>
                </a:lnTo>
                <a:lnTo>
                  <a:pt x="0" y="295275"/>
                </a:lnTo>
                <a:lnTo>
                  <a:pt x="3927" y="343171"/>
                </a:lnTo>
                <a:lnTo>
                  <a:pt x="15299" y="388606"/>
                </a:lnTo>
                <a:lnTo>
                  <a:pt x="33497" y="430972"/>
                </a:lnTo>
                <a:lnTo>
                  <a:pt x="57903" y="469662"/>
                </a:lnTo>
                <a:lnTo>
                  <a:pt x="87899" y="504067"/>
                </a:lnTo>
                <a:lnTo>
                  <a:pt x="122867" y="533580"/>
                </a:lnTo>
                <a:lnTo>
                  <a:pt x="162190" y="557592"/>
                </a:lnTo>
                <a:lnTo>
                  <a:pt x="205248" y="575497"/>
                </a:lnTo>
                <a:lnTo>
                  <a:pt x="251424" y="586685"/>
                </a:lnTo>
                <a:lnTo>
                  <a:pt x="300100" y="590550"/>
                </a:lnTo>
                <a:lnTo>
                  <a:pt x="348743" y="586685"/>
                </a:lnTo>
                <a:lnTo>
                  <a:pt x="394891" y="575497"/>
                </a:lnTo>
                <a:lnTo>
                  <a:pt x="437928" y="557592"/>
                </a:lnTo>
                <a:lnTo>
                  <a:pt x="477234" y="533580"/>
                </a:lnTo>
                <a:lnTo>
                  <a:pt x="512190" y="504067"/>
                </a:lnTo>
                <a:lnTo>
                  <a:pt x="542179" y="469662"/>
                </a:lnTo>
                <a:lnTo>
                  <a:pt x="566580" y="430972"/>
                </a:lnTo>
                <a:lnTo>
                  <a:pt x="584776" y="388606"/>
                </a:lnTo>
                <a:lnTo>
                  <a:pt x="596147" y="343171"/>
                </a:lnTo>
                <a:lnTo>
                  <a:pt x="600075" y="295275"/>
                </a:lnTo>
                <a:lnTo>
                  <a:pt x="596147" y="247378"/>
                </a:lnTo>
                <a:lnTo>
                  <a:pt x="584776" y="201943"/>
                </a:lnTo>
                <a:lnTo>
                  <a:pt x="566580" y="159577"/>
                </a:lnTo>
                <a:lnTo>
                  <a:pt x="542179" y="120887"/>
                </a:lnTo>
                <a:lnTo>
                  <a:pt x="512191" y="86482"/>
                </a:lnTo>
                <a:lnTo>
                  <a:pt x="477234" y="56969"/>
                </a:lnTo>
                <a:lnTo>
                  <a:pt x="437928" y="32957"/>
                </a:lnTo>
                <a:lnTo>
                  <a:pt x="394891" y="15052"/>
                </a:lnTo>
                <a:lnTo>
                  <a:pt x="348743" y="3864"/>
                </a:lnTo>
                <a:lnTo>
                  <a:pt x="300100" y="0"/>
                </a:lnTo>
                <a:close/>
              </a:path>
            </a:pathLst>
          </a:custGeom>
          <a:solidFill>
            <a:srgbClr val="DC6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1055" y="6226879"/>
            <a:ext cx="1186538" cy="51364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80047" y="1240028"/>
            <a:ext cx="11430000" cy="4496435"/>
            <a:chOff x="482600" y="1669288"/>
            <a:chExt cx="11430000" cy="4496435"/>
          </a:xfrm>
        </p:grpSpPr>
        <p:sp>
          <p:nvSpPr>
            <p:cNvPr id="8" name="object 8"/>
            <p:cNvSpPr/>
            <p:nvPr/>
          </p:nvSpPr>
          <p:spPr>
            <a:xfrm>
              <a:off x="482600" y="1669287"/>
              <a:ext cx="11430000" cy="3754120"/>
            </a:xfrm>
            <a:custGeom>
              <a:avLst/>
              <a:gdLst/>
              <a:ahLst/>
              <a:cxnLst/>
              <a:rect l="l" t="t" r="r" b="b"/>
              <a:pathLst>
                <a:path w="11430000" h="3754120">
                  <a:moveTo>
                    <a:pt x="11430000" y="370852"/>
                  </a:moveTo>
                  <a:lnTo>
                    <a:pt x="3875532" y="370852"/>
                  </a:lnTo>
                  <a:lnTo>
                    <a:pt x="0" y="370852"/>
                  </a:lnTo>
                  <a:lnTo>
                    <a:pt x="0" y="3754120"/>
                  </a:lnTo>
                  <a:lnTo>
                    <a:pt x="3875532" y="3754120"/>
                  </a:lnTo>
                  <a:lnTo>
                    <a:pt x="11430000" y="3754120"/>
                  </a:lnTo>
                  <a:lnTo>
                    <a:pt x="11430000" y="370852"/>
                  </a:lnTo>
                  <a:close/>
                </a:path>
                <a:path w="11430000" h="3754120">
                  <a:moveTo>
                    <a:pt x="11430000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11430000" y="370840"/>
                  </a:lnTo>
                  <a:lnTo>
                    <a:pt x="11430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600" y="5423433"/>
              <a:ext cx="11430000" cy="370840"/>
            </a:xfrm>
            <a:custGeom>
              <a:avLst/>
              <a:gdLst/>
              <a:ahLst/>
              <a:cxnLst/>
              <a:rect l="l" t="t" r="r" b="b"/>
              <a:pathLst>
                <a:path w="11430000" h="370839">
                  <a:moveTo>
                    <a:pt x="11430000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1430000" y="370839"/>
                  </a:lnTo>
                  <a:lnTo>
                    <a:pt x="11430000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2600" y="5794273"/>
              <a:ext cx="11430000" cy="370840"/>
            </a:xfrm>
            <a:custGeom>
              <a:avLst/>
              <a:gdLst/>
              <a:ahLst/>
              <a:cxnLst/>
              <a:rect l="l" t="t" r="r" b="b"/>
              <a:pathLst>
                <a:path w="11430000" h="370839">
                  <a:moveTo>
                    <a:pt x="11430000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1430000" y="370839"/>
                  </a:lnTo>
                  <a:lnTo>
                    <a:pt x="11430000" y="0"/>
                  </a:lnTo>
                  <a:close/>
                </a:path>
              </a:pathLst>
            </a:custGeom>
            <a:solidFill>
              <a:srgbClr val="6BA5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358132" y="2040128"/>
              <a:ext cx="0" cy="3389629"/>
            </a:xfrm>
            <a:custGeom>
              <a:avLst/>
              <a:gdLst/>
              <a:ahLst/>
              <a:cxnLst/>
              <a:rect l="l" t="t" r="r" b="b"/>
              <a:pathLst>
                <a:path h="3389629">
                  <a:moveTo>
                    <a:pt x="0" y="0"/>
                  </a:moveTo>
                  <a:lnTo>
                    <a:pt x="0" y="33896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2600" y="5417058"/>
              <a:ext cx="11430000" cy="384175"/>
            </a:xfrm>
            <a:custGeom>
              <a:avLst/>
              <a:gdLst/>
              <a:ahLst/>
              <a:cxnLst/>
              <a:rect l="l" t="t" r="r" b="b"/>
              <a:pathLst>
                <a:path w="11430000" h="384175">
                  <a:moveTo>
                    <a:pt x="11430000" y="370865"/>
                  </a:moveTo>
                  <a:lnTo>
                    <a:pt x="0" y="370865"/>
                  </a:lnTo>
                  <a:lnTo>
                    <a:pt x="0" y="383565"/>
                  </a:lnTo>
                  <a:lnTo>
                    <a:pt x="11430000" y="383565"/>
                  </a:lnTo>
                  <a:lnTo>
                    <a:pt x="11430000" y="370865"/>
                  </a:lnTo>
                  <a:close/>
                </a:path>
                <a:path w="11430000" h="384175">
                  <a:moveTo>
                    <a:pt x="11430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30000" y="12700"/>
                  </a:lnTo>
                  <a:lnTo>
                    <a:pt x="11430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19732" y="1540326"/>
            <a:ext cx="23140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Modifications: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8175" y="1265601"/>
            <a:ext cx="4833617" cy="76751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80" dirty="0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sz="18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70" dirty="0">
                <a:latin typeface="Arial" panose="020B0604020202020204" pitchFamily="34" charset="0"/>
                <a:cs typeface="Arial" panose="020B0604020202020204" pitchFamily="34" charset="0"/>
              </a:rPr>
              <a:t>REALIGNMENT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24430">
              <a:lnSpc>
                <a:spcPct val="100000"/>
              </a:lnSpc>
              <a:spcBef>
                <a:spcPts val="76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sz="18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45" dirty="0">
                <a:latin typeface="Arial" panose="020B0604020202020204" pitchFamily="34" charset="0"/>
                <a:cs typeface="Arial" panose="020B0604020202020204" pitchFamily="34" charset="0"/>
              </a:rPr>
              <a:t>Redesign</a:t>
            </a:r>
            <a:r>
              <a:rPr sz="1800" spc="45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89217" y="4933915"/>
            <a:ext cx="7605587" cy="76751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60475">
              <a:lnSpc>
                <a:spcPct val="100000"/>
              </a:lnSpc>
              <a:spcBef>
                <a:spcPts val="865"/>
              </a:spcBef>
            </a:pPr>
            <a:r>
              <a:rPr sz="1800" b="1" spc="8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sz="18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85" dirty="0">
                <a:latin typeface="Arial" panose="020B0604020202020204" pitchFamily="34" charset="0"/>
                <a:cs typeface="Arial" panose="020B0604020202020204" pitchFamily="34" charset="0"/>
              </a:rPr>
              <a:t>PATCH</a:t>
            </a:r>
            <a:r>
              <a:rPr sz="18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1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8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145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40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b="1" spc="19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sz="1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55" dirty="0">
                <a:latin typeface="Arial" panose="020B0604020202020204" pitchFamily="34" charset="0"/>
                <a:cs typeface="Arial" panose="020B0604020202020204" pitchFamily="34" charset="0"/>
              </a:rPr>
              <a:t>ELIMINATE</a:t>
            </a:r>
            <a:r>
              <a:rPr sz="18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130" dirty="0">
                <a:latin typeface="Arial" panose="020B0604020202020204" pitchFamily="34" charset="0"/>
                <a:cs typeface="Arial" panose="020B0604020202020204" pitchFamily="34" charset="0"/>
              </a:rPr>
              <a:t>WEEKEND</a:t>
            </a:r>
            <a:r>
              <a:rPr sz="1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105" dirty="0"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sz="1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90" dirty="0"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sz="1800" b="1" spc="7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sz="1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135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505200" y="662453"/>
            <a:ext cx="48336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2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sz="360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3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sz="36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Moves</a:t>
            </a:r>
            <a:endParaRPr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0520" y="2056905"/>
            <a:ext cx="3472179" cy="2805430"/>
            <a:chOff x="704850" y="2486025"/>
            <a:chExt cx="3472179" cy="280543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850" y="2486025"/>
              <a:ext cx="3471926" cy="2805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100" y="2600197"/>
              <a:ext cx="3090926" cy="22527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1525" y="2514600"/>
              <a:ext cx="3343275" cy="2676525"/>
            </a:xfrm>
            <a:custGeom>
              <a:avLst/>
              <a:gdLst/>
              <a:ahLst/>
              <a:cxnLst/>
              <a:rect l="l" t="t" r="r" b="b"/>
              <a:pathLst>
                <a:path w="3343275" h="2676525">
                  <a:moveTo>
                    <a:pt x="2897124" y="0"/>
                  </a:moveTo>
                  <a:lnTo>
                    <a:pt x="446100" y="0"/>
                  </a:lnTo>
                  <a:lnTo>
                    <a:pt x="397491" y="2618"/>
                  </a:lnTo>
                  <a:lnTo>
                    <a:pt x="350399" y="10291"/>
                  </a:lnTo>
                  <a:lnTo>
                    <a:pt x="305095" y="22747"/>
                  </a:lnTo>
                  <a:lnTo>
                    <a:pt x="261852" y="39713"/>
                  </a:lnTo>
                  <a:lnTo>
                    <a:pt x="220942" y="60917"/>
                  </a:lnTo>
                  <a:lnTo>
                    <a:pt x="182636" y="86087"/>
                  </a:lnTo>
                  <a:lnTo>
                    <a:pt x="147208" y="114951"/>
                  </a:lnTo>
                  <a:lnTo>
                    <a:pt x="114928" y="147236"/>
                  </a:lnTo>
                  <a:lnTo>
                    <a:pt x="86069" y="182669"/>
                  </a:lnTo>
                  <a:lnTo>
                    <a:pt x="60904" y="220979"/>
                  </a:lnTo>
                  <a:lnTo>
                    <a:pt x="39704" y="261894"/>
                  </a:lnTo>
                  <a:lnTo>
                    <a:pt x="22741" y="305141"/>
                  </a:lnTo>
                  <a:lnTo>
                    <a:pt x="10288" y="350447"/>
                  </a:lnTo>
                  <a:lnTo>
                    <a:pt x="2617" y="397541"/>
                  </a:lnTo>
                  <a:lnTo>
                    <a:pt x="0" y="446150"/>
                  </a:lnTo>
                  <a:lnTo>
                    <a:pt x="0" y="2230374"/>
                  </a:lnTo>
                  <a:lnTo>
                    <a:pt x="2617" y="2278983"/>
                  </a:lnTo>
                  <a:lnTo>
                    <a:pt x="10288" y="2326077"/>
                  </a:lnTo>
                  <a:lnTo>
                    <a:pt x="22741" y="2371383"/>
                  </a:lnTo>
                  <a:lnTo>
                    <a:pt x="39704" y="2414630"/>
                  </a:lnTo>
                  <a:lnTo>
                    <a:pt x="60904" y="2455545"/>
                  </a:lnTo>
                  <a:lnTo>
                    <a:pt x="86069" y="2493855"/>
                  </a:lnTo>
                  <a:lnTo>
                    <a:pt x="114928" y="2529288"/>
                  </a:lnTo>
                  <a:lnTo>
                    <a:pt x="147208" y="2561573"/>
                  </a:lnTo>
                  <a:lnTo>
                    <a:pt x="182636" y="2590437"/>
                  </a:lnTo>
                  <a:lnTo>
                    <a:pt x="220942" y="2615607"/>
                  </a:lnTo>
                  <a:lnTo>
                    <a:pt x="261852" y="2636811"/>
                  </a:lnTo>
                  <a:lnTo>
                    <a:pt x="305095" y="2653777"/>
                  </a:lnTo>
                  <a:lnTo>
                    <a:pt x="350399" y="2666233"/>
                  </a:lnTo>
                  <a:lnTo>
                    <a:pt x="397491" y="2673906"/>
                  </a:lnTo>
                  <a:lnTo>
                    <a:pt x="446100" y="2676525"/>
                  </a:lnTo>
                  <a:lnTo>
                    <a:pt x="2897124" y="2676525"/>
                  </a:lnTo>
                  <a:lnTo>
                    <a:pt x="2945733" y="2673906"/>
                  </a:lnTo>
                  <a:lnTo>
                    <a:pt x="2992827" y="2666233"/>
                  </a:lnTo>
                  <a:lnTo>
                    <a:pt x="3038133" y="2653777"/>
                  </a:lnTo>
                  <a:lnTo>
                    <a:pt x="3081380" y="2636811"/>
                  </a:lnTo>
                  <a:lnTo>
                    <a:pt x="3122295" y="2615607"/>
                  </a:lnTo>
                  <a:lnTo>
                    <a:pt x="3160605" y="2590437"/>
                  </a:lnTo>
                  <a:lnTo>
                    <a:pt x="3196038" y="2561573"/>
                  </a:lnTo>
                  <a:lnTo>
                    <a:pt x="3228323" y="2529288"/>
                  </a:lnTo>
                  <a:lnTo>
                    <a:pt x="3257187" y="2493855"/>
                  </a:lnTo>
                  <a:lnTo>
                    <a:pt x="3282357" y="2455545"/>
                  </a:lnTo>
                  <a:lnTo>
                    <a:pt x="3303561" y="2414630"/>
                  </a:lnTo>
                  <a:lnTo>
                    <a:pt x="3320527" y="2371383"/>
                  </a:lnTo>
                  <a:lnTo>
                    <a:pt x="3332983" y="2326077"/>
                  </a:lnTo>
                  <a:lnTo>
                    <a:pt x="3340656" y="2278983"/>
                  </a:lnTo>
                  <a:lnTo>
                    <a:pt x="3343275" y="2230374"/>
                  </a:lnTo>
                  <a:lnTo>
                    <a:pt x="3343275" y="446150"/>
                  </a:lnTo>
                  <a:lnTo>
                    <a:pt x="3340656" y="397541"/>
                  </a:lnTo>
                  <a:lnTo>
                    <a:pt x="3332983" y="350447"/>
                  </a:lnTo>
                  <a:lnTo>
                    <a:pt x="3320527" y="305141"/>
                  </a:lnTo>
                  <a:lnTo>
                    <a:pt x="3303561" y="261894"/>
                  </a:lnTo>
                  <a:lnTo>
                    <a:pt x="3282357" y="220979"/>
                  </a:lnTo>
                  <a:lnTo>
                    <a:pt x="3257187" y="182669"/>
                  </a:lnTo>
                  <a:lnTo>
                    <a:pt x="3228323" y="147236"/>
                  </a:lnTo>
                  <a:lnTo>
                    <a:pt x="3196038" y="114951"/>
                  </a:lnTo>
                  <a:lnTo>
                    <a:pt x="3160605" y="86087"/>
                  </a:lnTo>
                  <a:lnTo>
                    <a:pt x="3122295" y="60917"/>
                  </a:lnTo>
                  <a:lnTo>
                    <a:pt x="3081380" y="39713"/>
                  </a:lnTo>
                  <a:lnTo>
                    <a:pt x="3038133" y="22747"/>
                  </a:lnTo>
                  <a:lnTo>
                    <a:pt x="2992827" y="10291"/>
                  </a:lnTo>
                  <a:lnTo>
                    <a:pt x="2945733" y="2618"/>
                  </a:lnTo>
                  <a:lnTo>
                    <a:pt x="2897124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30487" y="2188369"/>
            <a:ext cx="25203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sz="180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u="sng" spc="-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sz="180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u="sng" spc="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800" b="1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minimal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9831" y="3026427"/>
            <a:ext cx="2969988" cy="83285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5080" indent="-286385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Adjustments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nly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144780" indent="-286385">
              <a:lnSpc>
                <a:spcPct val="1008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current system integrity &amp; servicing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621340" y="2026285"/>
            <a:ext cx="3472179" cy="2805430"/>
            <a:chOff x="4667250" y="2486025"/>
            <a:chExt cx="3472179" cy="280543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7250" y="2486025"/>
              <a:ext cx="3471926" cy="28051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2500" y="2600197"/>
              <a:ext cx="3119501" cy="22527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733925" y="2514600"/>
              <a:ext cx="3343275" cy="2676525"/>
            </a:xfrm>
            <a:custGeom>
              <a:avLst/>
              <a:gdLst/>
              <a:ahLst/>
              <a:cxnLst/>
              <a:rect l="l" t="t" r="r" b="b"/>
              <a:pathLst>
                <a:path w="3343275" h="2676525">
                  <a:moveTo>
                    <a:pt x="2897124" y="0"/>
                  </a:moveTo>
                  <a:lnTo>
                    <a:pt x="446150" y="0"/>
                  </a:lnTo>
                  <a:lnTo>
                    <a:pt x="397541" y="2618"/>
                  </a:lnTo>
                  <a:lnTo>
                    <a:pt x="350447" y="10291"/>
                  </a:lnTo>
                  <a:lnTo>
                    <a:pt x="305141" y="22747"/>
                  </a:lnTo>
                  <a:lnTo>
                    <a:pt x="261894" y="39713"/>
                  </a:lnTo>
                  <a:lnTo>
                    <a:pt x="220979" y="60917"/>
                  </a:lnTo>
                  <a:lnTo>
                    <a:pt x="182669" y="86087"/>
                  </a:lnTo>
                  <a:lnTo>
                    <a:pt x="147236" y="114951"/>
                  </a:lnTo>
                  <a:lnTo>
                    <a:pt x="114951" y="147236"/>
                  </a:lnTo>
                  <a:lnTo>
                    <a:pt x="86087" y="182669"/>
                  </a:lnTo>
                  <a:lnTo>
                    <a:pt x="60917" y="220979"/>
                  </a:lnTo>
                  <a:lnTo>
                    <a:pt x="39713" y="261894"/>
                  </a:lnTo>
                  <a:lnTo>
                    <a:pt x="22747" y="305141"/>
                  </a:lnTo>
                  <a:lnTo>
                    <a:pt x="10291" y="350447"/>
                  </a:lnTo>
                  <a:lnTo>
                    <a:pt x="2618" y="397541"/>
                  </a:lnTo>
                  <a:lnTo>
                    <a:pt x="0" y="446150"/>
                  </a:lnTo>
                  <a:lnTo>
                    <a:pt x="0" y="2230374"/>
                  </a:lnTo>
                  <a:lnTo>
                    <a:pt x="2618" y="2278983"/>
                  </a:lnTo>
                  <a:lnTo>
                    <a:pt x="10291" y="2326077"/>
                  </a:lnTo>
                  <a:lnTo>
                    <a:pt x="22747" y="2371383"/>
                  </a:lnTo>
                  <a:lnTo>
                    <a:pt x="39713" y="2414630"/>
                  </a:lnTo>
                  <a:lnTo>
                    <a:pt x="60917" y="2455545"/>
                  </a:lnTo>
                  <a:lnTo>
                    <a:pt x="86087" y="2493855"/>
                  </a:lnTo>
                  <a:lnTo>
                    <a:pt x="114951" y="2529288"/>
                  </a:lnTo>
                  <a:lnTo>
                    <a:pt x="147236" y="2561573"/>
                  </a:lnTo>
                  <a:lnTo>
                    <a:pt x="182669" y="2590437"/>
                  </a:lnTo>
                  <a:lnTo>
                    <a:pt x="220979" y="2615607"/>
                  </a:lnTo>
                  <a:lnTo>
                    <a:pt x="261894" y="2636811"/>
                  </a:lnTo>
                  <a:lnTo>
                    <a:pt x="305141" y="2653777"/>
                  </a:lnTo>
                  <a:lnTo>
                    <a:pt x="350447" y="2666233"/>
                  </a:lnTo>
                  <a:lnTo>
                    <a:pt x="397541" y="2673906"/>
                  </a:lnTo>
                  <a:lnTo>
                    <a:pt x="446150" y="2676525"/>
                  </a:lnTo>
                  <a:lnTo>
                    <a:pt x="2897124" y="2676525"/>
                  </a:lnTo>
                  <a:lnTo>
                    <a:pt x="2945733" y="2673906"/>
                  </a:lnTo>
                  <a:lnTo>
                    <a:pt x="2992827" y="2666233"/>
                  </a:lnTo>
                  <a:lnTo>
                    <a:pt x="3038133" y="2653777"/>
                  </a:lnTo>
                  <a:lnTo>
                    <a:pt x="3081380" y="2636811"/>
                  </a:lnTo>
                  <a:lnTo>
                    <a:pt x="3122295" y="2615607"/>
                  </a:lnTo>
                  <a:lnTo>
                    <a:pt x="3160605" y="2590437"/>
                  </a:lnTo>
                  <a:lnTo>
                    <a:pt x="3196038" y="2561573"/>
                  </a:lnTo>
                  <a:lnTo>
                    <a:pt x="3228323" y="2529288"/>
                  </a:lnTo>
                  <a:lnTo>
                    <a:pt x="3257187" y="2493855"/>
                  </a:lnTo>
                  <a:lnTo>
                    <a:pt x="3282357" y="2455545"/>
                  </a:lnTo>
                  <a:lnTo>
                    <a:pt x="3303561" y="2414630"/>
                  </a:lnTo>
                  <a:lnTo>
                    <a:pt x="3320527" y="2371383"/>
                  </a:lnTo>
                  <a:lnTo>
                    <a:pt x="3332983" y="2326077"/>
                  </a:lnTo>
                  <a:lnTo>
                    <a:pt x="3340656" y="2278983"/>
                  </a:lnTo>
                  <a:lnTo>
                    <a:pt x="3343275" y="2230374"/>
                  </a:lnTo>
                  <a:lnTo>
                    <a:pt x="3343275" y="446150"/>
                  </a:lnTo>
                  <a:lnTo>
                    <a:pt x="3340656" y="397541"/>
                  </a:lnTo>
                  <a:lnTo>
                    <a:pt x="3332983" y="350447"/>
                  </a:lnTo>
                  <a:lnTo>
                    <a:pt x="3320527" y="305141"/>
                  </a:lnTo>
                  <a:lnTo>
                    <a:pt x="3303561" y="261894"/>
                  </a:lnTo>
                  <a:lnTo>
                    <a:pt x="3282357" y="220979"/>
                  </a:lnTo>
                  <a:lnTo>
                    <a:pt x="3257187" y="182669"/>
                  </a:lnTo>
                  <a:lnTo>
                    <a:pt x="3228323" y="147236"/>
                  </a:lnTo>
                  <a:lnTo>
                    <a:pt x="3196038" y="114951"/>
                  </a:lnTo>
                  <a:lnTo>
                    <a:pt x="3160605" y="86087"/>
                  </a:lnTo>
                  <a:lnTo>
                    <a:pt x="3122295" y="60917"/>
                  </a:lnTo>
                  <a:lnTo>
                    <a:pt x="3081380" y="39713"/>
                  </a:lnTo>
                  <a:lnTo>
                    <a:pt x="3038133" y="22747"/>
                  </a:lnTo>
                  <a:lnTo>
                    <a:pt x="2992827" y="10291"/>
                  </a:lnTo>
                  <a:lnTo>
                    <a:pt x="2945733" y="2618"/>
                  </a:lnTo>
                  <a:lnTo>
                    <a:pt x="2897124" y="0"/>
                  </a:lnTo>
                  <a:close/>
                </a:path>
              </a:pathLst>
            </a:custGeom>
            <a:solidFill>
              <a:srgbClr val="DC6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785820" y="3011256"/>
            <a:ext cx="3162158" cy="111261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335915" indent="-286385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Redesign system based on two-way loops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080" indent="-286385">
              <a:lnSpc>
                <a:spcPct val="1008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current servicing parameters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090744" y="2011811"/>
            <a:ext cx="3472179" cy="2805430"/>
            <a:chOff x="8105775" y="2486025"/>
            <a:chExt cx="3472179" cy="2805430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775" y="2486025"/>
              <a:ext cx="3471926" cy="280517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1025" y="2600197"/>
              <a:ext cx="3090926" cy="251942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172450" y="2514600"/>
              <a:ext cx="3343275" cy="2676525"/>
            </a:xfrm>
            <a:custGeom>
              <a:avLst/>
              <a:gdLst/>
              <a:ahLst/>
              <a:cxnLst/>
              <a:rect l="l" t="t" r="r" b="b"/>
              <a:pathLst>
                <a:path w="3343275" h="2676525">
                  <a:moveTo>
                    <a:pt x="2897124" y="0"/>
                  </a:moveTo>
                  <a:lnTo>
                    <a:pt x="446150" y="0"/>
                  </a:lnTo>
                  <a:lnTo>
                    <a:pt x="397541" y="2618"/>
                  </a:lnTo>
                  <a:lnTo>
                    <a:pt x="350447" y="10291"/>
                  </a:lnTo>
                  <a:lnTo>
                    <a:pt x="305141" y="22747"/>
                  </a:lnTo>
                  <a:lnTo>
                    <a:pt x="261894" y="39713"/>
                  </a:lnTo>
                  <a:lnTo>
                    <a:pt x="220979" y="60917"/>
                  </a:lnTo>
                  <a:lnTo>
                    <a:pt x="182669" y="86087"/>
                  </a:lnTo>
                  <a:lnTo>
                    <a:pt x="147236" y="114951"/>
                  </a:lnTo>
                  <a:lnTo>
                    <a:pt x="114951" y="147236"/>
                  </a:lnTo>
                  <a:lnTo>
                    <a:pt x="86087" y="182669"/>
                  </a:lnTo>
                  <a:lnTo>
                    <a:pt x="60917" y="220979"/>
                  </a:lnTo>
                  <a:lnTo>
                    <a:pt x="39713" y="261894"/>
                  </a:lnTo>
                  <a:lnTo>
                    <a:pt x="22747" y="305141"/>
                  </a:lnTo>
                  <a:lnTo>
                    <a:pt x="10291" y="350447"/>
                  </a:lnTo>
                  <a:lnTo>
                    <a:pt x="2618" y="397541"/>
                  </a:lnTo>
                  <a:lnTo>
                    <a:pt x="0" y="446150"/>
                  </a:lnTo>
                  <a:lnTo>
                    <a:pt x="0" y="2230374"/>
                  </a:lnTo>
                  <a:lnTo>
                    <a:pt x="2618" y="2278983"/>
                  </a:lnTo>
                  <a:lnTo>
                    <a:pt x="10291" y="2326077"/>
                  </a:lnTo>
                  <a:lnTo>
                    <a:pt x="22747" y="2371383"/>
                  </a:lnTo>
                  <a:lnTo>
                    <a:pt x="39713" y="2414630"/>
                  </a:lnTo>
                  <a:lnTo>
                    <a:pt x="60917" y="2455545"/>
                  </a:lnTo>
                  <a:lnTo>
                    <a:pt x="86087" y="2493855"/>
                  </a:lnTo>
                  <a:lnTo>
                    <a:pt x="114951" y="2529288"/>
                  </a:lnTo>
                  <a:lnTo>
                    <a:pt x="147236" y="2561573"/>
                  </a:lnTo>
                  <a:lnTo>
                    <a:pt x="182669" y="2590437"/>
                  </a:lnTo>
                  <a:lnTo>
                    <a:pt x="220979" y="2615607"/>
                  </a:lnTo>
                  <a:lnTo>
                    <a:pt x="261894" y="2636811"/>
                  </a:lnTo>
                  <a:lnTo>
                    <a:pt x="305141" y="2653777"/>
                  </a:lnTo>
                  <a:lnTo>
                    <a:pt x="350447" y="2666233"/>
                  </a:lnTo>
                  <a:lnTo>
                    <a:pt x="397541" y="2673906"/>
                  </a:lnTo>
                  <a:lnTo>
                    <a:pt x="446150" y="2676525"/>
                  </a:lnTo>
                  <a:lnTo>
                    <a:pt x="2897124" y="2676525"/>
                  </a:lnTo>
                  <a:lnTo>
                    <a:pt x="2945733" y="2673906"/>
                  </a:lnTo>
                  <a:lnTo>
                    <a:pt x="2992827" y="2666233"/>
                  </a:lnTo>
                  <a:lnTo>
                    <a:pt x="3038133" y="2653777"/>
                  </a:lnTo>
                  <a:lnTo>
                    <a:pt x="3081380" y="2636811"/>
                  </a:lnTo>
                  <a:lnTo>
                    <a:pt x="3122295" y="2615607"/>
                  </a:lnTo>
                  <a:lnTo>
                    <a:pt x="3160605" y="2590437"/>
                  </a:lnTo>
                  <a:lnTo>
                    <a:pt x="3196038" y="2561573"/>
                  </a:lnTo>
                  <a:lnTo>
                    <a:pt x="3228323" y="2529288"/>
                  </a:lnTo>
                  <a:lnTo>
                    <a:pt x="3257187" y="2493855"/>
                  </a:lnTo>
                  <a:lnTo>
                    <a:pt x="3282357" y="2455545"/>
                  </a:lnTo>
                  <a:lnTo>
                    <a:pt x="3303561" y="2414630"/>
                  </a:lnTo>
                  <a:lnTo>
                    <a:pt x="3320527" y="2371383"/>
                  </a:lnTo>
                  <a:lnTo>
                    <a:pt x="3332983" y="2326077"/>
                  </a:lnTo>
                  <a:lnTo>
                    <a:pt x="3340656" y="2278983"/>
                  </a:lnTo>
                  <a:lnTo>
                    <a:pt x="3343275" y="2230374"/>
                  </a:lnTo>
                  <a:lnTo>
                    <a:pt x="3343275" y="446150"/>
                  </a:lnTo>
                  <a:lnTo>
                    <a:pt x="3340656" y="397541"/>
                  </a:lnTo>
                  <a:lnTo>
                    <a:pt x="3332983" y="350447"/>
                  </a:lnTo>
                  <a:lnTo>
                    <a:pt x="3320527" y="305141"/>
                  </a:lnTo>
                  <a:lnTo>
                    <a:pt x="3303561" y="261894"/>
                  </a:lnTo>
                  <a:lnTo>
                    <a:pt x="3282357" y="220979"/>
                  </a:lnTo>
                  <a:lnTo>
                    <a:pt x="3257187" y="182669"/>
                  </a:lnTo>
                  <a:lnTo>
                    <a:pt x="3228323" y="147236"/>
                  </a:lnTo>
                  <a:lnTo>
                    <a:pt x="3196038" y="114951"/>
                  </a:lnTo>
                  <a:lnTo>
                    <a:pt x="3160605" y="86087"/>
                  </a:lnTo>
                  <a:lnTo>
                    <a:pt x="3122295" y="60917"/>
                  </a:lnTo>
                  <a:lnTo>
                    <a:pt x="3081380" y="39713"/>
                  </a:lnTo>
                  <a:lnTo>
                    <a:pt x="3038133" y="22747"/>
                  </a:lnTo>
                  <a:lnTo>
                    <a:pt x="2992827" y="10291"/>
                  </a:lnTo>
                  <a:lnTo>
                    <a:pt x="2945733" y="2618"/>
                  </a:lnTo>
                  <a:lnTo>
                    <a:pt x="2897124" y="0"/>
                  </a:lnTo>
                  <a:close/>
                </a:path>
              </a:pathLst>
            </a:custGeom>
            <a:solidFill>
              <a:srgbClr val="6BA5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11727433" y="6378892"/>
            <a:ext cx="2368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30560" y="2806110"/>
            <a:ext cx="2877348" cy="16738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240665" indent="-286385" algn="l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Redesign system around a central transit spine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080" indent="-286385" algn="l">
              <a:lnSpc>
                <a:spcPct val="99100"/>
              </a:lnSpc>
              <a:spcBef>
                <a:spcPts val="35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increased investment to maintain coverage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6A80661-A88E-5A2D-ECA7-2A29B6FA20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45"/>
          <a:stretch>
            <a:fillRect/>
          </a:stretch>
        </p:blipFill>
        <p:spPr>
          <a:xfrm rot="10800000">
            <a:off x="0" y="-147537"/>
            <a:ext cx="12192000" cy="870738"/>
          </a:xfrm>
          <a:prstGeom prst="rect">
            <a:avLst/>
          </a:prstGeom>
        </p:spPr>
      </p:pic>
      <p:sp>
        <p:nvSpPr>
          <p:cNvPr id="5" name="object 21">
            <a:extLst>
              <a:ext uri="{FF2B5EF4-FFF2-40B4-BE49-F238E27FC236}">
                <a16:creationId xmlns:a16="http://schemas.microsoft.com/office/drawing/2014/main" id="{88C7C63F-9721-F33D-CD83-DDFF015D8867}"/>
              </a:ext>
            </a:extLst>
          </p:cNvPr>
          <p:cNvSpPr txBox="1"/>
          <p:nvPr/>
        </p:nvSpPr>
        <p:spPr>
          <a:xfrm>
            <a:off x="5114173" y="2231342"/>
            <a:ext cx="25203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sz="180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spc="-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800" b="1" u="sng" spc="-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80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u="sng" spc="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b="1" spc="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Sault Loops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4022EF74-AF15-DA74-7A58-44772F728E86}"/>
              </a:ext>
            </a:extLst>
          </p:cNvPr>
          <p:cNvSpPr txBox="1"/>
          <p:nvPr/>
        </p:nvSpPr>
        <p:spPr>
          <a:xfrm>
            <a:off x="8459353" y="2154962"/>
            <a:ext cx="25203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sz="180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spc="-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800" b="1" u="sng" spc="-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80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u="sng" spc="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Sault Spine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1418</Words>
  <Application>Microsoft Office PowerPoint</Application>
  <PresentationFormat>Widescreen</PresentationFormat>
  <Paragraphs>412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</vt:lpstr>
      <vt:lpstr>Century Gothic</vt:lpstr>
      <vt:lpstr>Segoe UI Symbol</vt:lpstr>
      <vt:lpstr>Symbol</vt:lpstr>
      <vt:lpstr>Tahoma</vt:lpstr>
      <vt:lpstr>Times New Roman</vt:lpstr>
      <vt:lpstr>Office Theme</vt:lpstr>
      <vt:lpstr>Comprehensive Review of the Conventional Transit Operation</vt:lpstr>
      <vt:lpstr>Project Overview: Study Timeline</vt:lpstr>
      <vt:lpstr>Summary of Existing Conditions</vt:lpstr>
      <vt:lpstr>Average Weekday Boardings</vt:lpstr>
      <vt:lpstr>What We Heard: Rider and Community Survey</vt:lpstr>
      <vt:lpstr>What We Heard: Rider and Community Survey</vt:lpstr>
      <vt:lpstr>What We Heard: Public Information Centre #1</vt:lpstr>
      <vt:lpstr>PowerPoint Presentation</vt:lpstr>
      <vt:lpstr>Potential Big Moves</vt:lpstr>
      <vt:lpstr>Option 1: Minimal Changes</vt:lpstr>
      <vt:lpstr>Option 1 Route Realignment</vt:lpstr>
      <vt:lpstr>Option 2: Sault Loops</vt:lpstr>
      <vt:lpstr>Option 2 Route Realignment</vt:lpstr>
      <vt:lpstr>Option 3: Sault Spine</vt:lpstr>
      <vt:lpstr>Option 3 Route Realignment</vt:lpstr>
      <vt:lpstr>Patching the 6 PM Service Gap</vt:lpstr>
      <vt:lpstr>Reinstating Weekend-Evening Fixed-Route Service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Tessa Vecchio</cp:lastModifiedBy>
  <cp:revision>3</cp:revision>
  <dcterms:created xsi:type="dcterms:W3CDTF">2025-06-22T23:25:57Z</dcterms:created>
  <dcterms:modified xsi:type="dcterms:W3CDTF">2025-06-25T15:19:23Z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2025-06-22T00:00:00Z</vt:filetime>
  </property>
  <property fmtid="{D5CDD505-2E9C-101B-9397-08002B2CF9AE}" pid="3" name="LastSaved">
    <vt:filetime>2025-06-22T00:00:00Z</vt:filetime>
  </property>
  <property fmtid="{D5CDD505-2E9C-101B-9397-08002B2CF9AE}" pid="4" name="MSIP_Label_59096ad9-8b60-446a-90b7-017dbb9421a3_Enabled">
    <vt:lpwstr>true</vt:lpwstr>
  </property>
  <property fmtid="{D5CDD505-2E9C-101B-9397-08002B2CF9AE}" pid="5" name="MSIP_Label_59096ad9-8b60-446a-90b7-017dbb9421a3_Method">
    <vt:lpwstr>Standard</vt:lpwstr>
  </property>
  <property fmtid="{D5CDD505-2E9C-101B-9397-08002B2CF9AE}" pid="6" name="MSIP_Label_59096ad9-8b60-446a-90b7-017dbb9421a3_SiteId">
    <vt:lpwstr>3d234255-e20f-4205-88a5-9658a402999b</vt:lpwstr>
  </property>
</Properties>
</file>